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iapositiva de título">
    <p:spTree>
      <p:nvGrpSpPr>
        <p:cNvPr id="1" name=""/>
        <p:cNvGrpSpPr/>
        <p:nvPr/>
      </p:nvGrpSpPr>
      <p:grpSpPr>
        <a:xfrm>
          <a:off x="0" y="0"/>
          <a:ext cx="0" cy="0"/>
          <a:chOff x="0" y="0"/>
          <a:chExt cx="0" cy="0"/>
        </a:xfrm>
      </p:grpSpPr>
      <p:sp>
        <p:nvSpPr>
          <p:cNvPr id="11" name="Texto del título"/>
          <p:cNvSpPr txBox="1"/>
          <p:nvPr>
            <p:ph type="title"/>
          </p:nvPr>
        </p:nvSpPr>
        <p:spPr>
          <a:xfrm>
            <a:off x="1524000" y="1122362"/>
            <a:ext cx="9144000" cy="2387601"/>
          </a:xfrm>
          <a:prstGeom prst="rect">
            <a:avLst/>
          </a:prstGeom>
        </p:spPr>
        <p:txBody>
          <a:bodyPr anchor="b"/>
          <a:lstStyle>
            <a:lvl1pPr algn="ctr">
              <a:defRPr sz="6000"/>
            </a:lvl1pPr>
          </a:lstStyle>
          <a:p>
            <a:pPr/>
            <a:r>
              <a:t>Texto del título</a:t>
            </a:r>
          </a:p>
        </p:txBody>
      </p:sp>
      <p:sp>
        <p:nvSpPr>
          <p:cNvPr id="12" name="Nivel de texto 1…"/>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objetos">
    <p:spTree>
      <p:nvGrpSpPr>
        <p:cNvPr id="1" name=""/>
        <p:cNvGrpSpPr/>
        <p:nvPr/>
      </p:nvGrpSpPr>
      <p:grpSpPr>
        <a:xfrm>
          <a:off x="0" y="0"/>
          <a:ext cx="0" cy="0"/>
          <a:chOff x="0" y="0"/>
          <a:chExt cx="0" cy="0"/>
        </a:xfrm>
      </p:grpSpPr>
      <p:sp>
        <p:nvSpPr>
          <p:cNvPr id="20" name="Texto del título"/>
          <p:cNvSpPr txBox="1"/>
          <p:nvPr>
            <p:ph type="title"/>
          </p:nvPr>
        </p:nvSpPr>
        <p:spPr>
          <a:prstGeom prst="rect">
            <a:avLst/>
          </a:prstGeom>
        </p:spPr>
        <p:txBody>
          <a:bodyPr/>
          <a:lstStyle/>
          <a:p>
            <a:pPr/>
            <a:r>
              <a:t>Texto del título</a:t>
            </a:r>
          </a:p>
        </p:txBody>
      </p:sp>
      <p:sp>
        <p:nvSpPr>
          <p:cNvPr id="21"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cabezado de sección">
    <p:spTree>
      <p:nvGrpSpPr>
        <p:cNvPr id="1" name=""/>
        <p:cNvGrpSpPr/>
        <p:nvPr/>
      </p:nvGrpSpPr>
      <p:grpSpPr>
        <a:xfrm>
          <a:off x="0" y="0"/>
          <a:ext cx="0" cy="0"/>
          <a:chOff x="0" y="0"/>
          <a:chExt cx="0" cy="0"/>
        </a:xfrm>
      </p:grpSpPr>
      <p:sp>
        <p:nvSpPr>
          <p:cNvPr id="29" name="Texto del título"/>
          <p:cNvSpPr txBox="1"/>
          <p:nvPr>
            <p:ph type="title"/>
          </p:nvPr>
        </p:nvSpPr>
        <p:spPr>
          <a:xfrm>
            <a:off x="831850" y="1709738"/>
            <a:ext cx="10515600" cy="2852737"/>
          </a:xfrm>
          <a:prstGeom prst="rect">
            <a:avLst/>
          </a:prstGeom>
        </p:spPr>
        <p:txBody>
          <a:bodyPr anchor="b"/>
          <a:lstStyle>
            <a:lvl1pPr>
              <a:defRPr sz="6000"/>
            </a:lvl1pPr>
          </a:lstStyle>
          <a:p>
            <a:pPr/>
            <a:r>
              <a:t>Texto del título</a:t>
            </a:r>
          </a:p>
        </p:txBody>
      </p:sp>
      <p:sp>
        <p:nvSpPr>
          <p:cNvPr id="30" name="Nivel de texto 1…"/>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os objetos">
    <p:spTree>
      <p:nvGrpSpPr>
        <p:cNvPr id="1" name=""/>
        <p:cNvGrpSpPr/>
        <p:nvPr/>
      </p:nvGrpSpPr>
      <p:grpSpPr>
        <a:xfrm>
          <a:off x="0" y="0"/>
          <a:ext cx="0" cy="0"/>
          <a:chOff x="0" y="0"/>
          <a:chExt cx="0" cy="0"/>
        </a:xfrm>
      </p:grpSpPr>
      <p:sp>
        <p:nvSpPr>
          <p:cNvPr id="38" name="Texto del título"/>
          <p:cNvSpPr txBox="1"/>
          <p:nvPr>
            <p:ph type="title"/>
          </p:nvPr>
        </p:nvSpPr>
        <p:spPr>
          <a:prstGeom prst="rect">
            <a:avLst/>
          </a:prstGeom>
        </p:spPr>
        <p:txBody>
          <a:bodyPr/>
          <a:lstStyle/>
          <a:p>
            <a:pPr/>
            <a:r>
              <a:t>Texto del título</a:t>
            </a:r>
          </a:p>
        </p:txBody>
      </p:sp>
      <p:sp>
        <p:nvSpPr>
          <p:cNvPr id="39" name="Nivel de texto 1…"/>
          <p:cNvSpPr txBox="1"/>
          <p:nvPr>
            <p:ph type="body" sz="half" idx="1"/>
          </p:nvPr>
        </p:nvSpPr>
        <p:spPr>
          <a:xfrm>
            <a:off x="838200" y="1825625"/>
            <a:ext cx="5181600" cy="4351338"/>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ación">
    <p:spTree>
      <p:nvGrpSpPr>
        <p:cNvPr id="1" name=""/>
        <p:cNvGrpSpPr/>
        <p:nvPr/>
      </p:nvGrpSpPr>
      <p:grpSpPr>
        <a:xfrm>
          <a:off x="0" y="0"/>
          <a:ext cx="0" cy="0"/>
          <a:chOff x="0" y="0"/>
          <a:chExt cx="0" cy="0"/>
        </a:xfrm>
      </p:grpSpPr>
      <p:sp>
        <p:nvSpPr>
          <p:cNvPr id="47" name="Texto del título"/>
          <p:cNvSpPr txBox="1"/>
          <p:nvPr>
            <p:ph type="title"/>
          </p:nvPr>
        </p:nvSpPr>
        <p:spPr>
          <a:xfrm>
            <a:off x="839787" y="365125"/>
            <a:ext cx="10515601" cy="1325563"/>
          </a:xfrm>
          <a:prstGeom prst="rect">
            <a:avLst/>
          </a:prstGeom>
        </p:spPr>
        <p:txBody>
          <a:bodyPr/>
          <a:lstStyle/>
          <a:p>
            <a:pPr/>
            <a:r>
              <a:t>Texto del título</a:t>
            </a:r>
          </a:p>
        </p:txBody>
      </p:sp>
      <p:sp>
        <p:nvSpPr>
          <p:cNvPr id="48" name="Nivel de texto 1…"/>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Nivel de texto 1</a:t>
            </a:r>
          </a:p>
          <a:p>
            <a:pPr lvl="1"/>
            <a:r>
              <a:t>Nivel de texto 2</a:t>
            </a:r>
          </a:p>
          <a:p>
            <a:pPr lvl="2"/>
            <a:r>
              <a:t>Nivel de texto 3</a:t>
            </a:r>
          </a:p>
          <a:p>
            <a:pPr lvl="3"/>
            <a:r>
              <a:t>Nivel de texto 4</a:t>
            </a:r>
          </a:p>
          <a:p>
            <a:pPr lvl="4"/>
            <a:r>
              <a:t>Nivel de texto 5</a:t>
            </a:r>
          </a:p>
        </p:txBody>
      </p:sp>
      <p:sp>
        <p:nvSpPr>
          <p:cNvPr id="49" name="Marcador de texto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el título">
    <p:spTree>
      <p:nvGrpSpPr>
        <p:cNvPr id="1" name=""/>
        <p:cNvGrpSpPr/>
        <p:nvPr/>
      </p:nvGrpSpPr>
      <p:grpSpPr>
        <a:xfrm>
          <a:off x="0" y="0"/>
          <a:ext cx="0" cy="0"/>
          <a:chOff x="0" y="0"/>
          <a:chExt cx="0" cy="0"/>
        </a:xfrm>
      </p:grpSpPr>
      <p:sp>
        <p:nvSpPr>
          <p:cNvPr id="57" name="Texto del título"/>
          <p:cNvSpPr txBox="1"/>
          <p:nvPr>
            <p:ph type="title"/>
          </p:nvPr>
        </p:nvSpPr>
        <p:spPr>
          <a:prstGeom prst="rect">
            <a:avLst/>
          </a:prstGeom>
        </p:spPr>
        <p:txBody>
          <a:bodyPr/>
          <a:lstStyle/>
          <a:p>
            <a:pPr/>
            <a:r>
              <a:t>Texto del título</a:t>
            </a:r>
          </a:p>
        </p:txBody>
      </p:sp>
      <p:sp>
        <p:nvSpPr>
          <p:cNvPr id="5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6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ido con título">
    <p:spTree>
      <p:nvGrpSpPr>
        <p:cNvPr id="1" name=""/>
        <p:cNvGrpSpPr/>
        <p:nvPr/>
      </p:nvGrpSpPr>
      <p:grpSpPr>
        <a:xfrm>
          <a:off x="0" y="0"/>
          <a:ext cx="0" cy="0"/>
          <a:chOff x="0" y="0"/>
          <a:chExt cx="0" cy="0"/>
        </a:xfrm>
      </p:grpSpPr>
      <p:sp>
        <p:nvSpPr>
          <p:cNvPr id="72" name="Texto del título"/>
          <p:cNvSpPr txBox="1"/>
          <p:nvPr>
            <p:ph type="title"/>
          </p:nvPr>
        </p:nvSpPr>
        <p:spPr>
          <a:xfrm>
            <a:off x="839787" y="457200"/>
            <a:ext cx="3932239" cy="1600200"/>
          </a:xfrm>
          <a:prstGeom prst="rect">
            <a:avLst/>
          </a:prstGeom>
        </p:spPr>
        <p:txBody>
          <a:bodyPr anchor="b"/>
          <a:lstStyle>
            <a:lvl1pPr>
              <a:defRPr sz="3200"/>
            </a:lvl1pPr>
          </a:lstStyle>
          <a:p>
            <a:pPr/>
            <a:r>
              <a:t>Texto del título</a:t>
            </a:r>
          </a:p>
        </p:txBody>
      </p:sp>
      <p:sp>
        <p:nvSpPr>
          <p:cNvPr id="73" name="Nivel de texto 1…"/>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Nivel de texto 1</a:t>
            </a:r>
          </a:p>
          <a:p>
            <a:pPr lvl="1"/>
            <a:r>
              <a:t>Nivel de texto 2</a:t>
            </a:r>
          </a:p>
          <a:p>
            <a:pPr lvl="2"/>
            <a:r>
              <a:t>Nivel de texto 3</a:t>
            </a:r>
          </a:p>
          <a:p>
            <a:pPr lvl="3"/>
            <a:r>
              <a:t>Nivel de texto 4</a:t>
            </a:r>
          </a:p>
          <a:p>
            <a:pPr lvl="4"/>
            <a:r>
              <a:t>Nivel de texto 5</a:t>
            </a:r>
          </a:p>
        </p:txBody>
      </p:sp>
      <p:sp>
        <p:nvSpPr>
          <p:cNvPr id="74" name="Marcador de texto 3"/>
          <p:cNvSpPr/>
          <p:nvPr>
            <p:ph type="body" sz="quarter" idx="21"/>
          </p:nvPr>
        </p:nvSpPr>
        <p:spPr>
          <a:xfrm>
            <a:off x="839787" y="2057400"/>
            <a:ext cx="3932239" cy="3811588"/>
          </a:xfrm>
          <a:prstGeom prst="rect">
            <a:avLst/>
          </a:prstGeom>
        </p:spPr>
        <p:txBody>
          <a:bodyPr/>
          <a:lstStyle/>
          <a:p>
            <a:pPr marL="0" indent="0">
              <a:buSzTx/>
              <a:buFontTx/>
              <a:buNone/>
              <a:defRPr sz="1600"/>
            </a:pPr>
          </a:p>
        </p:txBody>
      </p:sp>
      <p:sp>
        <p:nvSpPr>
          <p:cNvPr id="7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n con título">
    <p:spTree>
      <p:nvGrpSpPr>
        <p:cNvPr id="1" name=""/>
        <p:cNvGrpSpPr/>
        <p:nvPr/>
      </p:nvGrpSpPr>
      <p:grpSpPr>
        <a:xfrm>
          <a:off x="0" y="0"/>
          <a:ext cx="0" cy="0"/>
          <a:chOff x="0" y="0"/>
          <a:chExt cx="0" cy="0"/>
        </a:xfrm>
      </p:grpSpPr>
      <p:sp>
        <p:nvSpPr>
          <p:cNvPr id="82" name="Texto del título"/>
          <p:cNvSpPr txBox="1"/>
          <p:nvPr>
            <p:ph type="title"/>
          </p:nvPr>
        </p:nvSpPr>
        <p:spPr>
          <a:xfrm>
            <a:off x="839787" y="457200"/>
            <a:ext cx="3932239" cy="1600200"/>
          </a:xfrm>
          <a:prstGeom prst="rect">
            <a:avLst/>
          </a:prstGeom>
        </p:spPr>
        <p:txBody>
          <a:bodyPr anchor="b"/>
          <a:lstStyle>
            <a:lvl1pPr>
              <a:defRPr sz="3200"/>
            </a:lvl1pPr>
          </a:lstStyle>
          <a:p>
            <a:pPr/>
            <a:r>
              <a:t>Texto del título</a:t>
            </a:r>
          </a:p>
        </p:txBody>
      </p:sp>
      <p:sp>
        <p:nvSpPr>
          <p:cNvPr id="83" name="Marcador de posición de imagen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Nivel de texto 1…"/>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el título"/>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Texto del título</a:t>
            </a:r>
          </a:p>
        </p:txBody>
      </p:sp>
      <p:sp>
        <p:nvSpPr>
          <p:cNvPr id="3" name="Nivel de texto 1…"/>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bmp"/><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bmp"/><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bmp"/><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bmp"/><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bmp"/><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bmp"/><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bmp"/><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bmp"/><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bmp"/><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Imagen 3" descr="Imagen 3"/>
          <p:cNvPicPr>
            <a:picLocks noChangeAspect="1"/>
          </p:cNvPicPr>
          <p:nvPr/>
        </p:nvPicPr>
        <p:blipFill>
          <a:blip r:embed="rId2">
            <a:extLst/>
          </a:blip>
          <a:srcRect l="0" t="0" r="0" b="4135"/>
          <a:stretch>
            <a:fillRect/>
          </a:stretch>
        </p:blipFill>
        <p:spPr>
          <a:xfrm>
            <a:off x="-2" y="-13507"/>
            <a:ext cx="12208660" cy="6875627"/>
          </a:xfrm>
          <a:prstGeom prst="rect">
            <a:avLst/>
          </a:prstGeom>
          <a:ln w="12700">
            <a:miter lim="400000"/>
          </a:ln>
        </p:spPr>
      </p:pic>
      <p:sp>
        <p:nvSpPr>
          <p:cNvPr id="95" name="Título 1"/>
          <p:cNvSpPr txBox="1"/>
          <p:nvPr>
            <p:ph type="ctrTitle"/>
          </p:nvPr>
        </p:nvSpPr>
        <p:spPr>
          <a:xfrm>
            <a:off x="1523999" y="1765894"/>
            <a:ext cx="9144001" cy="2387601"/>
          </a:xfrm>
          <a:prstGeom prst="rect">
            <a:avLst/>
          </a:prstGeom>
        </p:spPr>
        <p:txBody>
          <a:bodyPr/>
          <a:lstStyle>
            <a:lvl1pPr defTabSz="630936">
              <a:defRPr sz="4140">
                <a:solidFill>
                  <a:srgbClr val="FFFFFF"/>
                </a:solidFill>
                <a:effectLst>
                  <a:outerShdw sx="100000" sy="100000" kx="0" ky="0" algn="b" rotWithShape="0" blurRad="26289" dist="26289" dir="2700000">
                    <a:srgbClr val="000000">
                      <a:alpha val="43137"/>
                    </a:srgbClr>
                  </a:outerShdw>
                </a:effectLst>
              </a:defRPr>
            </a:lvl1pPr>
          </a:lstStyle>
          <a:p>
            <a:pPr/>
            <a:r>
              <a:t>La trata de personas y la corrupción en el contexto del narcotráfico y la pandemia del Covid–19 en el Trapecio Amazónico. Un mapeo de actores</a:t>
            </a:r>
          </a:p>
        </p:txBody>
      </p:sp>
      <p:sp>
        <p:nvSpPr>
          <p:cNvPr id="96" name="Subtítulo 2"/>
          <p:cNvSpPr txBox="1"/>
          <p:nvPr>
            <p:ph type="subTitle" sz="quarter" idx="1"/>
          </p:nvPr>
        </p:nvSpPr>
        <p:spPr>
          <a:xfrm>
            <a:off x="1519130" y="4907910"/>
            <a:ext cx="9144001" cy="428787"/>
          </a:xfrm>
          <a:prstGeom prst="rect">
            <a:avLst/>
          </a:prstGeom>
        </p:spPr>
        <p:txBody>
          <a:bodyPr/>
          <a:lstStyle>
            <a:lvl1pPr>
              <a:defRPr>
                <a:solidFill>
                  <a:srgbClr val="FFFFFF"/>
                </a:solidFill>
              </a:defRPr>
            </a:lvl1pPr>
          </a:lstStyle>
          <a:p>
            <a:pPr/>
            <a:r>
              <a:t>Ponente</a:t>
            </a:r>
          </a:p>
        </p:txBody>
      </p:sp>
      <p:pic>
        <p:nvPicPr>
          <p:cNvPr id="97" name="Imagen 4" descr="Imagen 4"/>
          <p:cNvPicPr>
            <a:picLocks noChangeAspect="1"/>
          </p:cNvPicPr>
          <p:nvPr/>
        </p:nvPicPr>
        <p:blipFill>
          <a:blip r:embed="rId3">
            <a:extLst/>
          </a:blip>
          <a:stretch>
            <a:fillRect/>
          </a:stretch>
        </p:blipFill>
        <p:spPr>
          <a:xfrm>
            <a:off x="937304" y="368172"/>
            <a:ext cx="2102026" cy="1041485"/>
          </a:xfrm>
          <a:prstGeom prst="rect">
            <a:avLst/>
          </a:prstGeom>
          <a:ln w="12700">
            <a:miter lim="400000"/>
          </a:ln>
        </p:spPr>
      </p:pic>
      <p:sp>
        <p:nvSpPr>
          <p:cNvPr id="98" name="Subtítulo 2"/>
          <p:cNvSpPr txBox="1"/>
          <p:nvPr/>
        </p:nvSpPr>
        <p:spPr>
          <a:xfrm>
            <a:off x="1564850" y="5239027"/>
            <a:ext cx="9052561" cy="42878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400">
                <a:solidFill>
                  <a:srgbClr val="FFFFFF"/>
                </a:solidFill>
              </a:defRPr>
            </a:lvl1pPr>
          </a:lstStyle>
          <a:p>
            <a:pPr/>
            <a:r>
              <a:t>Gabriel Arriarán</a:t>
            </a:r>
          </a:p>
        </p:txBody>
      </p:sp>
      <p:sp>
        <p:nvSpPr>
          <p:cNvPr id="99" name="Subtítulo 2"/>
          <p:cNvSpPr txBox="1"/>
          <p:nvPr/>
        </p:nvSpPr>
        <p:spPr>
          <a:xfrm>
            <a:off x="1564850" y="5570142"/>
            <a:ext cx="9052561" cy="42878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a:lnSpc>
                <a:spcPct val="90000"/>
              </a:lnSpc>
              <a:spcBef>
                <a:spcPts val="1000"/>
              </a:spcBef>
              <a:defRPr sz="2000">
                <a:solidFill>
                  <a:srgbClr val="FFFFFF"/>
                </a:solidFill>
                <a:latin typeface="Calibri Light"/>
                <a:ea typeface="Calibri Light"/>
                <a:cs typeface="Calibri Light"/>
                <a:sym typeface="Calibri Light"/>
              </a:defRPr>
            </a:lvl1pPr>
          </a:lstStyle>
          <a:p>
            <a:pPr/>
            <a:r>
              <a:t>Consultor externo</a:t>
            </a:r>
          </a:p>
        </p:txBody>
      </p:sp>
      <p:pic>
        <p:nvPicPr>
          <p:cNvPr id="100" name="Imagen 11" descr="Imagen 11"/>
          <p:cNvPicPr>
            <a:picLocks noChangeAspect="1"/>
          </p:cNvPicPr>
          <p:nvPr/>
        </p:nvPicPr>
        <p:blipFill>
          <a:blip r:embed="rId4">
            <a:extLst/>
          </a:blip>
          <a:stretch>
            <a:fillRect/>
          </a:stretch>
        </p:blipFill>
        <p:spPr>
          <a:xfrm>
            <a:off x="8308247" y="-13508"/>
            <a:ext cx="2946449" cy="194062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60" name="Imagen 1" descr="Imagen 1"/>
          <p:cNvPicPr>
            <a:picLocks noChangeAspect="1"/>
          </p:cNvPicPr>
          <p:nvPr/>
        </p:nvPicPr>
        <p:blipFill>
          <a:blip r:embed="rId3">
            <a:extLst/>
          </a:blip>
          <a:srcRect l="0" t="0" r="98366" b="0"/>
          <a:stretch>
            <a:fillRect/>
          </a:stretch>
        </p:blipFill>
        <p:spPr>
          <a:xfrm>
            <a:off x="0" y="0"/>
            <a:ext cx="191047" cy="6867330"/>
          </a:xfrm>
          <a:prstGeom prst="rect">
            <a:avLst/>
          </a:prstGeom>
          <a:ln w="12700">
            <a:miter lim="400000"/>
          </a:ln>
        </p:spPr>
      </p:pic>
      <p:sp>
        <p:nvSpPr>
          <p:cNvPr id="161" name="CuadroTexto 4"/>
          <p:cNvSpPr txBox="1"/>
          <p:nvPr/>
        </p:nvSpPr>
        <p:spPr>
          <a:xfrm>
            <a:off x="5990713" y="1180330"/>
            <a:ext cx="5948892" cy="66210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200">
                <a:solidFill>
                  <a:srgbClr val="3B3838"/>
                </a:solidFill>
              </a:defRPr>
            </a:pPr>
            <a:r>
              <a:rPr b="1" u="sng"/>
              <a:t>Seguimiento del dinero:</a:t>
            </a:r>
            <a:r>
              <a:t> es imperativa la realización de intervenciones que recupere documentación que facilite el seguimiento del dinero de la trata de personas en el Trapecio Amazónico, para poder determinar hasta dónde conduce realmente este delito. </a:t>
            </a:r>
            <a:endParaRPr sz="3400"/>
          </a:p>
          <a:p>
            <a:pPr algn="just">
              <a:defRPr sz="2200">
                <a:solidFill>
                  <a:srgbClr val="3B3838"/>
                </a:solidFill>
              </a:defRPr>
            </a:pPr>
            <a:endParaRPr sz="3400"/>
          </a:p>
          <a:p>
            <a:pPr algn="just">
              <a:defRPr sz="2200">
                <a:solidFill>
                  <a:srgbClr val="3B3838"/>
                </a:solidFill>
              </a:defRPr>
            </a:pPr>
            <a:r>
              <a:rPr b="1" u="sng"/>
              <a:t>Soporte a la fiscalía contra la trata en Iquitos: </a:t>
            </a:r>
            <a:r>
              <a:t>es necesario apoyar la labor de la fiscalía en Iquitos, asegurando que la Policía garantice la seguridad de los fiscales en el Trapecio Amazónico, y les de soporte logístico con una unidad confiable de policías que puedan, eficientemente, realizar el trabajo de inteligencia previo a los operativos. </a:t>
            </a:r>
          </a:p>
          <a:p>
            <a:pPr algn="just">
              <a:defRPr sz="2200">
                <a:solidFill>
                  <a:srgbClr val="3B3838"/>
                </a:solidFill>
              </a:defRPr>
            </a:pPr>
          </a:p>
          <a:p>
            <a:pPr algn="just">
              <a:defRPr sz="2200">
                <a:solidFill>
                  <a:srgbClr val="3B3838"/>
                </a:solidFill>
              </a:defRPr>
            </a:pPr>
          </a:p>
          <a:p>
            <a:pPr algn="just">
              <a:defRPr sz="2200">
                <a:solidFill>
                  <a:srgbClr val="3B3838"/>
                </a:solidFill>
              </a:defRPr>
            </a:pPr>
          </a:p>
        </p:txBody>
      </p:sp>
      <p:sp>
        <p:nvSpPr>
          <p:cNvPr id="162" name="Título 1"/>
          <p:cNvSpPr txBox="1"/>
          <p:nvPr>
            <p:ph type="title"/>
          </p:nvPr>
        </p:nvSpPr>
        <p:spPr>
          <a:xfrm>
            <a:off x="227197" y="62314"/>
            <a:ext cx="6345087" cy="568153"/>
          </a:xfrm>
          <a:prstGeom prst="rect">
            <a:avLst/>
          </a:prstGeom>
        </p:spPr>
        <p:txBody>
          <a:bodyPr/>
          <a:lstStyle>
            <a:lvl1pPr>
              <a:defRPr b="1" sz="3000">
                <a:solidFill>
                  <a:srgbClr val="425C3B"/>
                </a:solidFill>
                <a:effectLst>
                  <a:outerShdw sx="100000" sy="100000" kx="0" ky="0" algn="b" rotWithShape="0" blurRad="38100" dist="38100" dir="2700000">
                    <a:srgbClr val="000000">
                      <a:alpha val="43137"/>
                    </a:srgbClr>
                  </a:outerShdw>
                </a:effectLst>
                <a:latin typeface="+mn-lt"/>
                <a:ea typeface="+mn-ea"/>
                <a:cs typeface="+mn-cs"/>
                <a:sym typeface="Calibri"/>
              </a:defRPr>
            </a:lvl1pPr>
          </a:lstStyle>
          <a:p>
            <a:pPr/>
            <a:r>
              <a:t>Conclusiones:</a:t>
            </a:r>
          </a:p>
        </p:txBody>
      </p:sp>
      <p:pic>
        <p:nvPicPr>
          <p:cNvPr id="163" name="Imagen 8" descr="Imagen 8"/>
          <p:cNvPicPr>
            <a:picLocks noChangeAspect="1"/>
          </p:cNvPicPr>
          <p:nvPr/>
        </p:nvPicPr>
        <p:blipFill>
          <a:blip r:embed="rId4">
            <a:extLst/>
          </a:blip>
          <a:stretch>
            <a:fillRect/>
          </a:stretch>
        </p:blipFill>
        <p:spPr>
          <a:xfrm>
            <a:off x="9838991" y="-132071"/>
            <a:ext cx="1819015" cy="1197417"/>
          </a:xfrm>
          <a:prstGeom prst="rect">
            <a:avLst/>
          </a:prstGeom>
          <a:ln w="12700">
            <a:miter lim="400000"/>
          </a:ln>
        </p:spPr>
      </p:pic>
      <p:sp>
        <p:nvSpPr>
          <p:cNvPr id="164" name="Título 1"/>
          <p:cNvSpPr txBox="1"/>
          <p:nvPr/>
        </p:nvSpPr>
        <p:spPr>
          <a:xfrm>
            <a:off x="319100" y="556836"/>
            <a:ext cx="2895257" cy="465616"/>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685800">
              <a:defRPr sz="1350"/>
            </a:lvl1pPr>
          </a:lstStyle>
          <a:p>
            <a:pPr/>
            <a:r>
              <a:t>Líneas de investigación y acción a seguir</a:t>
            </a:r>
          </a:p>
        </p:txBody>
      </p:sp>
      <p:pic>
        <p:nvPicPr>
          <p:cNvPr id="165" name="IMG_0178.JPG" descr="IMG_0178.JPG"/>
          <p:cNvPicPr>
            <a:picLocks noChangeAspect="1"/>
          </p:cNvPicPr>
          <p:nvPr/>
        </p:nvPicPr>
        <p:blipFill>
          <a:blip r:embed="rId5">
            <a:extLst/>
          </a:blip>
          <a:stretch>
            <a:fillRect/>
          </a:stretch>
        </p:blipFill>
        <p:spPr>
          <a:xfrm>
            <a:off x="227197" y="1640143"/>
            <a:ext cx="5549298" cy="416197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Imagen 1" descr="Imagen 1"/>
          <p:cNvPicPr>
            <a:picLocks noChangeAspect="1"/>
          </p:cNvPicPr>
          <p:nvPr/>
        </p:nvPicPr>
        <p:blipFill>
          <a:blip r:embed="rId2">
            <a:extLst/>
          </a:blip>
          <a:srcRect l="0" t="0" r="0" b="4298"/>
          <a:stretch>
            <a:fillRect/>
          </a:stretch>
        </p:blipFill>
        <p:spPr>
          <a:xfrm>
            <a:off x="-2" y="-1"/>
            <a:ext cx="12201833" cy="6863139"/>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02" name="Imagen 1" descr="Imagen 1"/>
          <p:cNvPicPr>
            <a:picLocks noChangeAspect="1"/>
          </p:cNvPicPr>
          <p:nvPr/>
        </p:nvPicPr>
        <p:blipFill>
          <a:blip r:embed="rId3">
            <a:extLst/>
          </a:blip>
          <a:srcRect l="0" t="0" r="98366" b="0"/>
          <a:stretch>
            <a:fillRect/>
          </a:stretch>
        </p:blipFill>
        <p:spPr>
          <a:xfrm>
            <a:off x="0" y="0"/>
            <a:ext cx="191047" cy="6867330"/>
          </a:xfrm>
          <a:prstGeom prst="rect">
            <a:avLst/>
          </a:prstGeom>
          <a:ln w="12700">
            <a:miter lim="400000"/>
          </a:ln>
        </p:spPr>
      </p:pic>
      <p:sp>
        <p:nvSpPr>
          <p:cNvPr id="103" name="CuadroTexto 4"/>
          <p:cNvSpPr txBox="1"/>
          <p:nvPr/>
        </p:nvSpPr>
        <p:spPr>
          <a:xfrm>
            <a:off x="7170169" y="1993203"/>
            <a:ext cx="4826257" cy="42095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600">
                <a:solidFill>
                  <a:srgbClr val="3B3838"/>
                </a:solidFill>
              </a:defRPr>
            </a:pPr>
            <a:r>
              <a:t>– La economía moral de la corrupción en el Trapecio Amazónico</a:t>
            </a:r>
          </a:p>
          <a:p>
            <a:pPr algn="just">
              <a:defRPr sz="2600">
                <a:solidFill>
                  <a:srgbClr val="3B3838"/>
                </a:solidFill>
              </a:defRPr>
            </a:pPr>
          </a:p>
          <a:p>
            <a:pPr algn="just">
              <a:defRPr sz="2600">
                <a:solidFill>
                  <a:srgbClr val="3B3838"/>
                </a:solidFill>
              </a:defRPr>
            </a:pPr>
            <a:r>
              <a:t>– La economía política del narcotráfico en al Triple Frontera</a:t>
            </a:r>
          </a:p>
          <a:p>
            <a:pPr algn="just">
              <a:defRPr sz="2600">
                <a:solidFill>
                  <a:srgbClr val="3B3838"/>
                </a:solidFill>
              </a:defRPr>
            </a:pPr>
          </a:p>
          <a:p>
            <a:pPr algn="just">
              <a:defRPr sz="2600">
                <a:solidFill>
                  <a:srgbClr val="3B3838"/>
                </a:solidFill>
              </a:defRPr>
            </a:pPr>
            <a:r>
              <a:t>– El estado permanente de excepción y la emergencia por el Covid–19</a:t>
            </a:r>
          </a:p>
        </p:txBody>
      </p:sp>
      <p:sp>
        <p:nvSpPr>
          <p:cNvPr id="104" name="Título 1"/>
          <p:cNvSpPr txBox="1"/>
          <p:nvPr>
            <p:ph type="title"/>
          </p:nvPr>
        </p:nvSpPr>
        <p:spPr>
          <a:xfrm>
            <a:off x="347655" y="167226"/>
            <a:ext cx="5542942" cy="1244836"/>
          </a:xfrm>
          <a:prstGeom prst="rect">
            <a:avLst/>
          </a:prstGeom>
        </p:spPr>
        <p:txBody>
          <a:bodyPr/>
          <a:lstStyle>
            <a:lvl1pPr>
              <a:defRPr b="1" sz="3000">
                <a:solidFill>
                  <a:srgbClr val="425C3B"/>
                </a:solidFill>
                <a:effectLst>
                  <a:outerShdw sx="100000" sy="100000" kx="0" ky="0" algn="b" rotWithShape="0" blurRad="38100" dist="38100" dir="2700000">
                    <a:srgbClr val="000000">
                      <a:alpha val="43137"/>
                    </a:srgbClr>
                  </a:outerShdw>
                </a:effectLst>
                <a:latin typeface="+mn-lt"/>
                <a:ea typeface="+mn-ea"/>
                <a:cs typeface="+mn-cs"/>
                <a:sym typeface="Calibri"/>
              </a:defRPr>
            </a:lvl1pPr>
          </a:lstStyle>
          <a:p>
            <a:pPr/>
            <a:r>
              <a:t>Introducción y contexto</a:t>
            </a:r>
          </a:p>
        </p:txBody>
      </p:sp>
      <p:pic>
        <p:nvPicPr>
          <p:cNvPr id="105" name="Imagen 8" descr="Imagen 8"/>
          <p:cNvPicPr>
            <a:picLocks noChangeAspect="1"/>
          </p:cNvPicPr>
          <p:nvPr/>
        </p:nvPicPr>
        <p:blipFill>
          <a:blip r:embed="rId4">
            <a:extLst/>
          </a:blip>
          <a:stretch>
            <a:fillRect/>
          </a:stretch>
        </p:blipFill>
        <p:spPr>
          <a:xfrm>
            <a:off x="9461307" y="46279"/>
            <a:ext cx="2258514" cy="1486729"/>
          </a:xfrm>
          <a:prstGeom prst="rect">
            <a:avLst/>
          </a:prstGeom>
          <a:ln w="12700">
            <a:miter lim="400000"/>
          </a:ln>
        </p:spPr>
      </p:pic>
      <p:pic>
        <p:nvPicPr>
          <p:cNvPr id="106" name="IMG_0171.jpg" descr="IMG_0171.jpg"/>
          <p:cNvPicPr>
            <a:picLocks noChangeAspect="1"/>
          </p:cNvPicPr>
          <p:nvPr/>
        </p:nvPicPr>
        <p:blipFill>
          <a:blip r:embed="rId5">
            <a:extLst/>
          </a:blip>
          <a:stretch>
            <a:fillRect/>
          </a:stretch>
        </p:blipFill>
        <p:spPr>
          <a:xfrm>
            <a:off x="475654" y="2175058"/>
            <a:ext cx="6409758" cy="384585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08" name="Imagen 1" descr="Imagen 1"/>
          <p:cNvPicPr>
            <a:picLocks noChangeAspect="1"/>
          </p:cNvPicPr>
          <p:nvPr/>
        </p:nvPicPr>
        <p:blipFill>
          <a:blip r:embed="rId3">
            <a:extLst/>
          </a:blip>
          <a:srcRect l="0" t="0" r="98366" b="0"/>
          <a:stretch>
            <a:fillRect/>
          </a:stretch>
        </p:blipFill>
        <p:spPr>
          <a:xfrm>
            <a:off x="0" y="0"/>
            <a:ext cx="191047" cy="6867330"/>
          </a:xfrm>
          <a:prstGeom prst="rect">
            <a:avLst/>
          </a:prstGeom>
          <a:ln w="12700">
            <a:miter lim="400000"/>
          </a:ln>
        </p:spPr>
      </p:pic>
      <p:sp>
        <p:nvSpPr>
          <p:cNvPr id="109" name="CuadroTexto 4"/>
          <p:cNvSpPr txBox="1"/>
          <p:nvPr/>
        </p:nvSpPr>
        <p:spPr>
          <a:xfrm>
            <a:off x="4646649" y="1119798"/>
            <a:ext cx="7258615" cy="32301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200">
                <a:solidFill>
                  <a:srgbClr val="3B3838"/>
                </a:solidFill>
              </a:defRPr>
            </a:pPr>
            <a:r>
              <a:rPr b="1" u="sng"/>
              <a:t>El área.</a:t>
            </a:r>
            <a:r>
              <a:t> Es difícil comprehender, tanto en términos operativos como intelectuales, un territorio tan vasto como el Trapecio. El área a cubrir es muy grande. Los trayectos son costosos y toman tiempo. </a:t>
            </a:r>
          </a:p>
          <a:p>
            <a:pPr algn="just">
              <a:defRPr sz="2200">
                <a:solidFill>
                  <a:srgbClr val="3B3838"/>
                </a:solidFill>
              </a:defRPr>
            </a:pPr>
          </a:p>
          <a:p>
            <a:pPr algn="just">
              <a:defRPr sz="2200">
                <a:solidFill>
                  <a:srgbClr val="3B3838"/>
                </a:solidFill>
              </a:defRPr>
            </a:pPr>
            <a:r>
              <a:rPr b="1" u="sng"/>
              <a:t>La seguridad.</a:t>
            </a:r>
            <a:r>
              <a:t> Zonas del Trapecio Amazónico, incluso cercanas a los pueblos más importantes, como Cushillococha, están libres del control del Estado. Durante esta misma investigación, se sufrió un ataque pirata entre Caballococha y San Isidro. </a:t>
            </a:r>
          </a:p>
        </p:txBody>
      </p:sp>
      <p:sp>
        <p:nvSpPr>
          <p:cNvPr id="110" name="Título 1"/>
          <p:cNvSpPr txBox="1"/>
          <p:nvPr>
            <p:ph type="title"/>
          </p:nvPr>
        </p:nvSpPr>
        <p:spPr>
          <a:xfrm>
            <a:off x="312750" y="62314"/>
            <a:ext cx="5542942" cy="568153"/>
          </a:xfrm>
          <a:prstGeom prst="rect">
            <a:avLst/>
          </a:prstGeom>
        </p:spPr>
        <p:txBody>
          <a:bodyPr/>
          <a:lstStyle>
            <a:lvl1pPr>
              <a:defRPr b="1" sz="3000">
                <a:solidFill>
                  <a:srgbClr val="425C3B"/>
                </a:solidFill>
                <a:effectLst>
                  <a:outerShdw sx="100000" sy="100000" kx="0" ky="0" algn="b" rotWithShape="0" blurRad="38100" dist="38100" dir="2700000">
                    <a:srgbClr val="000000">
                      <a:alpha val="43137"/>
                    </a:srgbClr>
                  </a:outerShdw>
                </a:effectLst>
                <a:latin typeface="+mn-lt"/>
                <a:ea typeface="+mn-ea"/>
                <a:cs typeface="+mn-cs"/>
                <a:sym typeface="Calibri"/>
              </a:defRPr>
            </a:lvl1pPr>
          </a:lstStyle>
          <a:p>
            <a:pPr/>
            <a:r>
              <a:t>Limitaciones de la investigación</a:t>
            </a:r>
          </a:p>
        </p:txBody>
      </p:sp>
      <p:pic>
        <p:nvPicPr>
          <p:cNvPr id="111" name="Imagen 5" descr="Imagen 5"/>
          <p:cNvPicPr>
            <a:picLocks noChangeAspect="1"/>
          </p:cNvPicPr>
          <p:nvPr/>
        </p:nvPicPr>
        <p:blipFill>
          <a:blip r:embed="rId4">
            <a:extLst/>
          </a:blip>
          <a:stretch>
            <a:fillRect/>
          </a:stretch>
        </p:blipFill>
        <p:spPr>
          <a:xfrm>
            <a:off x="6987125" y="-35157"/>
            <a:ext cx="2124904" cy="763095"/>
          </a:xfrm>
          <a:prstGeom prst="rect">
            <a:avLst/>
          </a:prstGeom>
          <a:ln w="12700">
            <a:miter lim="400000"/>
          </a:ln>
        </p:spPr>
      </p:pic>
      <p:pic>
        <p:nvPicPr>
          <p:cNvPr id="112" name="IMG_0176.JPG" descr="IMG_0176.JPG"/>
          <p:cNvPicPr>
            <a:picLocks noChangeAspect="1"/>
          </p:cNvPicPr>
          <p:nvPr/>
        </p:nvPicPr>
        <p:blipFill>
          <a:blip r:embed="rId5">
            <a:extLst/>
          </a:blip>
          <a:stretch>
            <a:fillRect/>
          </a:stretch>
        </p:blipFill>
        <p:spPr>
          <a:xfrm>
            <a:off x="277844" y="1143415"/>
            <a:ext cx="4281858" cy="3211394"/>
          </a:xfrm>
          <a:prstGeom prst="rect">
            <a:avLst/>
          </a:prstGeom>
          <a:ln w="12700">
            <a:miter lim="400000"/>
          </a:ln>
        </p:spPr>
      </p:pic>
      <p:sp>
        <p:nvSpPr>
          <p:cNvPr id="113" name="Título 1"/>
          <p:cNvSpPr txBox="1"/>
          <p:nvPr/>
        </p:nvSpPr>
        <p:spPr>
          <a:xfrm>
            <a:off x="319100" y="556836"/>
            <a:ext cx="1375420" cy="465616"/>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El territorio</a:t>
            </a:r>
          </a:p>
        </p:txBody>
      </p:sp>
      <p:sp>
        <p:nvSpPr>
          <p:cNvPr id="114" name="La triple frontera. Tres aparatos de Estado, con distintas capacidades y burocracias también de tamaño distinto. Uno de ellos, Brasil, con otra lengua, y una legislación con particularidades que no se encuentran en Perú y Colombia, similares entre sí."/>
          <p:cNvSpPr txBox="1"/>
          <p:nvPr/>
        </p:nvSpPr>
        <p:spPr>
          <a:xfrm>
            <a:off x="352131" y="4952646"/>
            <a:ext cx="11669841" cy="1096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200">
                <a:solidFill>
                  <a:srgbClr val="3B3838"/>
                </a:solidFill>
              </a:defRPr>
            </a:pPr>
            <a:r>
              <a:rPr b="1" u="sng"/>
              <a:t>La triple frontera.</a:t>
            </a:r>
            <a:r>
              <a:t> Tres aparatos de Estado, con distintas capacidades y burocracias también de tamaño distinto. Uno de ellos, Brasil, con otra lengua, y una legislación con particularidades que no se encuentran en Perú y Colombia, similares entre sí.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16" name="Imagen 1" descr="Imagen 1"/>
          <p:cNvPicPr>
            <a:picLocks noChangeAspect="1"/>
          </p:cNvPicPr>
          <p:nvPr/>
        </p:nvPicPr>
        <p:blipFill>
          <a:blip r:embed="rId3">
            <a:extLst/>
          </a:blip>
          <a:srcRect l="0" t="0" r="98366" b="0"/>
          <a:stretch>
            <a:fillRect/>
          </a:stretch>
        </p:blipFill>
        <p:spPr>
          <a:xfrm>
            <a:off x="0" y="0"/>
            <a:ext cx="191047" cy="6867330"/>
          </a:xfrm>
          <a:prstGeom prst="rect">
            <a:avLst/>
          </a:prstGeom>
          <a:ln w="12700">
            <a:miter lim="400000"/>
          </a:ln>
        </p:spPr>
      </p:pic>
      <p:sp>
        <p:nvSpPr>
          <p:cNvPr id="117" name="CuadroTexto 4"/>
          <p:cNvSpPr txBox="1"/>
          <p:nvPr/>
        </p:nvSpPr>
        <p:spPr>
          <a:xfrm>
            <a:off x="3638111" y="1158196"/>
            <a:ext cx="8375827" cy="39413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200">
                <a:solidFill>
                  <a:srgbClr val="3B3838"/>
                </a:solidFill>
              </a:defRPr>
            </a:pPr>
            <a:r>
              <a:rPr b="1" u="sng"/>
              <a:t>La trata de personas con fines de explotación laboral: </a:t>
            </a:r>
            <a:r>
              <a:t>infiltrarse en un campo de cultivo de coca toma una investigación de campo prolongada. </a:t>
            </a:r>
          </a:p>
          <a:p>
            <a:pPr algn="just">
              <a:defRPr sz="2200">
                <a:solidFill>
                  <a:srgbClr val="3B3838"/>
                </a:solidFill>
              </a:defRPr>
            </a:pPr>
          </a:p>
          <a:p>
            <a:pPr algn="just">
              <a:defRPr b="1" sz="2200" u="sng">
                <a:solidFill>
                  <a:srgbClr val="3B3838"/>
                </a:solidFill>
              </a:defRPr>
            </a:pPr>
            <a:r>
              <a:t>Criminalización de trabajadores:  </a:t>
            </a:r>
            <a:r>
              <a:rPr b="0" u="none"/>
              <a:t>Los operativos anti drogas suelen criminalizar por narcotráfico a posibles víctimas de trabajo forzoso. Esta forma de esclavitud está poco estudiada en el Trapecio Amazónico. </a:t>
            </a:r>
            <a:endParaRPr b="0" u="none"/>
          </a:p>
          <a:p>
            <a:pPr algn="just">
              <a:defRPr b="1" sz="2200" u="sng">
                <a:solidFill>
                  <a:srgbClr val="3B3838"/>
                </a:solidFill>
              </a:defRPr>
            </a:pPr>
            <a:endParaRPr b="0" u="none"/>
          </a:p>
          <a:p>
            <a:pPr algn="just">
              <a:defRPr b="1" sz="2200" u="sng">
                <a:solidFill>
                  <a:srgbClr val="3B3838"/>
                </a:solidFill>
              </a:defRPr>
            </a:pPr>
            <a:r>
              <a:t>La pandemia del Covid–19:</a:t>
            </a:r>
            <a:r>
              <a:t> </a:t>
            </a:r>
            <a:r>
              <a:rPr b="0" u="none"/>
              <a:t>frustró el plan de organizar un operativo de intervención  sobre las discotecas y bares de Caballococha, adonde llevan a las víctimas de trata de personas con fines de explotación sexual. La realización de este operativo continua siendo imperativa.  </a:t>
            </a:r>
          </a:p>
        </p:txBody>
      </p:sp>
      <p:sp>
        <p:nvSpPr>
          <p:cNvPr id="118" name="Título 1"/>
          <p:cNvSpPr txBox="1"/>
          <p:nvPr>
            <p:ph type="title"/>
          </p:nvPr>
        </p:nvSpPr>
        <p:spPr>
          <a:xfrm>
            <a:off x="312750" y="62314"/>
            <a:ext cx="5542942" cy="568153"/>
          </a:xfrm>
          <a:prstGeom prst="rect">
            <a:avLst/>
          </a:prstGeom>
        </p:spPr>
        <p:txBody>
          <a:bodyPr/>
          <a:lstStyle>
            <a:lvl1pPr>
              <a:defRPr b="1" sz="3000">
                <a:solidFill>
                  <a:srgbClr val="425C3B"/>
                </a:solidFill>
                <a:effectLst>
                  <a:outerShdw sx="100000" sy="100000" kx="0" ky="0" algn="b" rotWithShape="0" blurRad="38100" dist="38100" dir="2700000">
                    <a:srgbClr val="000000">
                      <a:alpha val="43137"/>
                    </a:srgbClr>
                  </a:outerShdw>
                </a:effectLst>
                <a:latin typeface="+mn-lt"/>
                <a:ea typeface="+mn-ea"/>
                <a:cs typeface="+mn-cs"/>
                <a:sym typeface="Calibri"/>
              </a:defRPr>
            </a:lvl1pPr>
          </a:lstStyle>
          <a:p>
            <a:pPr/>
            <a:r>
              <a:t>Limitaciones de la investigación</a:t>
            </a:r>
          </a:p>
        </p:txBody>
      </p:sp>
      <p:pic>
        <p:nvPicPr>
          <p:cNvPr id="119" name="Imagen 8" descr="Imagen 8"/>
          <p:cNvPicPr>
            <a:picLocks noChangeAspect="1"/>
          </p:cNvPicPr>
          <p:nvPr/>
        </p:nvPicPr>
        <p:blipFill>
          <a:blip r:embed="rId4">
            <a:extLst/>
          </a:blip>
          <a:stretch>
            <a:fillRect/>
          </a:stretch>
        </p:blipFill>
        <p:spPr>
          <a:xfrm>
            <a:off x="9838991" y="-132071"/>
            <a:ext cx="1819015" cy="1197417"/>
          </a:xfrm>
          <a:prstGeom prst="rect">
            <a:avLst/>
          </a:prstGeom>
          <a:ln w="12700">
            <a:miter lim="400000"/>
          </a:ln>
        </p:spPr>
      </p:pic>
      <p:sp>
        <p:nvSpPr>
          <p:cNvPr id="120" name="Título 1"/>
          <p:cNvSpPr txBox="1"/>
          <p:nvPr/>
        </p:nvSpPr>
        <p:spPr>
          <a:xfrm>
            <a:off x="319100" y="556836"/>
            <a:ext cx="2112204" cy="465616"/>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713231">
              <a:defRPr sz="1403"/>
            </a:lvl1pPr>
          </a:lstStyle>
          <a:p>
            <a:pPr/>
            <a:r>
              <a:t>Metodológicas y operativas</a:t>
            </a:r>
          </a:p>
        </p:txBody>
      </p:sp>
      <p:sp>
        <p:nvSpPr>
          <p:cNvPr id="121" name="Sesgo de la muestra: La trata de personas con fines de explotación laboral en la Triple Frontera es un tema casi desconocido.  Esto supone un sesgo para la investigación, porque, se entiende que la mayor parte de las víctimas con este fin son hombres jóv"/>
          <p:cNvSpPr txBox="1"/>
          <p:nvPr/>
        </p:nvSpPr>
        <p:spPr>
          <a:xfrm>
            <a:off x="310865" y="5627302"/>
            <a:ext cx="11669842" cy="10965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2200" u="sng">
                <a:solidFill>
                  <a:srgbClr val="3B3838"/>
                </a:solidFill>
              </a:defRPr>
            </a:pPr>
            <a:r>
              <a:t>Sesgo de la muestra: </a:t>
            </a:r>
            <a:r>
              <a:rPr b="0" u="none"/>
              <a:t>La trata de personas con fines de explotación laboral en la Triple Frontera es un tema casi desconocido.  Esto supone un sesgo para la investigación, porque, se entiende que la mayor parte de las víctimas con este fin son hombres jóvenes.</a:t>
            </a:r>
          </a:p>
        </p:txBody>
      </p:sp>
      <p:pic>
        <p:nvPicPr>
          <p:cNvPr id="122" name="IMG_0159.JPG" descr="IMG_0159.JPG"/>
          <p:cNvPicPr>
            <a:picLocks noChangeAspect="1"/>
          </p:cNvPicPr>
          <p:nvPr/>
        </p:nvPicPr>
        <p:blipFill>
          <a:blip r:embed="rId5">
            <a:extLst/>
          </a:blip>
          <a:stretch>
            <a:fillRect/>
          </a:stretch>
        </p:blipFill>
        <p:spPr>
          <a:xfrm>
            <a:off x="310865" y="1137413"/>
            <a:ext cx="3140594" cy="4187457"/>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24" name="Imagen 1" descr="Imagen 1"/>
          <p:cNvPicPr>
            <a:picLocks noChangeAspect="1"/>
          </p:cNvPicPr>
          <p:nvPr/>
        </p:nvPicPr>
        <p:blipFill>
          <a:blip r:embed="rId3">
            <a:extLst/>
          </a:blip>
          <a:srcRect l="0" t="0" r="98366" b="0"/>
          <a:stretch>
            <a:fillRect/>
          </a:stretch>
        </p:blipFill>
        <p:spPr>
          <a:xfrm>
            <a:off x="0" y="0"/>
            <a:ext cx="191047" cy="6867330"/>
          </a:xfrm>
          <a:prstGeom prst="rect">
            <a:avLst/>
          </a:prstGeom>
          <a:ln w="12700">
            <a:miter lim="400000"/>
          </a:ln>
        </p:spPr>
      </p:pic>
      <p:sp>
        <p:nvSpPr>
          <p:cNvPr id="125" name="CuadroTexto 4"/>
          <p:cNvSpPr txBox="1"/>
          <p:nvPr/>
        </p:nvSpPr>
        <p:spPr>
          <a:xfrm>
            <a:off x="6138322" y="1874852"/>
            <a:ext cx="5930716" cy="35857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200">
                <a:solidFill>
                  <a:srgbClr val="3B3838"/>
                </a:solidFill>
              </a:defRPr>
            </a:pPr>
            <a:r>
              <a:rPr b="1" u="sng"/>
              <a:t>La Tigresa del Amazonas </a:t>
            </a:r>
          </a:p>
          <a:p>
            <a:pPr>
              <a:defRPr sz="2200">
                <a:solidFill>
                  <a:srgbClr val="3B3838"/>
                </a:solidFill>
              </a:defRPr>
            </a:pPr>
          </a:p>
          <a:p>
            <a:pPr>
              <a:defRPr b="1" sz="2200" u="sng">
                <a:solidFill>
                  <a:srgbClr val="3B3838"/>
                </a:solidFill>
              </a:defRPr>
            </a:pPr>
            <a:r>
              <a:t>El hotel Gran Rey </a:t>
            </a:r>
            <a:endParaRPr b="0" u="none"/>
          </a:p>
          <a:p>
            <a:pPr>
              <a:defRPr b="1" sz="2200" u="sng">
                <a:solidFill>
                  <a:srgbClr val="3B3838"/>
                </a:solidFill>
              </a:defRPr>
            </a:pPr>
            <a:endParaRPr b="0" u="none"/>
          </a:p>
          <a:p>
            <a:pPr>
              <a:defRPr b="1" sz="2200" u="sng">
                <a:solidFill>
                  <a:srgbClr val="3B3838"/>
                </a:solidFill>
              </a:defRPr>
            </a:pPr>
            <a:r>
              <a:t>Discotecas y bares en Caballococha: explotación sexual y lavado de dinero</a:t>
            </a:r>
          </a:p>
          <a:p>
            <a:pPr>
              <a:defRPr b="1" sz="2200" u="sng">
                <a:solidFill>
                  <a:srgbClr val="3B3838"/>
                </a:solidFill>
              </a:defRPr>
            </a:pPr>
          </a:p>
          <a:p>
            <a:pPr>
              <a:defRPr b="1" sz="2200" u="sng">
                <a:solidFill>
                  <a:srgbClr val="3B3838"/>
                </a:solidFill>
              </a:defRPr>
            </a:pPr>
            <a:r>
              <a:t>Bar La Rumba</a:t>
            </a:r>
          </a:p>
          <a:p>
            <a:pPr>
              <a:defRPr b="1" sz="2200" u="sng">
                <a:solidFill>
                  <a:srgbClr val="3B3838"/>
                </a:solidFill>
              </a:defRPr>
            </a:pPr>
          </a:p>
          <a:p>
            <a:pPr>
              <a:defRPr b="1" sz="2200" u="sng">
                <a:solidFill>
                  <a:srgbClr val="3B3838"/>
                </a:solidFill>
              </a:defRPr>
            </a:pPr>
            <a:r>
              <a:t>Caso Abeona Fase II</a:t>
            </a:r>
          </a:p>
        </p:txBody>
      </p:sp>
      <p:sp>
        <p:nvSpPr>
          <p:cNvPr id="126" name="Título 1"/>
          <p:cNvSpPr txBox="1"/>
          <p:nvPr>
            <p:ph type="title"/>
          </p:nvPr>
        </p:nvSpPr>
        <p:spPr>
          <a:xfrm>
            <a:off x="312750" y="62314"/>
            <a:ext cx="6345087" cy="568153"/>
          </a:xfrm>
          <a:prstGeom prst="rect">
            <a:avLst/>
          </a:prstGeom>
        </p:spPr>
        <p:txBody>
          <a:bodyPr/>
          <a:lstStyle>
            <a:lvl1pPr defTabSz="603504">
              <a:defRPr b="1" sz="1980">
                <a:solidFill>
                  <a:srgbClr val="425C3B"/>
                </a:solidFill>
                <a:effectLst>
                  <a:outerShdw sx="100000" sy="100000" kx="0" ky="0" algn="b" rotWithShape="0" blurRad="25146" dist="25146" dir="2700000">
                    <a:srgbClr val="000000">
                      <a:alpha val="43137"/>
                    </a:srgbClr>
                  </a:outerShdw>
                </a:effectLst>
                <a:latin typeface="+mn-lt"/>
                <a:ea typeface="+mn-ea"/>
                <a:cs typeface="+mn-cs"/>
                <a:sym typeface="Calibri"/>
              </a:defRPr>
            </a:lvl1pPr>
          </a:lstStyle>
          <a:p>
            <a:pPr/>
            <a:r>
              <a:t>La trata de personas en el contexto del Trapecio Amazónico</a:t>
            </a:r>
          </a:p>
        </p:txBody>
      </p:sp>
      <p:pic>
        <p:nvPicPr>
          <p:cNvPr id="127" name="Imagen 5" descr="Imagen 5"/>
          <p:cNvPicPr>
            <a:picLocks noChangeAspect="1"/>
          </p:cNvPicPr>
          <p:nvPr/>
        </p:nvPicPr>
        <p:blipFill>
          <a:blip r:embed="rId4">
            <a:extLst/>
          </a:blip>
          <a:stretch>
            <a:fillRect/>
          </a:stretch>
        </p:blipFill>
        <p:spPr>
          <a:xfrm>
            <a:off x="8041228" y="-35157"/>
            <a:ext cx="2124904" cy="763095"/>
          </a:xfrm>
          <a:prstGeom prst="rect">
            <a:avLst/>
          </a:prstGeom>
          <a:ln w="12700">
            <a:miter lim="400000"/>
          </a:ln>
        </p:spPr>
      </p:pic>
      <p:sp>
        <p:nvSpPr>
          <p:cNvPr id="128" name="Título 1"/>
          <p:cNvSpPr txBox="1"/>
          <p:nvPr/>
        </p:nvSpPr>
        <p:spPr>
          <a:xfrm>
            <a:off x="319100" y="556836"/>
            <a:ext cx="2112204" cy="465616"/>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Casos identificados</a:t>
            </a:r>
          </a:p>
        </p:txBody>
      </p:sp>
      <p:pic>
        <p:nvPicPr>
          <p:cNvPr id="129" name="99a5e072-43e7-4900-9293-0a61998e9f78.jpg" descr="99a5e072-43e7-4900-9293-0a61998e9f78.jpg"/>
          <p:cNvPicPr>
            <a:picLocks noChangeAspect="1"/>
          </p:cNvPicPr>
          <p:nvPr/>
        </p:nvPicPr>
        <p:blipFill>
          <a:blip r:embed="rId5">
            <a:extLst/>
          </a:blip>
          <a:stretch>
            <a:fillRect/>
          </a:stretch>
        </p:blipFill>
        <p:spPr>
          <a:xfrm>
            <a:off x="294635" y="2058518"/>
            <a:ext cx="5731475" cy="321844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31" name="Imagen 1" descr="Imagen 1"/>
          <p:cNvPicPr>
            <a:picLocks noChangeAspect="1"/>
          </p:cNvPicPr>
          <p:nvPr/>
        </p:nvPicPr>
        <p:blipFill>
          <a:blip r:embed="rId3">
            <a:extLst/>
          </a:blip>
          <a:srcRect l="0" t="0" r="98366" b="0"/>
          <a:stretch>
            <a:fillRect/>
          </a:stretch>
        </p:blipFill>
        <p:spPr>
          <a:xfrm>
            <a:off x="0" y="0"/>
            <a:ext cx="191047" cy="6867330"/>
          </a:xfrm>
          <a:prstGeom prst="rect">
            <a:avLst/>
          </a:prstGeom>
          <a:ln w="12700">
            <a:miter lim="400000"/>
          </a:ln>
        </p:spPr>
      </p:pic>
      <p:sp>
        <p:nvSpPr>
          <p:cNvPr id="132" name="CuadroTexto 4"/>
          <p:cNvSpPr txBox="1"/>
          <p:nvPr/>
        </p:nvSpPr>
        <p:spPr>
          <a:xfrm>
            <a:off x="5400426" y="1615306"/>
            <a:ext cx="6577252" cy="28745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200">
                <a:solidFill>
                  <a:srgbClr val="3B3838"/>
                </a:solidFill>
              </a:defRPr>
            </a:pPr>
            <a:r>
              <a:rPr b="1" u="sng"/>
              <a:t>Infiltración del crimen organizado en las burocracias locales: </a:t>
            </a:r>
            <a:r>
              <a:t>Colombia y Perú manejan estos casos desde Bogotá e Iquitos, respectivamente. En Brasil lo hace la fiscalía federal. </a:t>
            </a:r>
          </a:p>
          <a:p>
            <a:pPr algn="just">
              <a:defRPr b="1" sz="2200" u="sng">
                <a:solidFill>
                  <a:srgbClr val="3B3838"/>
                </a:solidFill>
              </a:defRPr>
            </a:pPr>
          </a:p>
          <a:p>
            <a:pPr algn="just">
              <a:defRPr b="1" sz="2200" u="sng">
                <a:solidFill>
                  <a:srgbClr val="3B3838"/>
                </a:solidFill>
              </a:defRPr>
            </a:pPr>
            <a:r>
              <a:t>Financiación ilegal de campañas políticas: </a:t>
            </a:r>
            <a:r>
              <a:rPr b="0" u="none"/>
              <a:t>posibles tratantes y narcotraficantes financian campañas políticas para las elecciones municipales locales y regionales. </a:t>
            </a:r>
          </a:p>
        </p:txBody>
      </p:sp>
      <p:sp>
        <p:nvSpPr>
          <p:cNvPr id="133" name="Título 1"/>
          <p:cNvSpPr txBox="1"/>
          <p:nvPr>
            <p:ph type="title"/>
          </p:nvPr>
        </p:nvSpPr>
        <p:spPr>
          <a:xfrm>
            <a:off x="312750" y="62314"/>
            <a:ext cx="6345087" cy="568153"/>
          </a:xfrm>
          <a:prstGeom prst="rect">
            <a:avLst/>
          </a:prstGeom>
        </p:spPr>
        <p:txBody>
          <a:bodyPr/>
          <a:lstStyle>
            <a:lvl1pPr defTabSz="539495">
              <a:defRPr b="1" sz="1769">
                <a:solidFill>
                  <a:srgbClr val="425C3B"/>
                </a:solidFill>
                <a:effectLst>
                  <a:outerShdw sx="100000" sy="100000" kx="0" ky="0" algn="b" rotWithShape="0" blurRad="22479" dist="22479" dir="2700000">
                    <a:srgbClr val="000000">
                      <a:alpha val="43137"/>
                    </a:srgbClr>
                  </a:outerShdw>
                </a:effectLst>
                <a:latin typeface="+mn-lt"/>
                <a:ea typeface="+mn-ea"/>
                <a:cs typeface="+mn-cs"/>
                <a:sym typeface="Calibri"/>
              </a:defRPr>
            </a:lvl1pPr>
          </a:lstStyle>
          <a:p>
            <a:pPr/>
            <a:r>
              <a:t>La corrupción como facilitadora de la trata de personas en el Trapecio Amazónico</a:t>
            </a:r>
          </a:p>
        </p:txBody>
      </p:sp>
      <p:pic>
        <p:nvPicPr>
          <p:cNvPr id="134" name="Imagen 8" descr="Imagen 8"/>
          <p:cNvPicPr>
            <a:picLocks noChangeAspect="1"/>
          </p:cNvPicPr>
          <p:nvPr/>
        </p:nvPicPr>
        <p:blipFill>
          <a:blip r:embed="rId4">
            <a:extLst/>
          </a:blip>
          <a:stretch>
            <a:fillRect/>
          </a:stretch>
        </p:blipFill>
        <p:spPr>
          <a:xfrm>
            <a:off x="9838991" y="-132071"/>
            <a:ext cx="1819015" cy="1197417"/>
          </a:xfrm>
          <a:prstGeom prst="rect">
            <a:avLst/>
          </a:prstGeom>
          <a:ln w="12700">
            <a:miter lim="400000"/>
          </a:ln>
        </p:spPr>
      </p:pic>
      <p:sp>
        <p:nvSpPr>
          <p:cNvPr id="135" name="Título 1"/>
          <p:cNvSpPr txBox="1"/>
          <p:nvPr/>
        </p:nvSpPr>
        <p:spPr>
          <a:xfrm>
            <a:off x="319100" y="556836"/>
            <a:ext cx="2895257" cy="465616"/>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713231">
              <a:defRPr sz="1403"/>
            </a:lvl1pPr>
          </a:lstStyle>
          <a:p>
            <a:pPr/>
            <a:r>
              <a:t>Esquemas de corrupción identificados</a:t>
            </a:r>
          </a:p>
        </p:txBody>
      </p:sp>
      <p:pic>
        <p:nvPicPr>
          <p:cNvPr id="136" name="IMG_0190.JPG" descr="IMG_0190.JPG"/>
          <p:cNvPicPr>
            <a:picLocks noChangeAspect="1"/>
          </p:cNvPicPr>
          <p:nvPr/>
        </p:nvPicPr>
        <p:blipFill>
          <a:blip r:embed="rId5">
            <a:extLst/>
          </a:blip>
          <a:stretch>
            <a:fillRect/>
          </a:stretch>
        </p:blipFill>
        <p:spPr>
          <a:xfrm>
            <a:off x="264259" y="1213141"/>
            <a:ext cx="4905207" cy="3678906"/>
          </a:xfrm>
          <a:prstGeom prst="rect">
            <a:avLst/>
          </a:prstGeom>
          <a:ln w="12700">
            <a:miter lim="400000"/>
          </a:ln>
        </p:spPr>
      </p:pic>
      <p:sp>
        <p:nvSpPr>
          <p:cNvPr id="137" name="Entrega de licencias de funcionamiento municipal: a discotecas y bares de donde se han rescatado a víctimas de trata y explotación sexual…"/>
          <p:cNvSpPr txBox="1"/>
          <p:nvPr/>
        </p:nvSpPr>
        <p:spPr>
          <a:xfrm>
            <a:off x="286625" y="4961496"/>
            <a:ext cx="12153901" cy="18077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just">
              <a:defRPr b="1" sz="2200" u="sng">
                <a:solidFill>
                  <a:srgbClr val="3B3838"/>
                </a:solidFill>
              </a:defRPr>
            </a:pPr>
            <a:r>
              <a:t>Entrega de licencias de funcionamiento municipal: </a:t>
            </a:r>
            <a:r>
              <a:rPr b="0" u="none"/>
              <a:t>a discotecas y bares de donde se han rescatado a víctimas de trata y explotación sexual </a:t>
            </a:r>
          </a:p>
          <a:p>
            <a:pPr algn="just">
              <a:defRPr b="1" sz="2200" u="sng">
                <a:solidFill>
                  <a:srgbClr val="3B3838"/>
                </a:solidFill>
              </a:defRPr>
            </a:pPr>
            <a:endParaRPr b="0" u="none"/>
          </a:p>
          <a:p>
            <a:pPr algn="just">
              <a:defRPr b="1" sz="2200" u="sng">
                <a:solidFill>
                  <a:srgbClr val="3B3838"/>
                </a:solidFill>
              </a:defRPr>
            </a:pPr>
            <a:r>
              <a:t>Cohecho y amenazas:</a:t>
            </a:r>
            <a:r>
              <a:rPr u="none"/>
              <a:t> </a:t>
            </a:r>
            <a:r>
              <a:rPr b="0" u="none"/>
              <a:t>intentos de soborno y amenazas a funcionarios públicos durante operativos de fiscalización o durante intervenciones varias.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39" name="Imagen 1" descr="Imagen 1"/>
          <p:cNvPicPr>
            <a:picLocks noChangeAspect="1"/>
          </p:cNvPicPr>
          <p:nvPr/>
        </p:nvPicPr>
        <p:blipFill>
          <a:blip r:embed="rId3">
            <a:extLst/>
          </a:blip>
          <a:srcRect l="0" t="0" r="98366" b="0"/>
          <a:stretch>
            <a:fillRect/>
          </a:stretch>
        </p:blipFill>
        <p:spPr>
          <a:xfrm>
            <a:off x="0" y="0"/>
            <a:ext cx="191047" cy="6867330"/>
          </a:xfrm>
          <a:prstGeom prst="rect">
            <a:avLst/>
          </a:prstGeom>
          <a:ln w="12700">
            <a:miter lim="400000"/>
          </a:ln>
        </p:spPr>
      </p:pic>
      <p:sp>
        <p:nvSpPr>
          <p:cNvPr id="140" name="CuadroTexto 4"/>
          <p:cNvSpPr txBox="1"/>
          <p:nvPr/>
        </p:nvSpPr>
        <p:spPr>
          <a:xfrm>
            <a:off x="5496673" y="1059210"/>
            <a:ext cx="6577252" cy="50081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200">
                <a:solidFill>
                  <a:srgbClr val="3B3838"/>
                </a:solidFill>
              </a:defRPr>
            </a:pPr>
            <a:r>
              <a:rPr b="1" u="sng"/>
              <a:t>Coordinación y cooperación multilateral: </a:t>
            </a:r>
            <a:r>
              <a:t>La movilidad social en el Trapecio Amazónico necesita reflejarse en un intercambio efectivo de información y un trabajo conjunto de los tres países. Se trata de un aspecto que debe reforzarse. Dos casos ya han sido resueltos gracias a la cooperación entre autoridades colombianas y peruanas. </a:t>
            </a:r>
          </a:p>
          <a:p>
            <a:pPr algn="just">
              <a:defRPr b="1" sz="2200" u="sng">
                <a:solidFill>
                  <a:srgbClr val="3B3838"/>
                </a:solidFill>
              </a:defRPr>
            </a:pPr>
          </a:p>
          <a:p>
            <a:pPr algn="just">
              <a:defRPr b="1" sz="2200" u="sng">
                <a:solidFill>
                  <a:srgbClr val="3B3838"/>
                </a:solidFill>
              </a:defRPr>
            </a:pPr>
            <a:r>
              <a:t>Alianzas con académicos y universidades: </a:t>
            </a:r>
            <a:r>
              <a:rPr b="0" u="none"/>
              <a:t>La información recopilada para este informe sugiere que investigadores académicos y universidades tienen un conocimiento de la realidad social del Trapecio Amazónico mas profundo y más a pie de calle que el de las fiscalías.</a:t>
            </a:r>
          </a:p>
        </p:txBody>
      </p:sp>
      <p:sp>
        <p:nvSpPr>
          <p:cNvPr id="141" name="Título 1"/>
          <p:cNvSpPr txBox="1"/>
          <p:nvPr>
            <p:ph type="title"/>
          </p:nvPr>
        </p:nvSpPr>
        <p:spPr>
          <a:xfrm>
            <a:off x="227197" y="62314"/>
            <a:ext cx="6345087" cy="568153"/>
          </a:xfrm>
          <a:prstGeom prst="rect">
            <a:avLst/>
          </a:prstGeom>
        </p:spPr>
        <p:txBody>
          <a:bodyPr/>
          <a:lstStyle>
            <a:lvl1pPr>
              <a:defRPr b="1" sz="3000">
                <a:solidFill>
                  <a:srgbClr val="425C3B"/>
                </a:solidFill>
                <a:effectLst>
                  <a:outerShdw sx="100000" sy="100000" kx="0" ky="0" algn="b" rotWithShape="0" blurRad="38100" dist="38100" dir="2700000">
                    <a:srgbClr val="000000">
                      <a:alpha val="43137"/>
                    </a:srgbClr>
                  </a:outerShdw>
                </a:effectLst>
                <a:latin typeface="+mn-lt"/>
                <a:ea typeface="+mn-ea"/>
                <a:cs typeface="+mn-cs"/>
                <a:sym typeface="Calibri"/>
              </a:defRPr>
            </a:lvl1pPr>
          </a:lstStyle>
          <a:p>
            <a:pPr/>
            <a:r>
              <a:t>Conclusiones:</a:t>
            </a:r>
          </a:p>
        </p:txBody>
      </p:sp>
      <p:pic>
        <p:nvPicPr>
          <p:cNvPr id="142" name="Imagen 5" descr="Imagen 5"/>
          <p:cNvPicPr>
            <a:picLocks noChangeAspect="1"/>
          </p:cNvPicPr>
          <p:nvPr/>
        </p:nvPicPr>
        <p:blipFill>
          <a:blip r:embed="rId4">
            <a:extLst/>
          </a:blip>
          <a:stretch>
            <a:fillRect/>
          </a:stretch>
        </p:blipFill>
        <p:spPr>
          <a:xfrm>
            <a:off x="8965862" y="-35157"/>
            <a:ext cx="2124904" cy="763095"/>
          </a:xfrm>
          <a:prstGeom prst="rect">
            <a:avLst/>
          </a:prstGeom>
          <a:ln w="12700">
            <a:miter lim="400000"/>
          </a:ln>
        </p:spPr>
      </p:pic>
      <p:sp>
        <p:nvSpPr>
          <p:cNvPr id="143" name="Título 1"/>
          <p:cNvSpPr txBox="1"/>
          <p:nvPr/>
        </p:nvSpPr>
        <p:spPr>
          <a:xfrm>
            <a:off x="319100" y="556836"/>
            <a:ext cx="2895257" cy="465616"/>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685800">
              <a:defRPr sz="1350"/>
            </a:lvl1pPr>
          </a:lstStyle>
          <a:p>
            <a:pPr/>
            <a:r>
              <a:t>Líneas de investigación y acción a seguir</a:t>
            </a:r>
          </a:p>
        </p:txBody>
      </p:sp>
      <p:pic>
        <p:nvPicPr>
          <p:cNvPr id="144" name="IMG_0106.JPG" descr="IMG_0106.JPG"/>
          <p:cNvPicPr>
            <a:picLocks noChangeAspect="1"/>
          </p:cNvPicPr>
          <p:nvPr/>
        </p:nvPicPr>
        <p:blipFill>
          <a:blip r:embed="rId5">
            <a:extLst/>
          </a:blip>
          <a:stretch>
            <a:fillRect/>
          </a:stretch>
        </p:blipFill>
        <p:spPr>
          <a:xfrm>
            <a:off x="251309" y="1558536"/>
            <a:ext cx="4987903" cy="374092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46" name="Imagen 1" descr="Imagen 1"/>
          <p:cNvPicPr>
            <a:picLocks noChangeAspect="1"/>
          </p:cNvPicPr>
          <p:nvPr/>
        </p:nvPicPr>
        <p:blipFill>
          <a:blip r:embed="rId3">
            <a:extLst/>
          </a:blip>
          <a:srcRect l="0" t="0" r="98366" b="0"/>
          <a:stretch>
            <a:fillRect/>
          </a:stretch>
        </p:blipFill>
        <p:spPr>
          <a:xfrm>
            <a:off x="0" y="0"/>
            <a:ext cx="191047" cy="6867330"/>
          </a:xfrm>
          <a:prstGeom prst="rect">
            <a:avLst/>
          </a:prstGeom>
          <a:ln w="12700">
            <a:miter lim="400000"/>
          </a:ln>
        </p:spPr>
      </p:pic>
      <p:sp>
        <p:nvSpPr>
          <p:cNvPr id="147" name="CuadroTexto 4"/>
          <p:cNvSpPr txBox="1"/>
          <p:nvPr/>
        </p:nvSpPr>
        <p:spPr>
          <a:xfrm>
            <a:off x="5603614" y="1679471"/>
            <a:ext cx="6442949" cy="39413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200">
                <a:solidFill>
                  <a:srgbClr val="3B3838"/>
                </a:solidFill>
              </a:defRPr>
            </a:pPr>
            <a:r>
              <a:rPr b="1" u="sng"/>
              <a:t>Ataque coordinado a las causas: </a:t>
            </a:r>
            <a:r>
              <a:t>En Perú, Brasil y Colombia hay causas estructurales comunes que explican el florecimiento de actividades criminales como modos de vida normales. En este sentido, los casos que investigan las fiscalías no sólo deberían salvar a las víctimas y sancionar a los responsables, sino ir un poco más lejos, y buscar que mediante las sentencias que consigan, también se fuerce a los poderes ejecutivos y legislativos de los tres Estados a garantizar los derechos sociales y económicos que aparecen en las constituciones nacionales de Perú, Brasil y Colombia.  </a:t>
            </a:r>
          </a:p>
        </p:txBody>
      </p:sp>
      <p:sp>
        <p:nvSpPr>
          <p:cNvPr id="148" name="Título 1"/>
          <p:cNvSpPr txBox="1"/>
          <p:nvPr>
            <p:ph type="title"/>
          </p:nvPr>
        </p:nvSpPr>
        <p:spPr>
          <a:xfrm>
            <a:off x="227197" y="62314"/>
            <a:ext cx="6345087" cy="568153"/>
          </a:xfrm>
          <a:prstGeom prst="rect">
            <a:avLst/>
          </a:prstGeom>
        </p:spPr>
        <p:txBody>
          <a:bodyPr/>
          <a:lstStyle>
            <a:lvl1pPr>
              <a:defRPr b="1" sz="3000">
                <a:solidFill>
                  <a:srgbClr val="425C3B"/>
                </a:solidFill>
                <a:effectLst>
                  <a:outerShdw sx="100000" sy="100000" kx="0" ky="0" algn="b" rotWithShape="0" blurRad="38100" dist="38100" dir="2700000">
                    <a:srgbClr val="000000">
                      <a:alpha val="43137"/>
                    </a:srgbClr>
                  </a:outerShdw>
                </a:effectLst>
                <a:latin typeface="+mn-lt"/>
                <a:ea typeface="+mn-ea"/>
                <a:cs typeface="+mn-cs"/>
                <a:sym typeface="Calibri"/>
              </a:defRPr>
            </a:lvl1pPr>
          </a:lstStyle>
          <a:p>
            <a:pPr/>
            <a:r>
              <a:t>Conclusiones:</a:t>
            </a:r>
          </a:p>
        </p:txBody>
      </p:sp>
      <p:pic>
        <p:nvPicPr>
          <p:cNvPr id="149" name="Imagen 8" descr="Imagen 8"/>
          <p:cNvPicPr>
            <a:picLocks noChangeAspect="1"/>
          </p:cNvPicPr>
          <p:nvPr/>
        </p:nvPicPr>
        <p:blipFill>
          <a:blip r:embed="rId4">
            <a:extLst/>
          </a:blip>
          <a:stretch>
            <a:fillRect/>
          </a:stretch>
        </p:blipFill>
        <p:spPr>
          <a:xfrm>
            <a:off x="9838991" y="-132071"/>
            <a:ext cx="1819015" cy="1197417"/>
          </a:xfrm>
          <a:prstGeom prst="rect">
            <a:avLst/>
          </a:prstGeom>
          <a:ln w="12700">
            <a:miter lim="400000"/>
          </a:ln>
        </p:spPr>
      </p:pic>
      <p:sp>
        <p:nvSpPr>
          <p:cNvPr id="150" name="Título 1"/>
          <p:cNvSpPr txBox="1"/>
          <p:nvPr/>
        </p:nvSpPr>
        <p:spPr>
          <a:xfrm>
            <a:off x="319100" y="556836"/>
            <a:ext cx="2895257" cy="465616"/>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685800">
              <a:defRPr sz="1350"/>
            </a:lvl1pPr>
          </a:lstStyle>
          <a:p>
            <a:pPr/>
            <a:r>
              <a:t>Líneas de investigación y acción a seguir</a:t>
            </a:r>
          </a:p>
        </p:txBody>
      </p:sp>
      <p:pic>
        <p:nvPicPr>
          <p:cNvPr id="151" name="IMG_0193.jpg" descr="IMG_0193.jpg"/>
          <p:cNvPicPr>
            <a:picLocks noChangeAspect="1"/>
          </p:cNvPicPr>
          <p:nvPr/>
        </p:nvPicPr>
        <p:blipFill>
          <a:blip r:embed="rId5">
            <a:extLst/>
          </a:blip>
          <a:stretch>
            <a:fillRect/>
          </a:stretch>
        </p:blipFill>
        <p:spPr>
          <a:xfrm>
            <a:off x="404615" y="1733921"/>
            <a:ext cx="5109968" cy="383247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53" name="Imagen 1" descr="Imagen 1"/>
          <p:cNvPicPr>
            <a:picLocks noChangeAspect="1"/>
          </p:cNvPicPr>
          <p:nvPr/>
        </p:nvPicPr>
        <p:blipFill>
          <a:blip r:embed="rId3">
            <a:extLst/>
          </a:blip>
          <a:srcRect l="0" t="0" r="98366" b="0"/>
          <a:stretch>
            <a:fillRect/>
          </a:stretch>
        </p:blipFill>
        <p:spPr>
          <a:xfrm>
            <a:off x="0" y="0"/>
            <a:ext cx="191047" cy="6867330"/>
          </a:xfrm>
          <a:prstGeom prst="rect">
            <a:avLst/>
          </a:prstGeom>
          <a:ln w="12700">
            <a:miter lim="400000"/>
          </a:ln>
        </p:spPr>
      </p:pic>
      <p:sp>
        <p:nvSpPr>
          <p:cNvPr id="154" name="CuadroTexto 4"/>
          <p:cNvSpPr txBox="1"/>
          <p:nvPr/>
        </p:nvSpPr>
        <p:spPr>
          <a:xfrm>
            <a:off x="6097672" y="1679471"/>
            <a:ext cx="5948891" cy="4296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200">
                <a:solidFill>
                  <a:srgbClr val="3B3838"/>
                </a:solidFill>
              </a:defRPr>
            </a:pPr>
            <a:r>
              <a:rPr b="1" u="sng"/>
              <a:t>Licencias de funcionamiento:</a:t>
            </a:r>
            <a:r>
              <a:t> es necesario revisar los expedientes que desembocaron en la entrega de licencias permanentes y temporales de funcionamiento a los bares, discotecas  y hostales de los tres países implicados en la trata de personas y la explotación sexual.</a:t>
            </a:r>
          </a:p>
          <a:p>
            <a:pPr algn="just">
              <a:defRPr sz="2200">
                <a:solidFill>
                  <a:srgbClr val="3B3838"/>
                </a:solidFill>
              </a:defRPr>
            </a:pPr>
          </a:p>
          <a:p>
            <a:pPr algn="just">
              <a:defRPr b="1" sz="2200" u="sng">
                <a:solidFill>
                  <a:srgbClr val="3B3838"/>
                </a:solidFill>
              </a:defRPr>
            </a:pPr>
            <a:r>
              <a:t>Coordinación con las fiscalías anti drogas: </a:t>
            </a:r>
            <a:r>
              <a:rPr b="0" u="none"/>
              <a:t>jóvenes ticuna de las tres nacionalidades vienen siendo criminalizados por tráfico de drogas. Se necesita que los tres Estados ofrezcan salidas laborales realistas al cultivo de la hoja de coca</a:t>
            </a:r>
          </a:p>
        </p:txBody>
      </p:sp>
      <p:sp>
        <p:nvSpPr>
          <p:cNvPr id="155" name="Título 1"/>
          <p:cNvSpPr txBox="1"/>
          <p:nvPr>
            <p:ph type="title"/>
          </p:nvPr>
        </p:nvSpPr>
        <p:spPr>
          <a:xfrm>
            <a:off x="227197" y="62314"/>
            <a:ext cx="6345087" cy="568153"/>
          </a:xfrm>
          <a:prstGeom prst="rect">
            <a:avLst/>
          </a:prstGeom>
        </p:spPr>
        <p:txBody>
          <a:bodyPr/>
          <a:lstStyle>
            <a:lvl1pPr>
              <a:defRPr b="1" sz="3000">
                <a:solidFill>
                  <a:srgbClr val="425C3B"/>
                </a:solidFill>
                <a:effectLst>
                  <a:outerShdw sx="100000" sy="100000" kx="0" ky="0" algn="b" rotWithShape="0" blurRad="38100" dist="38100" dir="2700000">
                    <a:srgbClr val="000000">
                      <a:alpha val="43137"/>
                    </a:srgbClr>
                  </a:outerShdw>
                </a:effectLst>
                <a:latin typeface="+mn-lt"/>
                <a:ea typeface="+mn-ea"/>
                <a:cs typeface="+mn-cs"/>
                <a:sym typeface="Calibri"/>
              </a:defRPr>
            </a:lvl1pPr>
          </a:lstStyle>
          <a:p>
            <a:pPr/>
            <a:r>
              <a:t>Conclusiones:</a:t>
            </a:r>
          </a:p>
        </p:txBody>
      </p:sp>
      <p:pic>
        <p:nvPicPr>
          <p:cNvPr id="156" name="Imagen 5" descr="Imagen 5"/>
          <p:cNvPicPr>
            <a:picLocks noChangeAspect="1"/>
          </p:cNvPicPr>
          <p:nvPr/>
        </p:nvPicPr>
        <p:blipFill>
          <a:blip r:embed="rId4">
            <a:extLst/>
          </a:blip>
          <a:stretch>
            <a:fillRect/>
          </a:stretch>
        </p:blipFill>
        <p:spPr>
          <a:xfrm>
            <a:off x="8009666" y="-35157"/>
            <a:ext cx="2124904" cy="763095"/>
          </a:xfrm>
          <a:prstGeom prst="rect">
            <a:avLst/>
          </a:prstGeom>
          <a:ln w="12700">
            <a:miter lim="400000"/>
          </a:ln>
        </p:spPr>
      </p:pic>
      <p:sp>
        <p:nvSpPr>
          <p:cNvPr id="157" name="Título 1"/>
          <p:cNvSpPr txBox="1"/>
          <p:nvPr/>
        </p:nvSpPr>
        <p:spPr>
          <a:xfrm>
            <a:off x="319100" y="556836"/>
            <a:ext cx="2895257" cy="465616"/>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685800">
              <a:defRPr sz="1350"/>
            </a:lvl1pPr>
          </a:lstStyle>
          <a:p>
            <a:pPr/>
            <a:r>
              <a:t>Líneas de investigación y acción a seguir</a:t>
            </a:r>
          </a:p>
        </p:txBody>
      </p:sp>
      <p:pic>
        <p:nvPicPr>
          <p:cNvPr id="158" name="IMG_0203.jpg" descr="IMG_0203.jpg"/>
          <p:cNvPicPr>
            <a:picLocks noChangeAspect="1"/>
          </p:cNvPicPr>
          <p:nvPr/>
        </p:nvPicPr>
        <p:blipFill>
          <a:blip r:embed="rId5">
            <a:extLst/>
          </a:blip>
          <a:stretch>
            <a:fillRect/>
          </a:stretch>
        </p:blipFill>
        <p:spPr>
          <a:xfrm>
            <a:off x="269672" y="1679471"/>
            <a:ext cx="5614750" cy="421106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