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64" r:id="rId6"/>
    <p:sldId id="277" r:id="rId7"/>
    <p:sldId id="278" r:id="rId8"/>
    <p:sldId id="279" r:id="rId9"/>
    <p:sldId id="280" r:id="rId10"/>
    <p:sldId id="287" r:id="rId11"/>
    <p:sldId id="288" r:id="rId12"/>
    <p:sldId id="281" r:id="rId13"/>
    <p:sldId id="291" r:id="rId14"/>
    <p:sldId id="282" r:id="rId15"/>
    <p:sldId id="283" r:id="rId16"/>
    <p:sldId id="284" r:id="rId17"/>
    <p:sldId id="289" r:id="rId18"/>
    <p:sldId id="290" r:id="rId19"/>
    <p:sldId id="261" r:id="rId20"/>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8A4E"/>
    <a:srgbClr val="425C3B"/>
    <a:srgbClr val="6A7183"/>
    <a:srgbClr val="5052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06" autoAdjust="0"/>
    <p:restoredTop sz="94660"/>
  </p:normalViewPr>
  <p:slideViewPr>
    <p:cSldViewPr snapToGrid="0">
      <p:cViewPr varScale="1">
        <p:scale>
          <a:sx n="72" d="100"/>
          <a:sy n="72" d="100"/>
        </p:scale>
        <p:origin x="46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lar Santos (TI PE)" userId="ddc2c690-fa78-445a-af9a-a10dd88e32e3" providerId="ADAL" clId="{5195FE16-6C3B-41FF-8D64-5100BE83CD0C}"/>
    <pc:docChg chg="undo custSel addSld delSld modSld sldOrd">
      <pc:chgData name="Pilar Santos (TI PE)" userId="ddc2c690-fa78-445a-af9a-a10dd88e32e3" providerId="ADAL" clId="{5195FE16-6C3B-41FF-8D64-5100BE83CD0C}" dt="2020-09-09T17:25:09.657" v="482" actId="20577"/>
      <pc:docMkLst>
        <pc:docMk/>
      </pc:docMkLst>
      <pc:sldChg chg="modSp mod">
        <pc:chgData name="Pilar Santos (TI PE)" userId="ddc2c690-fa78-445a-af9a-a10dd88e32e3" providerId="ADAL" clId="{5195FE16-6C3B-41FF-8D64-5100BE83CD0C}" dt="2020-09-09T15:40:59.490" v="333" actId="20577"/>
        <pc:sldMkLst>
          <pc:docMk/>
          <pc:sldMk cId="1526079923" sldId="256"/>
        </pc:sldMkLst>
        <pc:spChg chg="mod">
          <ac:chgData name="Pilar Santos (TI PE)" userId="ddc2c690-fa78-445a-af9a-a10dd88e32e3" providerId="ADAL" clId="{5195FE16-6C3B-41FF-8D64-5100BE83CD0C}" dt="2020-09-09T15:40:14.671" v="243" actId="20577"/>
          <ac:spMkLst>
            <pc:docMk/>
            <pc:sldMk cId="1526079923" sldId="256"/>
            <ac:spMk id="2" creationId="{00000000-0000-0000-0000-000000000000}"/>
          </ac:spMkLst>
        </pc:spChg>
        <pc:spChg chg="mod">
          <ac:chgData name="Pilar Santos (TI PE)" userId="ddc2c690-fa78-445a-af9a-a10dd88e32e3" providerId="ADAL" clId="{5195FE16-6C3B-41FF-8D64-5100BE83CD0C}" dt="2020-09-09T15:40:59.490" v="333" actId="20577"/>
          <ac:spMkLst>
            <pc:docMk/>
            <pc:sldMk cId="1526079923" sldId="256"/>
            <ac:spMk id="6" creationId="{00000000-0000-0000-0000-000000000000}"/>
          </ac:spMkLst>
        </pc:spChg>
      </pc:sldChg>
      <pc:sldChg chg="addSp delSp modSp mod">
        <pc:chgData name="Pilar Santos (TI PE)" userId="ddc2c690-fa78-445a-af9a-a10dd88e32e3" providerId="ADAL" clId="{5195FE16-6C3B-41FF-8D64-5100BE83CD0C}" dt="2020-09-09T13:34:38.943" v="11"/>
        <pc:sldMkLst>
          <pc:docMk/>
          <pc:sldMk cId="94613900" sldId="262"/>
        </pc:sldMkLst>
        <pc:spChg chg="del">
          <ac:chgData name="Pilar Santos (TI PE)" userId="ddc2c690-fa78-445a-af9a-a10dd88e32e3" providerId="ADAL" clId="{5195FE16-6C3B-41FF-8D64-5100BE83CD0C}" dt="2020-09-09T13:34:15.539" v="5" actId="478"/>
          <ac:spMkLst>
            <pc:docMk/>
            <pc:sldMk cId="94613900" sldId="262"/>
            <ac:spMk id="5" creationId="{00000000-0000-0000-0000-000000000000}"/>
          </ac:spMkLst>
        </pc:spChg>
        <pc:spChg chg="mod">
          <ac:chgData name="Pilar Santos (TI PE)" userId="ddc2c690-fa78-445a-af9a-a10dd88e32e3" providerId="ADAL" clId="{5195FE16-6C3B-41FF-8D64-5100BE83CD0C}" dt="2020-09-09T13:34:38.943" v="11"/>
          <ac:spMkLst>
            <pc:docMk/>
            <pc:sldMk cId="94613900" sldId="262"/>
            <ac:spMk id="12" creationId="{00000000-0000-0000-0000-000000000000}"/>
          </ac:spMkLst>
        </pc:spChg>
        <pc:graphicFrameChg chg="add modGraphic">
          <ac:chgData name="Pilar Santos (TI PE)" userId="ddc2c690-fa78-445a-af9a-a10dd88e32e3" providerId="ADAL" clId="{5195FE16-6C3B-41FF-8D64-5100BE83CD0C}" dt="2020-09-09T13:34:11.485" v="4" actId="12385"/>
          <ac:graphicFrameMkLst>
            <pc:docMk/>
            <pc:sldMk cId="94613900" sldId="262"/>
            <ac:graphicFrameMk id="3" creationId="{E6B40083-CFDA-46D2-A475-9CA16F64C856}"/>
          </ac:graphicFrameMkLst>
        </pc:graphicFrameChg>
      </pc:sldChg>
      <pc:sldChg chg="addSp delSp modSp add mod setBg">
        <pc:chgData name="Pilar Santos (TI PE)" userId="ddc2c690-fa78-445a-af9a-a10dd88e32e3" providerId="ADAL" clId="{5195FE16-6C3B-41FF-8D64-5100BE83CD0C}" dt="2020-09-09T13:37:35.641" v="54"/>
        <pc:sldMkLst>
          <pc:docMk/>
          <pc:sldMk cId="3431755518" sldId="263"/>
        </pc:sldMkLst>
        <pc:spChg chg="del mod">
          <ac:chgData name="Pilar Santos (TI PE)" userId="ddc2c690-fa78-445a-af9a-a10dd88e32e3" providerId="ADAL" clId="{5195FE16-6C3B-41FF-8D64-5100BE83CD0C}" dt="2020-09-09T13:35:43.842" v="26" actId="478"/>
          <ac:spMkLst>
            <pc:docMk/>
            <pc:sldMk cId="3431755518" sldId="263"/>
            <ac:spMk id="5" creationId="{00000000-0000-0000-0000-000000000000}"/>
          </ac:spMkLst>
        </pc:spChg>
        <pc:spChg chg="mod">
          <ac:chgData name="Pilar Santos (TI PE)" userId="ddc2c690-fa78-445a-af9a-a10dd88e32e3" providerId="ADAL" clId="{5195FE16-6C3B-41FF-8D64-5100BE83CD0C}" dt="2020-09-09T13:37:35.641" v="54"/>
          <ac:spMkLst>
            <pc:docMk/>
            <pc:sldMk cId="3431755518" sldId="263"/>
            <ac:spMk id="12" creationId="{00000000-0000-0000-0000-000000000000}"/>
          </ac:spMkLst>
        </pc:spChg>
        <pc:graphicFrameChg chg="add mod modGraphic">
          <ac:chgData name="Pilar Santos (TI PE)" userId="ddc2c690-fa78-445a-af9a-a10dd88e32e3" providerId="ADAL" clId="{5195FE16-6C3B-41FF-8D64-5100BE83CD0C}" dt="2020-09-09T13:36:05.201" v="28" actId="207"/>
          <ac:graphicFrameMkLst>
            <pc:docMk/>
            <pc:sldMk cId="3431755518" sldId="263"/>
            <ac:graphicFrameMk id="6" creationId="{32491977-EC0F-4612-A3A0-C868D1CD9051}"/>
          </ac:graphicFrameMkLst>
        </pc:graphicFrameChg>
      </pc:sldChg>
      <pc:sldChg chg="add del setBg">
        <pc:chgData name="Pilar Santos (TI PE)" userId="ddc2c690-fa78-445a-af9a-a10dd88e32e3" providerId="ADAL" clId="{5195FE16-6C3B-41FF-8D64-5100BE83CD0C}" dt="2020-09-09T13:34:49.968" v="13"/>
        <pc:sldMkLst>
          <pc:docMk/>
          <pc:sldMk cId="3909626772" sldId="263"/>
        </pc:sldMkLst>
      </pc:sldChg>
      <pc:sldChg chg="addSp delSp modSp add mod setBg">
        <pc:chgData name="Pilar Santos (TI PE)" userId="ddc2c690-fa78-445a-af9a-a10dd88e32e3" providerId="ADAL" clId="{5195FE16-6C3B-41FF-8D64-5100BE83CD0C}" dt="2020-09-09T13:54:09.633" v="234" actId="478"/>
        <pc:sldMkLst>
          <pc:docMk/>
          <pc:sldMk cId="371979803" sldId="264"/>
        </pc:sldMkLst>
        <pc:spChg chg="add del mod">
          <ac:chgData name="Pilar Santos (TI PE)" userId="ddc2c690-fa78-445a-af9a-a10dd88e32e3" providerId="ADAL" clId="{5195FE16-6C3B-41FF-8D64-5100BE83CD0C}" dt="2020-09-09T13:36:56.598" v="37" actId="478"/>
          <ac:spMkLst>
            <pc:docMk/>
            <pc:sldMk cId="371979803" sldId="264"/>
            <ac:spMk id="5" creationId="{9E15DBF0-8437-43EF-87CC-A6C63D550F9D}"/>
          </ac:spMkLst>
        </pc:spChg>
        <pc:spChg chg="add del mod">
          <ac:chgData name="Pilar Santos (TI PE)" userId="ddc2c690-fa78-445a-af9a-a10dd88e32e3" providerId="ADAL" clId="{5195FE16-6C3B-41FF-8D64-5100BE83CD0C}" dt="2020-09-09T13:36:57.932" v="39"/>
          <ac:spMkLst>
            <pc:docMk/>
            <pc:sldMk cId="371979803" sldId="264"/>
            <ac:spMk id="7" creationId="{7AD88DFE-59D7-4D86-967B-9F502F1F3E54}"/>
          </ac:spMkLst>
        </pc:spChg>
        <pc:spChg chg="add del">
          <ac:chgData name="Pilar Santos (TI PE)" userId="ddc2c690-fa78-445a-af9a-a10dd88e32e3" providerId="ADAL" clId="{5195FE16-6C3B-41FF-8D64-5100BE83CD0C}" dt="2020-09-09T13:54:09.633" v="234" actId="478"/>
          <ac:spMkLst>
            <pc:docMk/>
            <pc:sldMk cId="371979803" sldId="264"/>
            <ac:spMk id="11" creationId="{3BFCA20D-F077-420D-99FB-8BF6E3D5D127}"/>
          </ac:spMkLst>
        </pc:spChg>
        <pc:spChg chg="add del mod">
          <ac:chgData name="Pilar Santos (TI PE)" userId="ddc2c690-fa78-445a-af9a-a10dd88e32e3" providerId="ADAL" clId="{5195FE16-6C3B-41FF-8D64-5100BE83CD0C}" dt="2020-09-09T13:37:31.437" v="53"/>
          <ac:spMkLst>
            <pc:docMk/>
            <pc:sldMk cId="371979803" sldId="264"/>
            <ac:spMk id="12" creationId="{00000000-0000-0000-0000-000000000000}"/>
          </ac:spMkLst>
        </pc:spChg>
        <pc:graphicFrameChg chg="del modGraphic">
          <ac:chgData name="Pilar Santos (TI PE)" userId="ddc2c690-fa78-445a-af9a-a10dd88e32e3" providerId="ADAL" clId="{5195FE16-6C3B-41FF-8D64-5100BE83CD0C}" dt="2020-09-09T13:37:12.589" v="43" actId="478"/>
          <ac:graphicFrameMkLst>
            <pc:docMk/>
            <pc:sldMk cId="371979803" sldId="264"/>
            <ac:graphicFrameMk id="3" creationId="{E6B40083-CFDA-46D2-A475-9CA16F64C856}"/>
          </ac:graphicFrameMkLst>
        </pc:graphicFrameChg>
        <pc:graphicFrameChg chg="add mod modGraphic">
          <ac:chgData name="Pilar Santos (TI PE)" userId="ddc2c690-fa78-445a-af9a-a10dd88e32e3" providerId="ADAL" clId="{5195FE16-6C3B-41FF-8D64-5100BE83CD0C}" dt="2020-09-09T13:37:48.078" v="55" actId="207"/>
          <ac:graphicFrameMkLst>
            <pc:docMk/>
            <pc:sldMk cId="371979803" sldId="264"/>
            <ac:graphicFrameMk id="9" creationId="{24095F2D-F0E9-4616-8BB5-334C6CCEC2E9}"/>
          </ac:graphicFrameMkLst>
        </pc:graphicFrameChg>
      </pc:sldChg>
      <pc:sldChg chg="add del setBg">
        <pc:chgData name="Pilar Santos (TI PE)" userId="ddc2c690-fa78-445a-af9a-a10dd88e32e3" providerId="ADAL" clId="{5195FE16-6C3B-41FF-8D64-5100BE83CD0C}" dt="2020-09-09T13:52:33.026" v="214" actId="47"/>
        <pc:sldMkLst>
          <pc:docMk/>
          <pc:sldMk cId="1992563309" sldId="265"/>
        </pc:sldMkLst>
      </pc:sldChg>
      <pc:sldChg chg="add del setBg">
        <pc:chgData name="Pilar Santos (TI PE)" userId="ddc2c690-fa78-445a-af9a-a10dd88e32e3" providerId="ADAL" clId="{5195FE16-6C3B-41FF-8D64-5100BE83CD0C}" dt="2020-09-09T13:53:08.991" v="223" actId="47"/>
        <pc:sldMkLst>
          <pc:docMk/>
          <pc:sldMk cId="110647755" sldId="266"/>
        </pc:sldMkLst>
      </pc:sldChg>
      <pc:sldChg chg="add del setBg">
        <pc:chgData name="Pilar Santos (TI PE)" userId="ddc2c690-fa78-445a-af9a-a10dd88e32e3" providerId="ADAL" clId="{5195FE16-6C3B-41FF-8D64-5100BE83CD0C}" dt="2020-09-09T13:53:10.297" v="224" actId="47"/>
        <pc:sldMkLst>
          <pc:docMk/>
          <pc:sldMk cId="1864270952" sldId="267"/>
        </pc:sldMkLst>
      </pc:sldChg>
      <pc:sldChg chg="add del setBg">
        <pc:chgData name="Pilar Santos (TI PE)" userId="ddc2c690-fa78-445a-af9a-a10dd88e32e3" providerId="ADAL" clId="{5195FE16-6C3B-41FF-8D64-5100BE83CD0C}" dt="2020-09-09T13:53:11.094" v="225" actId="47"/>
        <pc:sldMkLst>
          <pc:docMk/>
          <pc:sldMk cId="486855389" sldId="268"/>
        </pc:sldMkLst>
      </pc:sldChg>
      <pc:sldChg chg="add del setBg">
        <pc:chgData name="Pilar Santos (TI PE)" userId="ddc2c690-fa78-445a-af9a-a10dd88e32e3" providerId="ADAL" clId="{5195FE16-6C3B-41FF-8D64-5100BE83CD0C}" dt="2020-09-09T13:53:12.328" v="226" actId="47"/>
        <pc:sldMkLst>
          <pc:docMk/>
          <pc:sldMk cId="867754071" sldId="269"/>
        </pc:sldMkLst>
      </pc:sldChg>
      <pc:sldChg chg="add del setBg">
        <pc:chgData name="Pilar Santos (TI PE)" userId="ddc2c690-fa78-445a-af9a-a10dd88e32e3" providerId="ADAL" clId="{5195FE16-6C3B-41FF-8D64-5100BE83CD0C}" dt="2020-09-09T13:53:13.961" v="227" actId="47"/>
        <pc:sldMkLst>
          <pc:docMk/>
          <pc:sldMk cId="695164235" sldId="270"/>
        </pc:sldMkLst>
      </pc:sldChg>
      <pc:sldChg chg="add del setBg">
        <pc:chgData name="Pilar Santos (TI PE)" userId="ddc2c690-fa78-445a-af9a-a10dd88e32e3" providerId="ADAL" clId="{5195FE16-6C3B-41FF-8D64-5100BE83CD0C}" dt="2020-09-09T13:52:58.453" v="217" actId="47"/>
        <pc:sldMkLst>
          <pc:docMk/>
          <pc:sldMk cId="4113576292" sldId="271"/>
        </pc:sldMkLst>
      </pc:sldChg>
      <pc:sldChg chg="add del setBg">
        <pc:chgData name="Pilar Santos (TI PE)" userId="ddc2c690-fa78-445a-af9a-a10dd88e32e3" providerId="ADAL" clId="{5195FE16-6C3B-41FF-8D64-5100BE83CD0C}" dt="2020-09-09T13:52:59.266" v="218" actId="47"/>
        <pc:sldMkLst>
          <pc:docMk/>
          <pc:sldMk cId="556841022" sldId="272"/>
        </pc:sldMkLst>
      </pc:sldChg>
      <pc:sldChg chg="add del setBg">
        <pc:chgData name="Pilar Santos (TI PE)" userId="ddc2c690-fa78-445a-af9a-a10dd88e32e3" providerId="ADAL" clId="{5195FE16-6C3B-41FF-8D64-5100BE83CD0C}" dt="2020-09-09T13:52:59.912" v="219" actId="47"/>
        <pc:sldMkLst>
          <pc:docMk/>
          <pc:sldMk cId="1504931091" sldId="273"/>
        </pc:sldMkLst>
      </pc:sldChg>
      <pc:sldChg chg="add del setBg">
        <pc:chgData name="Pilar Santos (TI PE)" userId="ddc2c690-fa78-445a-af9a-a10dd88e32e3" providerId="ADAL" clId="{5195FE16-6C3B-41FF-8D64-5100BE83CD0C}" dt="2020-09-09T13:53:00.765" v="220" actId="47"/>
        <pc:sldMkLst>
          <pc:docMk/>
          <pc:sldMk cId="2219311599" sldId="274"/>
        </pc:sldMkLst>
      </pc:sldChg>
      <pc:sldChg chg="add del setBg">
        <pc:chgData name="Pilar Santos (TI PE)" userId="ddc2c690-fa78-445a-af9a-a10dd88e32e3" providerId="ADAL" clId="{5195FE16-6C3B-41FF-8D64-5100BE83CD0C}" dt="2020-09-09T13:53:01.273" v="221" actId="47"/>
        <pc:sldMkLst>
          <pc:docMk/>
          <pc:sldMk cId="3815683653" sldId="275"/>
        </pc:sldMkLst>
      </pc:sldChg>
      <pc:sldChg chg="add del setBg">
        <pc:chgData name="Pilar Santos (TI PE)" userId="ddc2c690-fa78-445a-af9a-a10dd88e32e3" providerId="ADAL" clId="{5195FE16-6C3B-41FF-8D64-5100BE83CD0C}" dt="2020-09-09T13:53:02.386" v="222" actId="47"/>
        <pc:sldMkLst>
          <pc:docMk/>
          <pc:sldMk cId="2158190628" sldId="276"/>
        </pc:sldMkLst>
      </pc:sldChg>
      <pc:sldChg chg="addSp delSp modSp add mod">
        <pc:chgData name="Pilar Santos (TI PE)" userId="ddc2c690-fa78-445a-af9a-a10dd88e32e3" providerId="ADAL" clId="{5195FE16-6C3B-41FF-8D64-5100BE83CD0C}" dt="2020-09-09T13:38:44.030" v="64" actId="14734"/>
        <pc:sldMkLst>
          <pc:docMk/>
          <pc:sldMk cId="556889686" sldId="277"/>
        </pc:sldMkLst>
        <pc:spChg chg="add del mod">
          <ac:chgData name="Pilar Santos (TI PE)" userId="ddc2c690-fa78-445a-af9a-a10dd88e32e3" providerId="ADAL" clId="{5195FE16-6C3B-41FF-8D64-5100BE83CD0C}" dt="2020-09-09T13:38:30.261" v="60" actId="478"/>
          <ac:spMkLst>
            <pc:docMk/>
            <pc:sldMk cId="556889686" sldId="277"/>
            <ac:spMk id="4" creationId="{BD1EB6DF-9E98-4945-8F8A-436C1333BE37}"/>
          </ac:spMkLst>
        </pc:spChg>
        <pc:graphicFrameChg chg="del modGraphic">
          <ac:chgData name="Pilar Santos (TI PE)" userId="ddc2c690-fa78-445a-af9a-a10dd88e32e3" providerId="ADAL" clId="{5195FE16-6C3B-41FF-8D64-5100BE83CD0C}" dt="2020-09-09T13:38:27.465" v="59" actId="478"/>
          <ac:graphicFrameMkLst>
            <pc:docMk/>
            <pc:sldMk cId="556889686" sldId="277"/>
            <ac:graphicFrameMk id="6" creationId="{32491977-EC0F-4612-A3A0-C868D1CD9051}"/>
          </ac:graphicFrameMkLst>
        </pc:graphicFrameChg>
        <pc:graphicFrameChg chg="add mod modGraphic">
          <ac:chgData name="Pilar Santos (TI PE)" userId="ddc2c690-fa78-445a-af9a-a10dd88e32e3" providerId="ADAL" clId="{5195FE16-6C3B-41FF-8D64-5100BE83CD0C}" dt="2020-09-09T13:38:44.030" v="64" actId="14734"/>
          <ac:graphicFrameMkLst>
            <pc:docMk/>
            <pc:sldMk cId="556889686" sldId="277"/>
            <ac:graphicFrameMk id="8" creationId="{C209E196-1877-4EA0-9A20-ABE8D22E1B3B}"/>
          </ac:graphicFrameMkLst>
        </pc:graphicFrameChg>
      </pc:sldChg>
      <pc:sldChg chg="add del">
        <pc:chgData name="Pilar Santos (TI PE)" userId="ddc2c690-fa78-445a-af9a-a10dd88e32e3" providerId="ADAL" clId="{5195FE16-6C3B-41FF-8D64-5100BE83CD0C}" dt="2020-09-09T13:36:20.910" v="30"/>
        <pc:sldMkLst>
          <pc:docMk/>
          <pc:sldMk cId="843486580" sldId="277"/>
        </pc:sldMkLst>
      </pc:sldChg>
      <pc:sldChg chg="addSp delSp modSp add mod">
        <pc:chgData name="Pilar Santos (TI PE)" userId="ddc2c690-fa78-445a-af9a-a10dd88e32e3" providerId="ADAL" clId="{5195FE16-6C3B-41FF-8D64-5100BE83CD0C}" dt="2020-09-09T13:39:12.861" v="68" actId="207"/>
        <pc:sldMkLst>
          <pc:docMk/>
          <pc:sldMk cId="2848377169" sldId="278"/>
        </pc:sldMkLst>
        <pc:spChg chg="add del mod">
          <ac:chgData name="Pilar Santos (TI PE)" userId="ddc2c690-fa78-445a-af9a-a10dd88e32e3" providerId="ADAL" clId="{5195FE16-6C3B-41FF-8D64-5100BE83CD0C}" dt="2020-09-09T13:39:02.521" v="66" actId="478"/>
          <ac:spMkLst>
            <pc:docMk/>
            <pc:sldMk cId="2848377169" sldId="278"/>
            <ac:spMk id="4" creationId="{574AF69B-2A3A-45E7-A22C-932ED1B85403}"/>
          </ac:spMkLst>
        </pc:spChg>
        <pc:graphicFrameChg chg="del">
          <ac:chgData name="Pilar Santos (TI PE)" userId="ddc2c690-fa78-445a-af9a-a10dd88e32e3" providerId="ADAL" clId="{5195FE16-6C3B-41FF-8D64-5100BE83CD0C}" dt="2020-09-09T13:38:59.166" v="65" actId="478"/>
          <ac:graphicFrameMkLst>
            <pc:docMk/>
            <pc:sldMk cId="2848377169" sldId="278"/>
            <ac:graphicFrameMk id="9" creationId="{24095F2D-F0E9-4616-8BB5-334C6CCEC2E9}"/>
          </ac:graphicFrameMkLst>
        </pc:graphicFrameChg>
        <pc:graphicFrameChg chg="add mod modGraphic">
          <ac:chgData name="Pilar Santos (TI PE)" userId="ddc2c690-fa78-445a-af9a-a10dd88e32e3" providerId="ADAL" clId="{5195FE16-6C3B-41FF-8D64-5100BE83CD0C}" dt="2020-09-09T13:39:12.861" v="68" actId="207"/>
          <ac:graphicFrameMkLst>
            <pc:docMk/>
            <pc:sldMk cId="2848377169" sldId="278"/>
            <ac:graphicFrameMk id="10" creationId="{34916E8E-6CE4-4479-B070-72E682C671DB}"/>
          </ac:graphicFrameMkLst>
        </pc:graphicFrameChg>
      </pc:sldChg>
      <pc:sldChg chg="addSp delSp modSp add mod ord">
        <pc:chgData name="Pilar Santos (TI PE)" userId="ddc2c690-fa78-445a-af9a-a10dd88e32e3" providerId="ADAL" clId="{5195FE16-6C3B-41FF-8D64-5100BE83CD0C}" dt="2020-09-09T13:46:49.440" v="158" actId="1076"/>
        <pc:sldMkLst>
          <pc:docMk/>
          <pc:sldMk cId="709765020" sldId="279"/>
        </pc:sldMkLst>
        <pc:spChg chg="add del mod">
          <ac:chgData name="Pilar Santos (TI PE)" userId="ddc2c690-fa78-445a-af9a-a10dd88e32e3" providerId="ADAL" clId="{5195FE16-6C3B-41FF-8D64-5100BE83CD0C}" dt="2020-09-09T13:40:46.880" v="105" actId="478"/>
          <ac:spMkLst>
            <pc:docMk/>
            <pc:sldMk cId="709765020" sldId="279"/>
            <ac:spMk id="4" creationId="{2346D6E9-AC11-481A-9356-1153B5336C98}"/>
          </ac:spMkLst>
        </pc:spChg>
        <pc:spChg chg="mod">
          <ac:chgData name="Pilar Santos (TI PE)" userId="ddc2c690-fa78-445a-af9a-a10dd88e32e3" providerId="ADAL" clId="{5195FE16-6C3B-41FF-8D64-5100BE83CD0C}" dt="2020-09-09T13:46:49.440" v="158" actId="1076"/>
          <ac:spMkLst>
            <pc:docMk/>
            <pc:sldMk cId="709765020" sldId="279"/>
            <ac:spMk id="12" creationId="{00000000-0000-0000-0000-000000000000}"/>
          </ac:spMkLst>
        </pc:spChg>
        <pc:graphicFrameChg chg="del">
          <ac:chgData name="Pilar Santos (TI PE)" userId="ddc2c690-fa78-445a-af9a-a10dd88e32e3" providerId="ADAL" clId="{5195FE16-6C3B-41FF-8D64-5100BE83CD0C}" dt="2020-09-09T13:40:42.050" v="104" actId="478"/>
          <ac:graphicFrameMkLst>
            <pc:docMk/>
            <pc:sldMk cId="709765020" sldId="279"/>
            <ac:graphicFrameMk id="8" creationId="{C209E196-1877-4EA0-9A20-ABE8D22E1B3B}"/>
          </ac:graphicFrameMkLst>
        </pc:graphicFrameChg>
        <pc:graphicFrameChg chg="add mod">
          <ac:chgData name="Pilar Santos (TI PE)" userId="ddc2c690-fa78-445a-af9a-a10dd88e32e3" providerId="ADAL" clId="{5195FE16-6C3B-41FF-8D64-5100BE83CD0C}" dt="2020-09-09T13:40:47.635" v="106"/>
          <ac:graphicFrameMkLst>
            <pc:docMk/>
            <pc:sldMk cId="709765020" sldId="279"/>
            <ac:graphicFrameMk id="10" creationId="{DD468D71-307E-42EC-9F56-11BCAB00D97F}"/>
          </ac:graphicFrameMkLst>
        </pc:graphicFrameChg>
      </pc:sldChg>
      <pc:sldChg chg="addSp delSp modSp add mod">
        <pc:chgData name="Pilar Santos (TI PE)" userId="ddc2c690-fa78-445a-af9a-a10dd88e32e3" providerId="ADAL" clId="{5195FE16-6C3B-41FF-8D64-5100BE83CD0C}" dt="2020-09-09T13:46:39.440" v="156" actId="113"/>
        <pc:sldMkLst>
          <pc:docMk/>
          <pc:sldMk cId="3937685178" sldId="280"/>
        </pc:sldMkLst>
        <pc:spChg chg="add del mod">
          <ac:chgData name="Pilar Santos (TI PE)" userId="ddc2c690-fa78-445a-af9a-a10dd88e32e3" providerId="ADAL" clId="{5195FE16-6C3B-41FF-8D64-5100BE83CD0C}" dt="2020-09-09T13:41:35.148" v="114" actId="478"/>
          <ac:spMkLst>
            <pc:docMk/>
            <pc:sldMk cId="3937685178" sldId="280"/>
            <ac:spMk id="4" creationId="{74D80B70-FA8C-40CD-90C5-4D7888933BBF}"/>
          </ac:spMkLst>
        </pc:spChg>
        <pc:spChg chg="del mod">
          <ac:chgData name="Pilar Santos (TI PE)" userId="ddc2c690-fa78-445a-af9a-a10dd88e32e3" providerId="ADAL" clId="{5195FE16-6C3B-41FF-8D64-5100BE83CD0C}" dt="2020-09-09T13:41:44.374" v="116" actId="478"/>
          <ac:spMkLst>
            <pc:docMk/>
            <pc:sldMk cId="3937685178" sldId="280"/>
            <ac:spMk id="11" creationId="{3BFCA20D-F077-420D-99FB-8BF6E3D5D127}"/>
          </ac:spMkLst>
        </pc:spChg>
        <pc:spChg chg="mod">
          <ac:chgData name="Pilar Santos (TI PE)" userId="ddc2c690-fa78-445a-af9a-a10dd88e32e3" providerId="ADAL" clId="{5195FE16-6C3B-41FF-8D64-5100BE83CD0C}" dt="2020-09-09T13:46:39.440" v="156" actId="113"/>
          <ac:spMkLst>
            <pc:docMk/>
            <pc:sldMk cId="3937685178" sldId="280"/>
            <ac:spMk id="12" creationId="{00000000-0000-0000-0000-000000000000}"/>
          </ac:spMkLst>
        </pc:spChg>
        <pc:graphicFrameChg chg="add mod modGraphic">
          <ac:chgData name="Pilar Santos (TI PE)" userId="ddc2c690-fa78-445a-af9a-a10dd88e32e3" providerId="ADAL" clId="{5195FE16-6C3B-41FF-8D64-5100BE83CD0C}" dt="2020-09-09T13:44:46.901" v="140" actId="207"/>
          <ac:graphicFrameMkLst>
            <pc:docMk/>
            <pc:sldMk cId="3937685178" sldId="280"/>
            <ac:graphicFrameMk id="9" creationId="{CAFB8E05-9E93-4E10-BB3D-DD7F7B451A59}"/>
          </ac:graphicFrameMkLst>
        </pc:graphicFrameChg>
        <pc:graphicFrameChg chg="del">
          <ac:chgData name="Pilar Santos (TI PE)" userId="ddc2c690-fa78-445a-af9a-a10dd88e32e3" providerId="ADAL" clId="{5195FE16-6C3B-41FF-8D64-5100BE83CD0C}" dt="2020-09-09T13:41:33.149" v="113" actId="478"/>
          <ac:graphicFrameMkLst>
            <pc:docMk/>
            <pc:sldMk cId="3937685178" sldId="280"/>
            <ac:graphicFrameMk id="10" creationId="{34916E8E-6CE4-4479-B070-72E682C671DB}"/>
          </ac:graphicFrameMkLst>
        </pc:graphicFrameChg>
      </pc:sldChg>
      <pc:sldChg chg="addSp delSp modSp add mod">
        <pc:chgData name="Pilar Santos (TI PE)" userId="ddc2c690-fa78-445a-af9a-a10dd88e32e3" providerId="ADAL" clId="{5195FE16-6C3B-41FF-8D64-5100BE83CD0C}" dt="2020-09-09T13:48:17.984" v="161"/>
        <pc:sldMkLst>
          <pc:docMk/>
          <pc:sldMk cId="2284537005" sldId="281"/>
        </pc:sldMkLst>
        <pc:spChg chg="add del mod">
          <ac:chgData name="Pilar Santos (TI PE)" userId="ddc2c690-fa78-445a-af9a-a10dd88e32e3" providerId="ADAL" clId="{5195FE16-6C3B-41FF-8D64-5100BE83CD0C}" dt="2020-09-09T13:48:17.199" v="160" actId="478"/>
          <ac:spMkLst>
            <pc:docMk/>
            <pc:sldMk cId="2284537005" sldId="281"/>
            <ac:spMk id="4" creationId="{EFE00C47-8083-4850-AD0F-DB3B6C976A82}"/>
          </ac:spMkLst>
        </pc:spChg>
        <pc:spChg chg="mod">
          <ac:chgData name="Pilar Santos (TI PE)" userId="ddc2c690-fa78-445a-af9a-a10dd88e32e3" providerId="ADAL" clId="{5195FE16-6C3B-41FF-8D64-5100BE83CD0C}" dt="2020-09-09T13:46:26.994" v="153"/>
          <ac:spMkLst>
            <pc:docMk/>
            <pc:sldMk cId="2284537005" sldId="281"/>
            <ac:spMk id="12" creationId="{00000000-0000-0000-0000-000000000000}"/>
          </ac:spMkLst>
        </pc:spChg>
        <pc:graphicFrameChg chg="del">
          <ac:chgData name="Pilar Santos (TI PE)" userId="ddc2c690-fa78-445a-af9a-a10dd88e32e3" providerId="ADAL" clId="{5195FE16-6C3B-41FF-8D64-5100BE83CD0C}" dt="2020-09-09T13:48:13.920" v="159" actId="478"/>
          <ac:graphicFrameMkLst>
            <pc:docMk/>
            <pc:sldMk cId="2284537005" sldId="281"/>
            <ac:graphicFrameMk id="8" creationId="{C209E196-1877-4EA0-9A20-ABE8D22E1B3B}"/>
          </ac:graphicFrameMkLst>
        </pc:graphicFrameChg>
        <pc:graphicFrameChg chg="add mod">
          <ac:chgData name="Pilar Santos (TI PE)" userId="ddc2c690-fa78-445a-af9a-a10dd88e32e3" providerId="ADAL" clId="{5195FE16-6C3B-41FF-8D64-5100BE83CD0C}" dt="2020-09-09T13:48:17.984" v="161"/>
          <ac:graphicFrameMkLst>
            <pc:docMk/>
            <pc:sldMk cId="2284537005" sldId="281"/>
            <ac:graphicFrameMk id="10" creationId="{1C8D9A4F-08EE-490B-8852-2F639836827A}"/>
          </ac:graphicFrameMkLst>
        </pc:graphicFrameChg>
      </pc:sldChg>
      <pc:sldChg chg="addSp delSp modSp add mod">
        <pc:chgData name="Pilar Santos (TI PE)" userId="ddc2c690-fa78-445a-af9a-a10dd88e32e3" providerId="ADAL" clId="{5195FE16-6C3B-41FF-8D64-5100BE83CD0C}" dt="2020-09-09T13:49:14.281" v="171"/>
        <pc:sldMkLst>
          <pc:docMk/>
          <pc:sldMk cId="750871385" sldId="282"/>
        </pc:sldMkLst>
        <pc:spChg chg="add del mod">
          <ac:chgData name="Pilar Santos (TI PE)" userId="ddc2c690-fa78-445a-af9a-a10dd88e32e3" providerId="ADAL" clId="{5195FE16-6C3B-41FF-8D64-5100BE83CD0C}" dt="2020-09-09T13:49:01.351" v="169" actId="478"/>
          <ac:spMkLst>
            <pc:docMk/>
            <pc:sldMk cId="750871385" sldId="282"/>
            <ac:spMk id="4" creationId="{2C2741A7-3BF3-4969-BE06-B5E68F9482E1}"/>
          </ac:spMkLst>
        </pc:spChg>
        <pc:spChg chg="del">
          <ac:chgData name="Pilar Santos (TI PE)" userId="ddc2c690-fa78-445a-af9a-a10dd88e32e3" providerId="ADAL" clId="{5195FE16-6C3B-41FF-8D64-5100BE83CD0C}" dt="2020-09-09T13:49:08.070" v="170" actId="478"/>
          <ac:spMkLst>
            <pc:docMk/>
            <pc:sldMk cId="750871385" sldId="282"/>
            <ac:spMk id="11" creationId="{3BFCA20D-F077-420D-99FB-8BF6E3D5D127}"/>
          </ac:spMkLst>
        </pc:spChg>
        <pc:spChg chg="mod">
          <ac:chgData name="Pilar Santos (TI PE)" userId="ddc2c690-fa78-445a-af9a-a10dd88e32e3" providerId="ADAL" clId="{5195FE16-6C3B-41FF-8D64-5100BE83CD0C}" dt="2020-09-09T13:48:55.897" v="167" actId="1076"/>
          <ac:spMkLst>
            <pc:docMk/>
            <pc:sldMk cId="750871385" sldId="282"/>
            <ac:spMk id="12" creationId="{00000000-0000-0000-0000-000000000000}"/>
          </ac:spMkLst>
        </pc:spChg>
        <pc:graphicFrameChg chg="add mod">
          <ac:chgData name="Pilar Santos (TI PE)" userId="ddc2c690-fa78-445a-af9a-a10dd88e32e3" providerId="ADAL" clId="{5195FE16-6C3B-41FF-8D64-5100BE83CD0C}" dt="2020-09-09T13:49:14.281" v="171"/>
          <ac:graphicFrameMkLst>
            <pc:docMk/>
            <pc:sldMk cId="750871385" sldId="282"/>
            <ac:graphicFrameMk id="9" creationId="{B8B8B63D-9878-40D8-9F44-F7A2A8AABECF}"/>
          </ac:graphicFrameMkLst>
        </pc:graphicFrameChg>
        <pc:graphicFrameChg chg="del">
          <ac:chgData name="Pilar Santos (TI PE)" userId="ddc2c690-fa78-445a-af9a-a10dd88e32e3" providerId="ADAL" clId="{5195FE16-6C3B-41FF-8D64-5100BE83CD0C}" dt="2020-09-09T13:48:59.064" v="168" actId="478"/>
          <ac:graphicFrameMkLst>
            <pc:docMk/>
            <pc:sldMk cId="750871385" sldId="282"/>
            <ac:graphicFrameMk id="10" creationId="{34916E8E-6CE4-4479-B070-72E682C671DB}"/>
          </ac:graphicFrameMkLst>
        </pc:graphicFrameChg>
      </pc:sldChg>
      <pc:sldChg chg="addSp delSp modSp add mod">
        <pc:chgData name="Pilar Santos (TI PE)" userId="ddc2c690-fa78-445a-af9a-a10dd88e32e3" providerId="ADAL" clId="{5195FE16-6C3B-41FF-8D64-5100BE83CD0C}" dt="2020-09-09T13:51:11.708" v="201" actId="207"/>
        <pc:sldMkLst>
          <pc:docMk/>
          <pc:sldMk cId="4244917813" sldId="283"/>
        </pc:sldMkLst>
        <pc:spChg chg="add del mod">
          <ac:chgData name="Pilar Santos (TI PE)" userId="ddc2c690-fa78-445a-af9a-a10dd88e32e3" providerId="ADAL" clId="{5195FE16-6C3B-41FF-8D64-5100BE83CD0C}" dt="2020-09-09T13:49:49.321" v="185" actId="478"/>
          <ac:spMkLst>
            <pc:docMk/>
            <pc:sldMk cId="4244917813" sldId="283"/>
            <ac:spMk id="4" creationId="{35AF8900-99F2-45D1-8815-130C7A89A4AF}"/>
          </ac:spMkLst>
        </pc:spChg>
        <pc:spChg chg="mod">
          <ac:chgData name="Pilar Santos (TI PE)" userId="ddc2c690-fa78-445a-af9a-a10dd88e32e3" providerId="ADAL" clId="{5195FE16-6C3B-41FF-8D64-5100BE83CD0C}" dt="2020-09-09T13:49:38.714" v="183"/>
          <ac:spMkLst>
            <pc:docMk/>
            <pc:sldMk cId="4244917813" sldId="283"/>
            <ac:spMk id="12" creationId="{00000000-0000-0000-0000-000000000000}"/>
          </ac:spMkLst>
        </pc:spChg>
        <pc:graphicFrameChg chg="add mod modGraphic">
          <ac:chgData name="Pilar Santos (TI PE)" userId="ddc2c690-fa78-445a-af9a-a10dd88e32e3" providerId="ADAL" clId="{5195FE16-6C3B-41FF-8D64-5100BE83CD0C}" dt="2020-09-09T13:51:11.708" v="201" actId="207"/>
          <ac:graphicFrameMkLst>
            <pc:docMk/>
            <pc:sldMk cId="4244917813" sldId="283"/>
            <ac:graphicFrameMk id="5" creationId="{9E5034CE-A26E-429B-A9E7-9FD1266D85E7}"/>
          </ac:graphicFrameMkLst>
        </pc:graphicFrameChg>
        <pc:graphicFrameChg chg="del">
          <ac:chgData name="Pilar Santos (TI PE)" userId="ddc2c690-fa78-445a-af9a-a10dd88e32e3" providerId="ADAL" clId="{5195FE16-6C3B-41FF-8D64-5100BE83CD0C}" dt="2020-09-09T13:49:46.521" v="184" actId="478"/>
          <ac:graphicFrameMkLst>
            <pc:docMk/>
            <pc:sldMk cId="4244917813" sldId="283"/>
            <ac:graphicFrameMk id="8" creationId="{C209E196-1877-4EA0-9A20-ABE8D22E1B3B}"/>
          </ac:graphicFrameMkLst>
        </pc:graphicFrameChg>
      </pc:sldChg>
      <pc:sldChg chg="addSp delSp modSp add mod">
        <pc:chgData name="Pilar Santos (TI PE)" userId="ddc2c690-fa78-445a-af9a-a10dd88e32e3" providerId="ADAL" clId="{5195FE16-6C3B-41FF-8D64-5100BE83CD0C}" dt="2020-09-09T13:54:58.067" v="238" actId="404"/>
        <pc:sldMkLst>
          <pc:docMk/>
          <pc:sldMk cId="754085528" sldId="284"/>
        </pc:sldMkLst>
        <pc:spChg chg="add del mod">
          <ac:chgData name="Pilar Santos (TI PE)" userId="ddc2c690-fa78-445a-af9a-a10dd88e32e3" providerId="ADAL" clId="{5195FE16-6C3B-41FF-8D64-5100BE83CD0C}" dt="2020-09-09T13:50:34.597" v="194" actId="478"/>
          <ac:spMkLst>
            <pc:docMk/>
            <pc:sldMk cId="754085528" sldId="284"/>
            <ac:spMk id="4" creationId="{163B1041-0C5E-4F54-8825-E281D99147DC}"/>
          </ac:spMkLst>
        </pc:spChg>
        <pc:spChg chg="del">
          <ac:chgData name="Pilar Santos (TI PE)" userId="ddc2c690-fa78-445a-af9a-a10dd88e32e3" providerId="ADAL" clId="{5195FE16-6C3B-41FF-8D64-5100BE83CD0C}" dt="2020-09-09T13:50:37.360" v="195" actId="478"/>
          <ac:spMkLst>
            <pc:docMk/>
            <pc:sldMk cId="754085528" sldId="284"/>
            <ac:spMk id="11" creationId="{3BFCA20D-F077-420D-99FB-8BF6E3D5D127}"/>
          </ac:spMkLst>
        </pc:spChg>
        <pc:spChg chg="mod">
          <ac:chgData name="Pilar Santos (TI PE)" userId="ddc2c690-fa78-445a-af9a-a10dd88e32e3" providerId="ADAL" clId="{5195FE16-6C3B-41FF-8D64-5100BE83CD0C}" dt="2020-09-09T13:54:58.067" v="238" actId="404"/>
          <ac:spMkLst>
            <pc:docMk/>
            <pc:sldMk cId="754085528" sldId="284"/>
            <ac:spMk id="12" creationId="{00000000-0000-0000-0000-000000000000}"/>
          </ac:spMkLst>
        </pc:spChg>
        <pc:graphicFrameChg chg="add modGraphic">
          <ac:chgData name="Pilar Santos (TI PE)" userId="ddc2c690-fa78-445a-af9a-a10dd88e32e3" providerId="ADAL" clId="{5195FE16-6C3B-41FF-8D64-5100BE83CD0C}" dt="2020-09-09T13:51:03.622" v="200" actId="207"/>
          <ac:graphicFrameMkLst>
            <pc:docMk/>
            <pc:sldMk cId="754085528" sldId="284"/>
            <ac:graphicFrameMk id="5" creationId="{BE128379-CCFE-4E1F-997E-8F01429747F0}"/>
          </ac:graphicFrameMkLst>
        </pc:graphicFrameChg>
        <pc:graphicFrameChg chg="del">
          <ac:chgData name="Pilar Santos (TI PE)" userId="ddc2c690-fa78-445a-af9a-a10dd88e32e3" providerId="ADAL" clId="{5195FE16-6C3B-41FF-8D64-5100BE83CD0C}" dt="2020-09-09T13:50:30.843" v="193" actId="478"/>
          <ac:graphicFrameMkLst>
            <pc:docMk/>
            <pc:sldMk cId="754085528" sldId="284"/>
            <ac:graphicFrameMk id="10" creationId="{34916E8E-6CE4-4479-B070-72E682C671DB}"/>
          </ac:graphicFrameMkLst>
        </pc:graphicFrameChg>
      </pc:sldChg>
      <pc:sldChg chg="add del">
        <pc:chgData name="Pilar Santos (TI PE)" userId="ddc2c690-fa78-445a-af9a-a10dd88e32e3" providerId="ADAL" clId="{5195FE16-6C3B-41FF-8D64-5100BE83CD0C}" dt="2020-09-09T13:52:29.168" v="212" actId="47"/>
        <pc:sldMkLst>
          <pc:docMk/>
          <pc:sldMk cId="3181612949" sldId="285"/>
        </pc:sldMkLst>
      </pc:sldChg>
      <pc:sldChg chg="add del">
        <pc:chgData name="Pilar Santos (TI PE)" userId="ddc2c690-fa78-445a-af9a-a10dd88e32e3" providerId="ADAL" clId="{5195FE16-6C3B-41FF-8D64-5100BE83CD0C}" dt="2020-09-09T13:52:31.320" v="213" actId="47"/>
        <pc:sldMkLst>
          <pc:docMk/>
          <pc:sldMk cId="470597025" sldId="286"/>
        </pc:sldMkLst>
      </pc:sldChg>
      <pc:sldChg chg="addSp delSp modSp add mod">
        <pc:chgData name="Pilar Santos (TI PE)" userId="ddc2c690-fa78-445a-af9a-a10dd88e32e3" providerId="ADAL" clId="{5195FE16-6C3B-41FF-8D64-5100BE83CD0C}" dt="2020-09-09T13:46:35.641" v="155" actId="113"/>
        <pc:sldMkLst>
          <pc:docMk/>
          <pc:sldMk cId="337040198" sldId="287"/>
        </pc:sldMkLst>
        <pc:spChg chg="add del mod">
          <ac:chgData name="Pilar Santos (TI PE)" userId="ddc2c690-fa78-445a-af9a-a10dd88e32e3" providerId="ADAL" clId="{5195FE16-6C3B-41FF-8D64-5100BE83CD0C}" dt="2020-09-09T13:42:47.176" v="126" actId="478"/>
          <ac:spMkLst>
            <pc:docMk/>
            <pc:sldMk cId="337040198" sldId="287"/>
            <ac:spMk id="4" creationId="{16753C36-6DB7-4A9E-986D-C4C91A074207}"/>
          </ac:spMkLst>
        </pc:spChg>
        <pc:spChg chg="mod">
          <ac:chgData name="Pilar Santos (TI PE)" userId="ddc2c690-fa78-445a-af9a-a10dd88e32e3" providerId="ADAL" clId="{5195FE16-6C3B-41FF-8D64-5100BE83CD0C}" dt="2020-09-09T13:46:35.641" v="155" actId="113"/>
          <ac:spMkLst>
            <pc:docMk/>
            <pc:sldMk cId="337040198" sldId="287"/>
            <ac:spMk id="12" creationId="{00000000-0000-0000-0000-000000000000}"/>
          </ac:spMkLst>
        </pc:spChg>
        <pc:graphicFrameChg chg="add mod modGraphic">
          <ac:chgData name="Pilar Santos (TI PE)" userId="ddc2c690-fa78-445a-af9a-a10dd88e32e3" providerId="ADAL" clId="{5195FE16-6C3B-41FF-8D64-5100BE83CD0C}" dt="2020-09-09T13:44:42.449" v="139" actId="207"/>
          <ac:graphicFrameMkLst>
            <pc:docMk/>
            <pc:sldMk cId="337040198" sldId="287"/>
            <ac:graphicFrameMk id="8" creationId="{EB745CCB-50CA-4944-BDEE-76D1A8BBDC8F}"/>
          </ac:graphicFrameMkLst>
        </pc:graphicFrameChg>
        <pc:graphicFrameChg chg="del">
          <ac:chgData name="Pilar Santos (TI PE)" userId="ddc2c690-fa78-445a-af9a-a10dd88e32e3" providerId="ADAL" clId="{5195FE16-6C3B-41FF-8D64-5100BE83CD0C}" dt="2020-09-09T13:42:45.307" v="125" actId="478"/>
          <ac:graphicFrameMkLst>
            <pc:docMk/>
            <pc:sldMk cId="337040198" sldId="287"/>
            <ac:graphicFrameMk id="10" creationId="{DD468D71-307E-42EC-9F56-11BCAB00D97F}"/>
          </ac:graphicFrameMkLst>
        </pc:graphicFrameChg>
      </pc:sldChg>
      <pc:sldChg chg="addSp delSp modSp add mod">
        <pc:chgData name="Pilar Santos (TI PE)" userId="ddc2c690-fa78-445a-af9a-a10dd88e32e3" providerId="ADAL" clId="{5195FE16-6C3B-41FF-8D64-5100BE83CD0C}" dt="2020-09-09T13:46:32.142" v="154" actId="113"/>
        <pc:sldMkLst>
          <pc:docMk/>
          <pc:sldMk cId="1955002802" sldId="288"/>
        </pc:sldMkLst>
        <pc:spChg chg="add del mod">
          <ac:chgData name="Pilar Santos (TI PE)" userId="ddc2c690-fa78-445a-af9a-a10dd88e32e3" providerId="ADAL" clId="{5195FE16-6C3B-41FF-8D64-5100BE83CD0C}" dt="2020-09-09T13:43:56.837" v="131" actId="478"/>
          <ac:spMkLst>
            <pc:docMk/>
            <pc:sldMk cId="1955002802" sldId="288"/>
            <ac:spMk id="4" creationId="{725A0704-A943-4C8B-84FE-29FB8B819C1D}"/>
          </ac:spMkLst>
        </pc:spChg>
        <pc:spChg chg="mod">
          <ac:chgData name="Pilar Santos (TI PE)" userId="ddc2c690-fa78-445a-af9a-a10dd88e32e3" providerId="ADAL" clId="{5195FE16-6C3B-41FF-8D64-5100BE83CD0C}" dt="2020-09-09T13:46:32.142" v="154" actId="113"/>
          <ac:spMkLst>
            <pc:docMk/>
            <pc:sldMk cId="1955002802" sldId="288"/>
            <ac:spMk id="12" creationId="{00000000-0000-0000-0000-000000000000}"/>
          </ac:spMkLst>
        </pc:spChg>
        <pc:graphicFrameChg chg="add mod modGraphic">
          <ac:chgData name="Pilar Santos (TI PE)" userId="ddc2c690-fa78-445a-af9a-a10dd88e32e3" providerId="ADAL" clId="{5195FE16-6C3B-41FF-8D64-5100BE83CD0C}" dt="2020-09-09T13:44:37.231" v="138" actId="207"/>
          <ac:graphicFrameMkLst>
            <pc:docMk/>
            <pc:sldMk cId="1955002802" sldId="288"/>
            <ac:graphicFrameMk id="8" creationId="{AE29373E-8A79-44B0-9BED-4E5FE8D376CA}"/>
          </ac:graphicFrameMkLst>
        </pc:graphicFrameChg>
        <pc:graphicFrameChg chg="del">
          <ac:chgData name="Pilar Santos (TI PE)" userId="ddc2c690-fa78-445a-af9a-a10dd88e32e3" providerId="ADAL" clId="{5195FE16-6C3B-41FF-8D64-5100BE83CD0C}" dt="2020-09-09T13:43:53.621" v="129" actId="478"/>
          <ac:graphicFrameMkLst>
            <pc:docMk/>
            <pc:sldMk cId="1955002802" sldId="288"/>
            <ac:graphicFrameMk id="9" creationId="{CAFB8E05-9E93-4E10-BB3D-DD7F7B451A59}"/>
          </ac:graphicFrameMkLst>
        </pc:graphicFrameChg>
      </pc:sldChg>
      <pc:sldChg chg="addSp delSp modSp add mod">
        <pc:chgData name="Pilar Santos (TI PE)" userId="ddc2c690-fa78-445a-af9a-a10dd88e32e3" providerId="ADAL" clId="{5195FE16-6C3B-41FF-8D64-5100BE83CD0C}" dt="2020-09-09T13:51:42.725" v="206" actId="207"/>
        <pc:sldMkLst>
          <pc:docMk/>
          <pc:sldMk cId="602989506" sldId="289"/>
        </pc:sldMkLst>
        <pc:graphicFrameChg chg="add modGraphic">
          <ac:chgData name="Pilar Santos (TI PE)" userId="ddc2c690-fa78-445a-af9a-a10dd88e32e3" providerId="ADAL" clId="{5195FE16-6C3B-41FF-8D64-5100BE83CD0C}" dt="2020-09-09T13:51:42.725" v="206" actId="207"/>
          <ac:graphicFrameMkLst>
            <pc:docMk/>
            <pc:sldMk cId="602989506" sldId="289"/>
            <ac:graphicFrameMk id="3" creationId="{1DB98459-1431-4E2B-8EE1-EA4C0E1666E3}"/>
          </ac:graphicFrameMkLst>
        </pc:graphicFrameChg>
        <pc:graphicFrameChg chg="del">
          <ac:chgData name="Pilar Santos (TI PE)" userId="ddc2c690-fa78-445a-af9a-a10dd88e32e3" providerId="ADAL" clId="{5195FE16-6C3B-41FF-8D64-5100BE83CD0C}" dt="2020-09-09T13:51:24.365" v="203" actId="478"/>
          <ac:graphicFrameMkLst>
            <pc:docMk/>
            <pc:sldMk cId="602989506" sldId="289"/>
            <ac:graphicFrameMk id="5" creationId="{9E5034CE-A26E-429B-A9E7-9FD1266D85E7}"/>
          </ac:graphicFrameMkLst>
        </pc:graphicFrameChg>
      </pc:sldChg>
      <pc:sldChg chg="addSp delSp modSp add mod">
        <pc:chgData name="Pilar Santos (TI PE)" userId="ddc2c690-fa78-445a-af9a-a10dd88e32e3" providerId="ADAL" clId="{5195FE16-6C3B-41FF-8D64-5100BE83CD0C}" dt="2020-09-09T13:55:07.689" v="242" actId="404"/>
        <pc:sldMkLst>
          <pc:docMk/>
          <pc:sldMk cId="3965019236" sldId="290"/>
        </pc:sldMkLst>
        <pc:spChg chg="mod">
          <ac:chgData name="Pilar Santos (TI PE)" userId="ddc2c690-fa78-445a-af9a-a10dd88e32e3" providerId="ADAL" clId="{5195FE16-6C3B-41FF-8D64-5100BE83CD0C}" dt="2020-09-09T13:55:07.689" v="242" actId="404"/>
          <ac:spMkLst>
            <pc:docMk/>
            <pc:sldMk cId="3965019236" sldId="290"/>
            <ac:spMk id="12" creationId="{00000000-0000-0000-0000-000000000000}"/>
          </ac:spMkLst>
        </pc:spChg>
        <pc:graphicFrameChg chg="add modGraphic">
          <ac:chgData name="Pilar Santos (TI PE)" userId="ddc2c690-fa78-445a-af9a-a10dd88e32e3" providerId="ADAL" clId="{5195FE16-6C3B-41FF-8D64-5100BE83CD0C}" dt="2020-09-09T13:52:17.292" v="211" actId="20577"/>
          <ac:graphicFrameMkLst>
            <pc:docMk/>
            <pc:sldMk cId="3965019236" sldId="290"/>
            <ac:graphicFrameMk id="3" creationId="{11DABF67-B900-484C-8585-B3258BF8E4F1}"/>
          </ac:graphicFrameMkLst>
        </pc:graphicFrameChg>
        <pc:graphicFrameChg chg="del">
          <ac:chgData name="Pilar Santos (TI PE)" userId="ddc2c690-fa78-445a-af9a-a10dd88e32e3" providerId="ADAL" clId="{5195FE16-6C3B-41FF-8D64-5100BE83CD0C}" dt="2020-09-09T13:51:59.716" v="207" actId="478"/>
          <ac:graphicFrameMkLst>
            <pc:docMk/>
            <pc:sldMk cId="3965019236" sldId="290"/>
            <ac:graphicFrameMk id="5" creationId="{BE128379-CCFE-4E1F-997E-8F01429747F0}"/>
          </ac:graphicFrameMkLst>
        </pc:graphicFrameChg>
      </pc:sldChg>
      <pc:sldChg chg="modSp add mod">
        <pc:chgData name="Pilar Santos (TI PE)" userId="ddc2c690-fa78-445a-af9a-a10dd88e32e3" providerId="ADAL" clId="{5195FE16-6C3B-41FF-8D64-5100BE83CD0C}" dt="2020-09-09T17:25:09.657" v="482" actId="20577"/>
        <pc:sldMkLst>
          <pc:docMk/>
          <pc:sldMk cId="979936550" sldId="291"/>
        </pc:sldMkLst>
        <pc:spChg chg="mod">
          <ac:chgData name="Pilar Santos (TI PE)" userId="ddc2c690-fa78-445a-af9a-a10dd88e32e3" providerId="ADAL" clId="{5195FE16-6C3B-41FF-8D64-5100BE83CD0C}" dt="2020-09-09T17:05:13.056" v="339" actId="20577"/>
          <ac:spMkLst>
            <pc:docMk/>
            <pc:sldMk cId="979936550" sldId="291"/>
            <ac:spMk id="12" creationId="{00000000-0000-0000-0000-000000000000}"/>
          </ac:spMkLst>
        </pc:spChg>
        <pc:graphicFrameChg chg="mod modGraphic">
          <ac:chgData name="Pilar Santos (TI PE)" userId="ddc2c690-fa78-445a-af9a-a10dd88e32e3" providerId="ADAL" clId="{5195FE16-6C3B-41FF-8D64-5100BE83CD0C}" dt="2020-09-09T17:25:09.657" v="482" actId="20577"/>
          <ac:graphicFrameMkLst>
            <pc:docMk/>
            <pc:sldMk cId="979936550" sldId="291"/>
            <ac:graphicFrameMk id="10" creationId="{1C8D9A4F-08EE-490B-8852-2F639836827A}"/>
          </ac:graphicFrameMkLst>
        </pc:graphicFrameChg>
      </pc:sldChg>
      <pc:sldChg chg="add del">
        <pc:chgData name="Pilar Santos (TI PE)" userId="ddc2c690-fa78-445a-af9a-a10dd88e32e3" providerId="ADAL" clId="{5195FE16-6C3B-41FF-8D64-5100BE83CD0C}" dt="2020-09-09T13:52:56.397" v="216" actId="2696"/>
        <pc:sldMkLst>
          <pc:docMk/>
          <pc:sldMk cId="1110623385" sldId="291"/>
        </pc:sldMkLst>
      </pc:sldChg>
      <pc:sldChg chg="add del replId">
        <pc:chgData name="Pilar Santos (TI PE)" userId="ddc2c690-fa78-445a-af9a-a10dd88e32e3" providerId="ADAL" clId="{5195FE16-6C3B-41FF-8D64-5100BE83CD0C}" dt="2020-09-09T13:52:56.397" v="216" actId="2696"/>
        <pc:sldMkLst>
          <pc:docMk/>
          <pc:sldMk cId="1164847770" sldId="292"/>
        </pc:sldMkLst>
      </pc:sldChg>
      <pc:sldChg chg="add del replId">
        <pc:chgData name="Pilar Santos (TI PE)" userId="ddc2c690-fa78-445a-af9a-a10dd88e32e3" providerId="ADAL" clId="{5195FE16-6C3B-41FF-8D64-5100BE83CD0C}" dt="2020-09-09T13:52:56.397" v="216" actId="2696"/>
        <pc:sldMkLst>
          <pc:docMk/>
          <pc:sldMk cId="3311866384" sldId="293"/>
        </pc:sldMkLst>
      </pc:sldChg>
      <pc:sldChg chg="add del replId">
        <pc:chgData name="Pilar Santos (TI PE)" userId="ddc2c690-fa78-445a-af9a-a10dd88e32e3" providerId="ADAL" clId="{5195FE16-6C3B-41FF-8D64-5100BE83CD0C}" dt="2020-09-09T13:52:56.397" v="216" actId="2696"/>
        <pc:sldMkLst>
          <pc:docMk/>
          <pc:sldMk cId="332636031" sldId="294"/>
        </pc:sldMkLst>
      </pc:sldChg>
      <pc:sldChg chg="add del replId">
        <pc:chgData name="Pilar Santos (TI PE)" userId="ddc2c690-fa78-445a-af9a-a10dd88e32e3" providerId="ADAL" clId="{5195FE16-6C3B-41FF-8D64-5100BE83CD0C}" dt="2020-09-09T13:52:56.397" v="216" actId="2696"/>
        <pc:sldMkLst>
          <pc:docMk/>
          <pc:sldMk cId="1899105424" sldId="29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p:cNvSpPr>
            <a:spLocks noGrp="1"/>
          </p:cNvSpPr>
          <p:nvPr>
            <p:ph type="dt" sz="half" idx="10"/>
          </p:nvPr>
        </p:nvSpPr>
        <p:spPr/>
        <p:txBody>
          <a:bodyPr/>
          <a:lstStyle/>
          <a:p>
            <a:fld id="{7959A9E9-730D-481D-B9AF-D901C1C8E040}" type="datetimeFigureOut">
              <a:rPr lang="es-PE" smtClean="0"/>
              <a:t>9/09/2020</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4CE9A743-33FB-4A74-B3DD-8E0801E56D76}" type="slidenum">
              <a:rPr lang="es-PE" smtClean="0"/>
              <a:t>‹Nº›</a:t>
            </a:fld>
            <a:endParaRPr lang="es-PE"/>
          </a:p>
        </p:txBody>
      </p:sp>
    </p:spTree>
    <p:extLst>
      <p:ext uri="{BB962C8B-B14F-4D97-AF65-F5344CB8AC3E}">
        <p14:creationId xmlns:p14="http://schemas.microsoft.com/office/powerpoint/2010/main" val="2412949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7959A9E9-730D-481D-B9AF-D901C1C8E040}" type="datetimeFigureOut">
              <a:rPr lang="es-PE" smtClean="0"/>
              <a:t>9/09/2020</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4CE9A743-33FB-4A74-B3DD-8E0801E56D76}" type="slidenum">
              <a:rPr lang="es-PE" smtClean="0"/>
              <a:t>‹Nº›</a:t>
            </a:fld>
            <a:endParaRPr lang="es-PE"/>
          </a:p>
        </p:txBody>
      </p:sp>
    </p:spTree>
    <p:extLst>
      <p:ext uri="{BB962C8B-B14F-4D97-AF65-F5344CB8AC3E}">
        <p14:creationId xmlns:p14="http://schemas.microsoft.com/office/powerpoint/2010/main" val="554869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7959A9E9-730D-481D-B9AF-D901C1C8E040}" type="datetimeFigureOut">
              <a:rPr lang="es-PE" smtClean="0"/>
              <a:t>9/09/2020</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4CE9A743-33FB-4A74-B3DD-8E0801E56D76}" type="slidenum">
              <a:rPr lang="es-PE" smtClean="0"/>
              <a:t>‹Nº›</a:t>
            </a:fld>
            <a:endParaRPr lang="es-PE"/>
          </a:p>
        </p:txBody>
      </p:sp>
    </p:spTree>
    <p:extLst>
      <p:ext uri="{BB962C8B-B14F-4D97-AF65-F5344CB8AC3E}">
        <p14:creationId xmlns:p14="http://schemas.microsoft.com/office/powerpoint/2010/main" val="631494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7959A9E9-730D-481D-B9AF-D901C1C8E040}" type="datetimeFigureOut">
              <a:rPr lang="es-PE" smtClean="0"/>
              <a:t>9/09/2020</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4CE9A743-33FB-4A74-B3DD-8E0801E56D76}" type="slidenum">
              <a:rPr lang="es-PE" smtClean="0"/>
              <a:t>‹Nº›</a:t>
            </a:fld>
            <a:endParaRPr lang="es-PE"/>
          </a:p>
        </p:txBody>
      </p:sp>
    </p:spTree>
    <p:extLst>
      <p:ext uri="{BB962C8B-B14F-4D97-AF65-F5344CB8AC3E}">
        <p14:creationId xmlns:p14="http://schemas.microsoft.com/office/powerpoint/2010/main" val="3432430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959A9E9-730D-481D-B9AF-D901C1C8E040}" type="datetimeFigureOut">
              <a:rPr lang="es-PE" smtClean="0"/>
              <a:t>9/09/2020</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4CE9A743-33FB-4A74-B3DD-8E0801E56D76}" type="slidenum">
              <a:rPr lang="es-PE" smtClean="0"/>
              <a:t>‹Nº›</a:t>
            </a:fld>
            <a:endParaRPr lang="es-PE"/>
          </a:p>
        </p:txBody>
      </p:sp>
    </p:spTree>
    <p:extLst>
      <p:ext uri="{BB962C8B-B14F-4D97-AF65-F5344CB8AC3E}">
        <p14:creationId xmlns:p14="http://schemas.microsoft.com/office/powerpoint/2010/main" val="4024802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p>
            <a:fld id="{7959A9E9-730D-481D-B9AF-D901C1C8E040}" type="datetimeFigureOut">
              <a:rPr lang="es-PE" smtClean="0"/>
              <a:t>9/09/2020</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4CE9A743-33FB-4A74-B3DD-8E0801E56D76}" type="slidenum">
              <a:rPr lang="es-PE" smtClean="0"/>
              <a:t>‹Nº›</a:t>
            </a:fld>
            <a:endParaRPr lang="es-PE"/>
          </a:p>
        </p:txBody>
      </p:sp>
    </p:spTree>
    <p:extLst>
      <p:ext uri="{BB962C8B-B14F-4D97-AF65-F5344CB8AC3E}">
        <p14:creationId xmlns:p14="http://schemas.microsoft.com/office/powerpoint/2010/main" val="2921351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p>
            <a:fld id="{7959A9E9-730D-481D-B9AF-D901C1C8E040}" type="datetimeFigureOut">
              <a:rPr lang="es-PE" smtClean="0"/>
              <a:t>9/09/2020</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4CE9A743-33FB-4A74-B3DD-8E0801E56D76}" type="slidenum">
              <a:rPr lang="es-PE" smtClean="0"/>
              <a:t>‹Nº›</a:t>
            </a:fld>
            <a:endParaRPr lang="es-PE"/>
          </a:p>
        </p:txBody>
      </p:sp>
    </p:spTree>
    <p:extLst>
      <p:ext uri="{BB962C8B-B14F-4D97-AF65-F5344CB8AC3E}">
        <p14:creationId xmlns:p14="http://schemas.microsoft.com/office/powerpoint/2010/main" val="862796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p>
            <a:fld id="{7959A9E9-730D-481D-B9AF-D901C1C8E040}" type="datetimeFigureOut">
              <a:rPr lang="es-PE" smtClean="0"/>
              <a:t>9/09/2020</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4CE9A743-33FB-4A74-B3DD-8E0801E56D76}" type="slidenum">
              <a:rPr lang="es-PE" smtClean="0"/>
              <a:t>‹Nº›</a:t>
            </a:fld>
            <a:endParaRPr lang="es-PE"/>
          </a:p>
        </p:txBody>
      </p:sp>
    </p:spTree>
    <p:extLst>
      <p:ext uri="{BB962C8B-B14F-4D97-AF65-F5344CB8AC3E}">
        <p14:creationId xmlns:p14="http://schemas.microsoft.com/office/powerpoint/2010/main" val="1669526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959A9E9-730D-481D-B9AF-D901C1C8E040}" type="datetimeFigureOut">
              <a:rPr lang="es-PE" smtClean="0"/>
              <a:t>9/09/2020</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4CE9A743-33FB-4A74-B3DD-8E0801E56D76}" type="slidenum">
              <a:rPr lang="es-PE" smtClean="0"/>
              <a:t>‹Nº›</a:t>
            </a:fld>
            <a:endParaRPr lang="es-PE"/>
          </a:p>
        </p:txBody>
      </p:sp>
    </p:spTree>
    <p:extLst>
      <p:ext uri="{BB962C8B-B14F-4D97-AF65-F5344CB8AC3E}">
        <p14:creationId xmlns:p14="http://schemas.microsoft.com/office/powerpoint/2010/main" val="2831071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959A9E9-730D-481D-B9AF-D901C1C8E040}" type="datetimeFigureOut">
              <a:rPr lang="es-PE" smtClean="0"/>
              <a:t>9/09/2020</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4CE9A743-33FB-4A74-B3DD-8E0801E56D76}" type="slidenum">
              <a:rPr lang="es-PE" smtClean="0"/>
              <a:t>‹Nº›</a:t>
            </a:fld>
            <a:endParaRPr lang="es-PE"/>
          </a:p>
        </p:txBody>
      </p:sp>
    </p:spTree>
    <p:extLst>
      <p:ext uri="{BB962C8B-B14F-4D97-AF65-F5344CB8AC3E}">
        <p14:creationId xmlns:p14="http://schemas.microsoft.com/office/powerpoint/2010/main" val="139685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959A9E9-730D-481D-B9AF-D901C1C8E040}" type="datetimeFigureOut">
              <a:rPr lang="es-PE" smtClean="0"/>
              <a:t>9/09/2020</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4CE9A743-33FB-4A74-B3DD-8E0801E56D76}" type="slidenum">
              <a:rPr lang="es-PE" smtClean="0"/>
              <a:t>‹Nº›</a:t>
            </a:fld>
            <a:endParaRPr lang="es-PE"/>
          </a:p>
        </p:txBody>
      </p:sp>
    </p:spTree>
    <p:extLst>
      <p:ext uri="{BB962C8B-B14F-4D97-AF65-F5344CB8AC3E}">
        <p14:creationId xmlns:p14="http://schemas.microsoft.com/office/powerpoint/2010/main" val="1560805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59A9E9-730D-481D-B9AF-D901C1C8E040}" type="datetimeFigureOut">
              <a:rPr lang="es-PE" smtClean="0"/>
              <a:t>9/09/2020</a:t>
            </a:fld>
            <a:endParaRPr lang="es-PE"/>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E9A743-33FB-4A74-B3DD-8E0801E56D76}" type="slidenum">
              <a:rPr lang="es-PE" smtClean="0"/>
              <a:t>‹Nº›</a:t>
            </a:fld>
            <a:endParaRPr lang="es-PE"/>
          </a:p>
        </p:txBody>
      </p:sp>
    </p:spTree>
    <p:extLst>
      <p:ext uri="{BB962C8B-B14F-4D97-AF65-F5344CB8AC3E}">
        <p14:creationId xmlns:p14="http://schemas.microsoft.com/office/powerpoint/2010/main" val="3577807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cstate="print">
            <a:extLst>
              <a:ext uri="{28A0092B-C50C-407E-A947-70E740481C1C}">
                <a14:useLocalDpi xmlns:a14="http://schemas.microsoft.com/office/drawing/2010/main" val="0"/>
              </a:ext>
            </a:extLst>
          </a:blip>
          <a:srcRect b="4135"/>
          <a:stretch/>
        </p:blipFill>
        <p:spPr>
          <a:xfrm>
            <a:off x="0" y="-17626"/>
            <a:ext cx="12208659" cy="6875626"/>
          </a:xfrm>
          <a:prstGeom prst="rect">
            <a:avLst/>
          </a:prstGeom>
        </p:spPr>
      </p:pic>
      <p:sp>
        <p:nvSpPr>
          <p:cNvPr id="2" name="Título 1"/>
          <p:cNvSpPr>
            <a:spLocks noGrp="1"/>
          </p:cNvSpPr>
          <p:nvPr>
            <p:ph type="ctrTitle"/>
          </p:nvPr>
        </p:nvSpPr>
        <p:spPr>
          <a:xfrm>
            <a:off x="1338470" y="2940028"/>
            <a:ext cx="9144000" cy="2387600"/>
          </a:xfrm>
        </p:spPr>
        <p:txBody>
          <a:bodyPr>
            <a:normAutofit fontScale="90000"/>
          </a:bodyPr>
          <a:lstStyle/>
          <a:p>
            <a:br>
              <a:rPr lang="es-PE" sz="6000" spc="200" dirty="0">
                <a:solidFill>
                  <a:srgbClr val="FFFFFF"/>
                </a:solidFill>
                <a:latin typeface="Arial" panose="020B0604020202020204" pitchFamily="34" charset="0"/>
                <a:cs typeface="Arial" panose="020B0604020202020204" pitchFamily="34" charset="0"/>
              </a:rPr>
            </a:br>
            <a:br>
              <a:rPr lang="es-PE" sz="6000" spc="200" dirty="0">
                <a:solidFill>
                  <a:srgbClr val="FFFFFF"/>
                </a:solidFill>
                <a:latin typeface="Arial" panose="020B0604020202020204" pitchFamily="34" charset="0"/>
                <a:cs typeface="Arial" panose="020B0604020202020204" pitchFamily="34" charset="0"/>
              </a:rPr>
            </a:br>
            <a:r>
              <a:rPr lang="es-PE" sz="7300" spc="200"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TRIPLE</a:t>
            </a:r>
            <a:r>
              <a:rPr lang="es-PE" sz="7300" spc="200" dirty="0">
                <a:solidFill>
                  <a:srgbClr val="FFFFFF"/>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t>
            </a:r>
            <a:r>
              <a:rPr lang="es-PE" sz="7300" spc="200" dirty="0">
                <a:solidFill>
                  <a:srgbClr val="FFFFFF"/>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TRATA</a:t>
            </a:r>
            <a:br>
              <a:rPr lang="es-PE" sz="6000" spc="200" dirty="0">
                <a:solidFill>
                  <a:srgbClr val="FFFFFF"/>
                </a:solidFill>
                <a:latin typeface="Arial" panose="020B0604020202020204" pitchFamily="34" charset="0"/>
                <a:cs typeface="Arial" panose="020B0604020202020204" pitchFamily="34" charset="0"/>
              </a:rPr>
            </a:br>
            <a:r>
              <a:rPr lang="es-PE" sz="3100" spc="200" dirty="0">
                <a:solidFill>
                  <a:srgbClr val="FFFFFF"/>
                </a:solidFill>
                <a:latin typeface="Arial" panose="020B0604020202020204" pitchFamily="34" charset="0"/>
                <a:cs typeface="Arial" panose="020B0604020202020204" pitchFamily="34" charset="0"/>
              </a:rPr>
              <a:t>Estudio comparativo de la legislación, políticas públicas y casos emblemáticos en materia de trata de personas</a:t>
            </a:r>
            <a:br>
              <a:rPr lang="en-US" sz="3100" dirty="0">
                <a:solidFill>
                  <a:srgbClr val="FFFFFF"/>
                </a:solidFill>
              </a:rPr>
            </a:br>
            <a:br>
              <a:rPr lang="es-PE" sz="3100" spc="200" dirty="0">
                <a:solidFill>
                  <a:srgbClr val="FFFFFF"/>
                </a:solidFill>
              </a:rPr>
            </a:br>
            <a:br>
              <a:rPr lang="es-PE" sz="1200" dirty="0">
                <a:effectLst/>
                <a:latin typeface="Calibri" panose="020F0502020204030204" pitchFamily="34" charset="0"/>
                <a:ea typeface="Calibri" panose="020F0502020204030204" pitchFamily="34" charset="0"/>
              </a:rPr>
            </a:br>
            <a:endParaRPr lang="es-PE" b="1" dirty="0">
              <a:solidFill>
                <a:schemeClr val="bg1"/>
              </a:solidFill>
              <a:effectLst>
                <a:outerShdw blurRad="38100" dist="38100" dir="2700000" algn="tl">
                  <a:srgbClr val="000000">
                    <a:alpha val="43137"/>
                  </a:srgbClr>
                </a:outerShdw>
              </a:effectLst>
            </a:endParaRPr>
          </a:p>
        </p:txBody>
      </p:sp>
      <p:sp>
        <p:nvSpPr>
          <p:cNvPr id="3" name="Subtítulo 2"/>
          <p:cNvSpPr>
            <a:spLocks noGrp="1"/>
          </p:cNvSpPr>
          <p:nvPr>
            <p:ph type="subTitle" idx="1"/>
          </p:nvPr>
        </p:nvSpPr>
        <p:spPr>
          <a:xfrm>
            <a:off x="1532328" y="4299277"/>
            <a:ext cx="9144000" cy="428786"/>
          </a:xfrm>
        </p:spPr>
        <p:txBody>
          <a:bodyPr/>
          <a:lstStyle/>
          <a:p>
            <a:r>
              <a:rPr lang="es-PE" dirty="0">
                <a:solidFill>
                  <a:schemeClr val="bg1"/>
                </a:solidFill>
              </a:rPr>
              <a:t>Ponente</a:t>
            </a:r>
          </a:p>
        </p:txBody>
      </p:sp>
      <p:pic>
        <p:nvPicPr>
          <p:cNvPr id="5" name="Imagen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37305" y="368172"/>
            <a:ext cx="2102024" cy="1041485"/>
          </a:xfrm>
          <a:prstGeom prst="rect">
            <a:avLst/>
          </a:prstGeom>
        </p:spPr>
      </p:pic>
      <p:sp>
        <p:nvSpPr>
          <p:cNvPr id="6" name="Subtítulo 2"/>
          <p:cNvSpPr txBox="1">
            <a:spLocks/>
          </p:cNvSpPr>
          <p:nvPr/>
        </p:nvSpPr>
        <p:spPr>
          <a:xfrm>
            <a:off x="1819060" y="4746996"/>
            <a:ext cx="8844070" cy="473097"/>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0" indent="0">
              <a:lnSpc>
                <a:spcPct val="100000"/>
              </a:lnSpc>
              <a:spcBef>
                <a:spcPts val="0"/>
              </a:spcBef>
              <a:buFont typeface="Tw Cen MT" panose="020B0602020104020603" pitchFamily="34" charset="0"/>
              <a:buNone/>
            </a:pPr>
            <a:r>
              <a:rPr lang="en-US" sz="2400" dirty="0">
                <a:solidFill>
                  <a:srgbClr val="FFFFFF"/>
                </a:solidFill>
              </a:rPr>
              <a:t>PILAR SANTOS RAMÍREZ</a:t>
            </a:r>
          </a:p>
          <a:p>
            <a:pPr marL="0" indent="0">
              <a:lnSpc>
                <a:spcPct val="100000"/>
              </a:lnSpc>
              <a:spcBef>
                <a:spcPts val="0"/>
              </a:spcBef>
              <a:buFont typeface="Tw Cen MT" panose="020B0602020104020603" pitchFamily="34" charset="0"/>
              <a:buNone/>
            </a:pPr>
            <a:r>
              <a:rPr lang="en-US" dirty="0" err="1">
                <a:solidFill>
                  <a:srgbClr val="FFFFFF"/>
                </a:solidFill>
              </a:rPr>
              <a:t>Especialista</a:t>
            </a:r>
            <a:r>
              <a:rPr lang="en-US" dirty="0">
                <a:solidFill>
                  <a:srgbClr val="FFFFFF"/>
                </a:solidFill>
              </a:rPr>
              <a:t> legal del </a:t>
            </a:r>
            <a:r>
              <a:rPr lang="en-US" dirty="0" err="1">
                <a:solidFill>
                  <a:srgbClr val="FFFFFF"/>
                </a:solidFill>
              </a:rPr>
              <a:t>Programa</a:t>
            </a:r>
            <a:r>
              <a:rPr lang="en-US" dirty="0">
                <a:solidFill>
                  <a:srgbClr val="FFFFFF"/>
                </a:solidFill>
              </a:rPr>
              <a:t> </a:t>
            </a:r>
            <a:r>
              <a:rPr lang="en-US" dirty="0" err="1">
                <a:solidFill>
                  <a:srgbClr val="FFFFFF"/>
                </a:solidFill>
              </a:rPr>
              <a:t>Gobernanza</a:t>
            </a:r>
            <a:r>
              <a:rPr lang="en-US" dirty="0">
                <a:solidFill>
                  <a:srgbClr val="FFFFFF"/>
                </a:solidFill>
              </a:rPr>
              <a:t> Ambiental de Proética</a:t>
            </a:r>
            <a:endParaRPr lang="en-US" sz="2400" dirty="0">
              <a:solidFill>
                <a:srgbClr val="FFFFFF"/>
              </a:solidFill>
            </a:endParaRPr>
          </a:p>
        </p:txBody>
      </p:sp>
      <p:sp>
        <p:nvSpPr>
          <p:cNvPr id="7" name="Subtítulo 2"/>
          <p:cNvSpPr txBox="1">
            <a:spLocks/>
          </p:cNvSpPr>
          <p:nvPr/>
        </p:nvSpPr>
        <p:spPr>
          <a:xfrm>
            <a:off x="1819060" y="5291833"/>
            <a:ext cx="9144000" cy="65099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000" dirty="0">
                <a:solidFill>
                  <a:srgbClr val="FFFFFF"/>
                </a:solidFill>
              </a:rPr>
              <a:t>psantos@proetica.org.pe</a:t>
            </a:r>
            <a:endParaRPr lang="es-PE" sz="2000" dirty="0">
              <a:solidFill>
                <a:schemeClr val="bg1"/>
              </a:solidFill>
              <a:latin typeface="+mj-lt"/>
            </a:endParaRPr>
          </a:p>
        </p:txBody>
      </p:sp>
      <p:pic>
        <p:nvPicPr>
          <p:cNvPr id="12" name="Imagen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08247" y="-13507"/>
            <a:ext cx="2946448" cy="1940624"/>
          </a:xfrm>
          <a:prstGeom prst="rect">
            <a:avLst/>
          </a:prstGeom>
        </p:spPr>
      </p:pic>
    </p:spTree>
    <p:extLst>
      <p:ext uri="{BB962C8B-B14F-4D97-AF65-F5344CB8AC3E}">
        <p14:creationId xmlns:p14="http://schemas.microsoft.com/office/powerpoint/2010/main" val="1526079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r="98366"/>
          <a:stretch/>
        </p:blipFill>
        <p:spPr>
          <a:xfrm>
            <a:off x="0" y="0"/>
            <a:ext cx="191046" cy="6867330"/>
          </a:xfrm>
          <a:prstGeom prst="rect">
            <a:avLst/>
          </a:prstGeom>
        </p:spPr>
      </p:pic>
      <p:sp>
        <p:nvSpPr>
          <p:cNvPr id="12" name="Título 1"/>
          <p:cNvSpPr>
            <a:spLocks noGrp="1"/>
          </p:cNvSpPr>
          <p:nvPr>
            <p:ph type="title"/>
          </p:nvPr>
        </p:nvSpPr>
        <p:spPr>
          <a:xfrm>
            <a:off x="472179" y="1105031"/>
            <a:ext cx="10515600" cy="427977"/>
          </a:xfrm>
        </p:spPr>
        <p:txBody>
          <a:bodyPr>
            <a:noAutofit/>
          </a:bodyPr>
          <a:lstStyle/>
          <a:p>
            <a:r>
              <a:rPr lang="es-PE" sz="6600" dirty="0">
                <a:solidFill>
                  <a:schemeClr val="tx1">
                    <a:lumMod val="65000"/>
                    <a:lumOff val="35000"/>
                  </a:schemeClr>
                </a:solidFill>
                <a:effectLst>
                  <a:outerShdw blurRad="38100" dist="38100" dir="2700000" algn="tl">
                    <a:srgbClr val="000000">
                      <a:alpha val="43137"/>
                    </a:srgbClr>
                  </a:outerShdw>
                </a:effectLst>
              </a:rPr>
              <a:t>PROTECCIÓN DE VÍCTIMAS</a:t>
            </a:r>
            <a:endParaRPr lang="es-PE" sz="1800" dirty="0">
              <a:solidFill>
                <a:srgbClr val="688A4E"/>
              </a:solidFill>
              <a:effectLst>
                <a:outerShdw blurRad="38100" dist="38100" dir="2700000" algn="tl">
                  <a:srgbClr val="000000">
                    <a:alpha val="43137"/>
                  </a:srgbClr>
                </a:outerShdw>
              </a:effectLst>
            </a:endParaRPr>
          </a:p>
        </p:txBody>
      </p:sp>
      <p:pic>
        <p:nvPicPr>
          <p:cNvPr id="9" name="Imagen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61308" y="46280"/>
            <a:ext cx="2258513" cy="1486728"/>
          </a:xfrm>
          <a:prstGeom prst="rect">
            <a:avLst/>
          </a:prstGeom>
        </p:spPr>
      </p:pic>
      <p:graphicFrame>
        <p:nvGraphicFramePr>
          <p:cNvPr id="8" name="Marcador de contenido 5">
            <a:extLst>
              <a:ext uri="{FF2B5EF4-FFF2-40B4-BE49-F238E27FC236}">
                <a16:creationId xmlns:a16="http://schemas.microsoft.com/office/drawing/2014/main" id="{EB745CCB-50CA-4944-BDEE-76D1A8BBDC8F}"/>
              </a:ext>
            </a:extLst>
          </p:cNvPr>
          <p:cNvGraphicFramePr>
            <a:graphicFrameLocks noGrp="1"/>
          </p:cNvGraphicFramePr>
          <p:nvPr>
            <p:ph idx="1"/>
            <p:extLst>
              <p:ext uri="{D42A27DB-BD31-4B8C-83A1-F6EECF244321}">
                <p14:modId xmlns:p14="http://schemas.microsoft.com/office/powerpoint/2010/main" val="174200155"/>
              </p:ext>
            </p:extLst>
          </p:nvPr>
        </p:nvGraphicFramePr>
        <p:xfrm>
          <a:off x="1022447" y="1921565"/>
          <a:ext cx="9223513" cy="3668508"/>
        </p:xfrm>
        <a:graphic>
          <a:graphicData uri="http://schemas.openxmlformats.org/drawingml/2006/table">
            <a:tbl>
              <a:tblPr bandRow="1">
                <a:tableStyleId>{5C22544A-7EE6-4342-B048-85BDC9FD1C3A}</a:tableStyleId>
              </a:tblPr>
              <a:tblGrid>
                <a:gridCol w="951035">
                  <a:extLst>
                    <a:ext uri="{9D8B030D-6E8A-4147-A177-3AD203B41FA5}">
                      <a16:colId xmlns:a16="http://schemas.microsoft.com/office/drawing/2014/main" val="2787452711"/>
                    </a:ext>
                  </a:extLst>
                </a:gridCol>
                <a:gridCol w="1723032">
                  <a:extLst>
                    <a:ext uri="{9D8B030D-6E8A-4147-A177-3AD203B41FA5}">
                      <a16:colId xmlns:a16="http://schemas.microsoft.com/office/drawing/2014/main" val="182007092"/>
                    </a:ext>
                  </a:extLst>
                </a:gridCol>
                <a:gridCol w="1773086">
                  <a:extLst>
                    <a:ext uri="{9D8B030D-6E8A-4147-A177-3AD203B41FA5}">
                      <a16:colId xmlns:a16="http://schemas.microsoft.com/office/drawing/2014/main" val="1298400755"/>
                    </a:ext>
                  </a:extLst>
                </a:gridCol>
                <a:gridCol w="1500674">
                  <a:extLst>
                    <a:ext uri="{9D8B030D-6E8A-4147-A177-3AD203B41FA5}">
                      <a16:colId xmlns:a16="http://schemas.microsoft.com/office/drawing/2014/main" val="3549754111"/>
                    </a:ext>
                  </a:extLst>
                </a:gridCol>
                <a:gridCol w="1364950">
                  <a:extLst>
                    <a:ext uri="{9D8B030D-6E8A-4147-A177-3AD203B41FA5}">
                      <a16:colId xmlns:a16="http://schemas.microsoft.com/office/drawing/2014/main" val="3118228731"/>
                    </a:ext>
                  </a:extLst>
                </a:gridCol>
                <a:gridCol w="1910736">
                  <a:extLst>
                    <a:ext uri="{9D8B030D-6E8A-4147-A177-3AD203B41FA5}">
                      <a16:colId xmlns:a16="http://schemas.microsoft.com/office/drawing/2014/main" val="3231479428"/>
                    </a:ext>
                  </a:extLst>
                </a:gridCol>
              </a:tblGrid>
              <a:tr h="435459">
                <a:tc>
                  <a:txBody>
                    <a:bodyPr/>
                    <a:lstStyle/>
                    <a:p>
                      <a:pPr algn="ctr">
                        <a:lnSpc>
                          <a:spcPct val="107000"/>
                        </a:lnSpc>
                        <a:spcAft>
                          <a:spcPts val="800"/>
                        </a:spcAft>
                      </a:pPr>
                      <a:r>
                        <a:rPr lang="es-PE" sz="1800" dirty="0">
                          <a:effectLst/>
                        </a:rPr>
                        <a:t>País</a:t>
                      </a:r>
                      <a:endParaRPr lang="es-PE" sz="1800" dirty="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tc>
                  <a:txBody>
                    <a:bodyPr/>
                    <a:lstStyle/>
                    <a:p>
                      <a:pPr algn="ctr">
                        <a:lnSpc>
                          <a:spcPct val="107000"/>
                        </a:lnSpc>
                        <a:spcAft>
                          <a:spcPts val="800"/>
                        </a:spcAft>
                      </a:pPr>
                      <a:r>
                        <a:rPr lang="es-PE" sz="1800" dirty="0">
                          <a:effectLst/>
                        </a:rPr>
                        <a:t> </a:t>
                      </a:r>
                      <a:endParaRPr lang="es-PE" sz="1800" dirty="0">
                        <a:effectLst/>
                        <a:latin typeface="Calibri" panose="020F0502020204030204" pitchFamily="34" charset="0"/>
                        <a:ea typeface="Calibri" panose="020F0502020204030204" pitchFamily="34" charset="0"/>
                      </a:endParaRPr>
                    </a:p>
                  </a:txBody>
                  <a:tcPr marL="68580" marR="68580" marT="0" marB="0">
                    <a:solidFill>
                      <a:schemeClr val="bg1">
                        <a:lumMod val="75000"/>
                      </a:schemeClr>
                    </a:solidFill>
                  </a:tcPr>
                </a:tc>
                <a:tc gridSpan="4">
                  <a:txBody>
                    <a:bodyPr/>
                    <a:lstStyle/>
                    <a:p>
                      <a:pPr algn="ctr">
                        <a:lnSpc>
                          <a:spcPct val="107000"/>
                        </a:lnSpc>
                        <a:spcAft>
                          <a:spcPts val="800"/>
                        </a:spcAft>
                      </a:pPr>
                      <a:r>
                        <a:rPr lang="es-PE" sz="1800" dirty="0">
                          <a:effectLst/>
                        </a:rPr>
                        <a:t>Protección de víctimas (art. 6 Protocolo de Palermo) </a:t>
                      </a:r>
                    </a:p>
                    <a:p>
                      <a:pPr algn="ctr">
                        <a:lnSpc>
                          <a:spcPct val="107000"/>
                        </a:lnSpc>
                        <a:spcAft>
                          <a:spcPts val="800"/>
                        </a:spcAft>
                      </a:pPr>
                      <a:r>
                        <a:rPr lang="es-PE" sz="1800" dirty="0">
                          <a:effectLst/>
                        </a:rPr>
                        <a:t>Proporcionar - Suministrar</a:t>
                      </a:r>
                      <a:endParaRPr lang="es-PE" sz="1800" dirty="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tc hMerge="1">
                  <a:txBody>
                    <a:bodyPr/>
                    <a:lstStyle/>
                    <a:p>
                      <a:endParaRPr lang="es-PE"/>
                    </a:p>
                  </a:txBody>
                  <a:tcPr/>
                </a:tc>
                <a:tc hMerge="1">
                  <a:txBody>
                    <a:bodyPr/>
                    <a:lstStyle/>
                    <a:p>
                      <a:endParaRPr lang="es-PE"/>
                    </a:p>
                  </a:txBody>
                  <a:tcPr/>
                </a:tc>
                <a:tc hMerge="1">
                  <a:txBody>
                    <a:bodyPr/>
                    <a:lstStyle/>
                    <a:p>
                      <a:endParaRPr lang="es-PE"/>
                    </a:p>
                  </a:txBody>
                  <a:tcPr/>
                </a:tc>
                <a:extLst>
                  <a:ext uri="{0D108BD9-81ED-4DB2-BD59-A6C34878D82A}">
                    <a16:rowId xmlns:a16="http://schemas.microsoft.com/office/drawing/2014/main" val="3185508283"/>
                  </a:ext>
                </a:extLst>
              </a:tr>
              <a:tr h="435459">
                <a:tc>
                  <a:txBody>
                    <a:bodyPr/>
                    <a:lstStyle/>
                    <a:p>
                      <a:pPr algn="ctr">
                        <a:lnSpc>
                          <a:spcPct val="107000"/>
                        </a:lnSpc>
                        <a:spcAft>
                          <a:spcPts val="800"/>
                        </a:spcAft>
                      </a:pPr>
                      <a:r>
                        <a:rPr lang="es-PE" sz="1600" dirty="0">
                          <a:solidFill>
                            <a:srgbClr val="000000"/>
                          </a:solidFill>
                          <a:effectLst/>
                          <a:latin typeface="Calibri" panose="020F0502020204030204" pitchFamily="34" charset="0"/>
                          <a:ea typeface="Calibri" panose="020F0502020204030204" pitchFamily="34" charset="0"/>
                        </a:rPr>
                        <a:t> </a:t>
                      </a:r>
                      <a:endParaRPr lang="es-PE" sz="1600" dirty="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tc>
                  <a:txBody>
                    <a:bodyPr/>
                    <a:lstStyle/>
                    <a:p>
                      <a:pPr algn="ctr">
                        <a:lnSpc>
                          <a:spcPct val="107000"/>
                        </a:lnSpc>
                        <a:spcAft>
                          <a:spcPts val="800"/>
                        </a:spcAft>
                      </a:pPr>
                      <a:r>
                        <a:rPr lang="es-PE" sz="1600" dirty="0">
                          <a:solidFill>
                            <a:srgbClr val="000000"/>
                          </a:solidFill>
                          <a:effectLst/>
                          <a:latin typeface="Calibri" panose="020F0502020204030204" pitchFamily="34" charset="0"/>
                          <a:ea typeface="Calibri" panose="020F0502020204030204" pitchFamily="34" charset="0"/>
                        </a:rPr>
                        <a:t>Asistencia médica, psicológica y material</a:t>
                      </a:r>
                      <a:endParaRPr lang="es-PE" sz="1600" dirty="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tc>
                  <a:txBody>
                    <a:bodyPr/>
                    <a:lstStyle/>
                    <a:p>
                      <a:pPr algn="ctr">
                        <a:lnSpc>
                          <a:spcPct val="107000"/>
                        </a:lnSpc>
                        <a:spcAft>
                          <a:spcPts val="800"/>
                        </a:spcAft>
                      </a:pPr>
                      <a:r>
                        <a:rPr lang="es-PE" sz="1600" dirty="0">
                          <a:solidFill>
                            <a:srgbClr val="000000"/>
                          </a:solidFill>
                          <a:effectLst/>
                          <a:latin typeface="Calibri" panose="020F0502020204030204" pitchFamily="34" charset="0"/>
                          <a:ea typeface="Calibri" panose="020F0502020204030204" pitchFamily="34" charset="0"/>
                        </a:rPr>
                        <a:t>Oportunidades de empleo, educación y capacitación</a:t>
                      </a:r>
                      <a:endParaRPr lang="es-PE" sz="1600" dirty="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tc>
                  <a:txBody>
                    <a:bodyPr/>
                    <a:lstStyle/>
                    <a:p>
                      <a:pPr algn="ctr">
                        <a:lnSpc>
                          <a:spcPct val="107000"/>
                        </a:lnSpc>
                        <a:spcAft>
                          <a:spcPts val="800"/>
                        </a:spcAft>
                      </a:pPr>
                      <a:r>
                        <a:rPr lang="es-PE" sz="1600" dirty="0">
                          <a:solidFill>
                            <a:srgbClr val="000000"/>
                          </a:solidFill>
                          <a:effectLst/>
                          <a:latin typeface="Calibri" panose="020F0502020204030204" pitchFamily="34" charset="0"/>
                          <a:ea typeface="Calibri" panose="020F0502020204030204" pitchFamily="34" charset="0"/>
                        </a:rPr>
                        <a:t>Identifica por edad, sexo y necesidades especiales (niños)</a:t>
                      </a:r>
                      <a:endParaRPr lang="es-PE" sz="1600" dirty="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tc>
                  <a:txBody>
                    <a:bodyPr/>
                    <a:lstStyle/>
                    <a:p>
                      <a:pPr algn="ctr">
                        <a:lnSpc>
                          <a:spcPct val="107000"/>
                        </a:lnSpc>
                        <a:spcAft>
                          <a:spcPts val="800"/>
                        </a:spcAft>
                      </a:pPr>
                      <a:r>
                        <a:rPr lang="es-PE" sz="1600" dirty="0">
                          <a:solidFill>
                            <a:srgbClr val="000000"/>
                          </a:solidFill>
                          <a:effectLst/>
                          <a:latin typeface="Calibri" panose="020F0502020204030204" pitchFamily="34" charset="0"/>
                          <a:ea typeface="Calibri" panose="020F0502020204030204" pitchFamily="34" charset="0"/>
                        </a:rPr>
                        <a:t>Seguridad física</a:t>
                      </a:r>
                      <a:endParaRPr lang="es-PE" sz="1600" dirty="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tc>
                  <a:txBody>
                    <a:bodyPr/>
                    <a:lstStyle/>
                    <a:p>
                      <a:pPr algn="ctr">
                        <a:lnSpc>
                          <a:spcPct val="107000"/>
                        </a:lnSpc>
                        <a:spcAft>
                          <a:spcPts val="800"/>
                        </a:spcAft>
                      </a:pPr>
                      <a:r>
                        <a:rPr lang="es-PE" sz="1600" dirty="0">
                          <a:solidFill>
                            <a:srgbClr val="000000"/>
                          </a:solidFill>
                          <a:effectLst/>
                          <a:latin typeface="Calibri" panose="020F0502020204030204" pitchFamily="34" charset="0"/>
                          <a:ea typeface="Calibri" panose="020F0502020204030204" pitchFamily="34" charset="0"/>
                        </a:rPr>
                        <a:t>Indemnización por daños</a:t>
                      </a:r>
                      <a:endParaRPr lang="es-PE" sz="1600" dirty="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extLst>
                  <a:ext uri="{0D108BD9-81ED-4DB2-BD59-A6C34878D82A}">
                    <a16:rowId xmlns:a16="http://schemas.microsoft.com/office/drawing/2014/main" val="2830746828"/>
                  </a:ext>
                </a:extLst>
              </a:tr>
              <a:tr h="435459">
                <a:tc>
                  <a:txBody>
                    <a:bodyPr/>
                    <a:lstStyle/>
                    <a:p>
                      <a:pPr algn="ctr">
                        <a:lnSpc>
                          <a:spcPct val="107000"/>
                        </a:lnSpc>
                        <a:spcAft>
                          <a:spcPts val="800"/>
                        </a:spcAft>
                      </a:pPr>
                      <a:r>
                        <a:rPr lang="es-PE" sz="1600" dirty="0">
                          <a:solidFill>
                            <a:srgbClr val="000000"/>
                          </a:solidFill>
                          <a:effectLst/>
                          <a:latin typeface="Calibri" panose="020F0502020204030204" pitchFamily="34" charset="0"/>
                          <a:ea typeface="Calibri" panose="020F0502020204030204" pitchFamily="34" charset="0"/>
                        </a:rPr>
                        <a:t>Perú</a:t>
                      </a:r>
                      <a:endParaRPr lang="es-PE" sz="1600" dirty="0">
                        <a:effectLst/>
                        <a:latin typeface="Calibri" panose="020F0502020204030204" pitchFamily="34" charset="0"/>
                        <a:ea typeface="Calibri" panose="020F0502020204030204" pitchFamily="34" charset="0"/>
                      </a:endParaRPr>
                    </a:p>
                  </a:txBody>
                  <a:tcPr marL="68580" marR="68580" marT="0" marB="0" anchor="ctr">
                    <a:solidFill>
                      <a:srgbClr val="FF7C80"/>
                    </a:solidFill>
                  </a:tcPr>
                </a:tc>
                <a:tc>
                  <a:txBody>
                    <a:bodyPr/>
                    <a:lstStyle/>
                    <a:p>
                      <a:pPr algn="ctr">
                        <a:lnSpc>
                          <a:spcPct val="107000"/>
                        </a:lnSpc>
                        <a:spcAft>
                          <a:spcPts val="800"/>
                        </a:spcAft>
                      </a:pPr>
                      <a:r>
                        <a:rPr lang="es-PE" sz="1600" dirty="0">
                          <a:solidFill>
                            <a:srgbClr val="000000"/>
                          </a:solidFill>
                          <a:effectLst/>
                          <a:latin typeface="Calibri" panose="020F0502020204030204" pitchFamily="34" charset="0"/>
                          <a:ea typeface="Calibri" panose="020F0502020204030204" pitchFamily="34" charset="0"/>
                        </a:rPr>
                        <a:t> SI</a:t>
                      </a:r>
                      <a:endParaRPr lang="es-PE"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600" dirty="0">
                          <a:solidFill>
                            <a:srgbClr val="000000"/>
                          </a:solidFill>
                          <a:effectLst/>
                          <a:latin typeface="Calibri" panose="020F0502020204030204" pitchFamily="34" charset="0"/>
                          <a:ea typeface="Calibri" panose="020F0502020204030204" pitchFamily="34" charset="0"/>
                        </a:rPr>
                        <a:t>SI</a:t>
                      </a:r>
                      <a:endParaRPr lang="es-PE"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600">
                          <a:solidFill>
                            <a:srgbClr val="000000"/>
                          </a:solidFill>
                          <a:effectLst/>
                          <a:latin typeface="Calibri" panose="020F0502020204030204" pitchFamily="34" charset="0"/>
                          <a:ea typeface="Calibri" panose="020F0502020204030204" pitchFamily="34" charset="0"/>
                        </a:rPr>
                        <a:t>SI</a:t>
                      </a:r>
                      <a:endParaRPr lang="es-PE" sz="160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600">
                          <a:solidFill>
                            <a:srgbClr val="000000"/>
                          </a:solidFill>
                          <a:effectLst/>
                          <a:latin typeface="Calibri" panose="020F0502020204030204" pitchFamily="34" charset="0"/>
                          <a:ea typeface="Calibri" panose="020F0502020204030204" pitchFamily="34" charset="0"/>
                        </a:rPr>
                        <a:t>SI</a:t>
                      </a:r>
                      <a:endParaRPr lang="es-PE" sz="160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600">
                          <a:solidFill>
                            <a:srgbClr val="000000"/>
                          </a:solidFill>
                          <a:effectLst/>
                          <a:latin typeface="Calibri" panose="020F0502020204030204" pitchFamily="34" charset="0"/>
                          <a:ea typeface="Calibri" panose="020F0502020204030204" pitchFamily="34" charset="0"/>
                        </a:rPr>
                        <a:t>SI</a:t>
                      </a:r>
                      <a:endParaRPr lang="es-PE" sz="160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3217488703"/>
                  </a:ext>
                </a:extLst>
              </a:tr>
              <a:tr h="829026">
                <a:tc>
                  <a:txBody>
                    <a:bodyPr/>
                    <a:lstStyle/>
                    <a:p>
                      <a:pPr algn="ctr">
                        <a:lnSpc>
                          <a:spcPct val="107000"/>
                        </a:lnSpc>
                        <a:spcAft>
                          <a:spcPts val="800"/>
                        </a:spcAft>
                      </a:pPr>
                      <a:r>
                        <a:rPr lang="es-PE" sz="1600" dirty="0">
                          <a:solidFill>
                            <a:srgbClr val="000000"/>
                          </a:solidFill>
                          <a:effectLst/>
                          <a:latin typeface="Calibri" panose="020F0502020204030204" pitchFamily="34" charset="0"/>
                          <a:ea typeface="Calibri" panose="020F0502020204030204" pitchFamily="34" charset="0"/>
                        </a:rPr>
                        <a:t>Colombia</a:t>
                      </a:r>
                      <a:endParaRPr lang="es-PE" sz="1600" dirty="0">
                        <a:effectLst/>
                        <a:latin typeface="Calibri" panose="020F0502020204030204" pitchFamily="34" charset="0"/>
                        <a:ea typeface="Calibri" panose="020F0502020204030204" pitchFamily="34" charset="0"/>
                      </a:endParaRPr>
                    </a:p>
                  </a:txBody>
                  <a:tcPr marL="68580" marR="68580" marT="0" marB="0" anchor="ctr">
                    <a:solidFill>
                      <a:srgbClr val="FFFF66"/>
                    </a:solidFill>
                  </a:tcPr>
                </a:tc>
                <a:tc>
                  <a:txBody>
                    <a:bodyPr/>
                    <a:lstStyle/>
                    <a:p>
                      <a:pPr algn="ctr">
                        <a:lnSpc>
                          <a:spcPct val="107000"/>
                        </a:lnSpc>
                        <a:spcAft>
                          <a:spcPts val="800"/>
                        </a:spcAft>
                      </a:pPr>
                      <a:r>
                        <a:rPr lang="es-PE" sz="1600">
                          <a:solidFill>
                            <a:srgbClr val="000000"/>
                          </a:solidFill>
                          <a:effectLst/>
                          <a:latin typeface="Calibri" panose="020F0502020204030204" pitchFamily="34" charset="0"/>
                          <a:ea typeface="Calibri" panose="020F0502020204030204" pitchFamily="34" charset="0"/>
                        </a:rPr>
                        <a:t> SI</a:t>
                      </a:r>
                      <a:endParaRPr lang="es-PE" sz="160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600" dirty="0">
                          <a:solidFill>
                            <a:srgbClr val="000000"/>
                          </a:solidFill>
                          <a:effectLst/>
                          <a:latin typeface="Calibri" panose="020F0502020204030204" pitchFamily="34" charset="0"/>
                          <a:ea typeface="Calibri" panose="020F0502020204030204" pitchFamily="34" charset="0"/>
                        </a:rPr>
                        <a:t>SI</a:t>
                      </a:r>
                      <a:endParaRPr lang="es-PE"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600" dirty="0">
                          <a:solidFill>
                            <a:srgbClr val="000000"/>
                          </a:solidFill>
                          <a:effectLst/>
                          <a:latin typeface="Calibri" panose="020F0502020204030204" pitchFamily="34" charset="0"/>
                          <a:ea typeface="Calibri" panose="020F0502020204030204" pitchFamily="34" charset="0"/>
                        </a:rPr>
                        <a:t>NO</a:t>
                      </a:r>
                      <a:endParaRPr lang="es-PE"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600" dirty="0">
                          <a:solidFill>
                            <a:srgbClr val="000000"/>
                          </a:solidFill>
                          <a:effectLst/>
                          <a:latin typeface="Calibri" panose="020F0502020204030204" pitchFamily="34" charset="0"/>
                          <a:ea typeface="Calibri" panose="020F0502020204030204" pitchFamily="34" charset="0"/>
                        </a:rPr>
                        <a:t>SI</a:t>
                      </a:r>
                      <a:endParaRPr lang="es-PE" sz="1600" dirty="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600" dirty="0">
                          <a:solidFill>
                            <a:srgbClr val="000000"/>
                          </a:solidFill>
                          <a:effectLst/>
                          <a:latin typeface="Calibri" panose="020F0502020204030204" pitchFamily="34" charset="0"/>
                          <a:ea typeface="Calibri" panose="020F0502020204030204" pitchFamily="34" charset="0"/>
                        </a:rPr>
                        <a:t>SI</a:t>
                      </a:r>
                      <a:endParaRPr lang="es-PE" sz="16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386785756"/>
                  </a:ext>
                </a:extLst>
              </a:tr>
              <a:tr h="435459">
                <a:tc>
                  <a:txBody>
                    <a:bodyPr/>
                    <a:lstStyle/>
                    <a:p>
                      <a:pPr algn="ctr">
                        <a:lnSpc>
                          <a:spcPct val="107000"/>
                        </a:lnSpc>
                        <a:spcAft>
                          <a:spcPts val="800"/>
                        </a:spcAft>
                      </a:pPr>
                      <a:r>
                        <a:rPr lang="es-PE" sz="1600" dirty="0">
                          <a:solidFill>
                            <a:srgbClr val="000000"/>
                          </a:solidFill>
                          <a:effectLst/>
                          <a:latin typeface="Calibri" panose="020F0502020204030204" pitchFamily="34" charset="0"/>
                          <a:ea typeface="Calibri" panose="020F0502020204030204" pitchFamily="34" charset="0"/>
                        </a:rPr>
                        <a:t>Brasil</a:t>
                      </a:r>
                      <a:endParaRPr lang="es-PE" sz="1600" dirty="0">
                        <a:effectLst/>
                        <a:latin typeface="Calibri" panose="020F0502020204030204" pitchFamily="34" charset="0"/>
                        <a:ea typeface="Calibri" panose="020F0502020204030204" pitchFamily="34" charset="0"/>
                      </a:endParaRPr>
                    </a:p>
                  </a:txBody>
                  <a:tcPr marL="68580" marR="68580" marT="0" marB="0" anchor="ctr">
                    <a:solidFill>
                      <a:srgbClr val="92D050"/>
                    </a:solidFill>
                  </a:tcPr>
                </a:tc>
                <a:tc>
                  <a:txBody>
                    <a:bodyPr/>
                    <a:lstStyle/>
                    <a:p>
                      <a:pPr algn="ctr">
                        <a:lnSpc>
                          <a:spcPct val="107000"/>
                        </a:lnSpc>
                        <a:spcAft>
                          <a:spcPts val="800"/>
                        </a:spcAft>
                      </a:pPr>
                      <a:r>
                        <a:rPr lang="es-PE" sz="1600">
                          <a:solidFill>
                            <a:srgbClr val="000000"/>
                          </a:solidFill>
                          <a:effectLst/>
                          <a:latin typeface="Calibri" panose="020F0502020204030204" pitchFamily="34" charset="0"/>
                          <a:ea typeface="Calibri" panose="020F0502020204030204" pitchFamily="34" charset="0"/>
                        </a:rPr>
                        <a:t> NO</a:t>
                      </a:r>
                      <a:endParaRPr lang="es-PE" sz="160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600">
                          <a:solidFill>
                            <a:srgbClr val="000000"/>
                          </a:solidFill>
                          <a:effectLst/>
                          <a:latin typeface="Calibri" panose="020F0502020204030204" pitchFamily="34" charset="0"/>
                          <a:ea typeface="Calibri" panose="020F0502020204030204" pitchFamily="34" charset="0"/>
                        </a:rPr>
                        <a:t>SI</a:t>
                      </a:r>
                      <a:endParaRPr lang="es-PE" sz="160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600">
                          <a:solidFill>
                            <a:srgbClr val="000000"/>
                          </a:solidFill>
                          <a:effectLst/>
                          <a:latin typeface="Calibri" panose="020F0502020204030204" pitchFamily="34" charset="0"/>
                          <a:ea typeface="Calibri" panose="020F0502020204030204" pitchFamily="34" charset="0"/>
                        </a:rPr>
                        <a:t>SI</a:t>
                      </a:r>
                      <a:endParaRPr lang="es-PE" sz="160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600">
                          <a:solidFill>
                            <a:srgbClr val="000000"/>
                          </a:solidFill>
                          <a:effectLst/>
                          <a:latin typeface="Calibri" panose="020F0502020204030204" pitchFamily="34" charset="0"/>
                          <a:ea typeface="Calibri" panose="020F0502020204030204" pitchFamily="34" charset="0"/>
                        </a:rPr>
                        <a:t>SI</a:t>
                      </a:r>
                      <a:endParaRPr lang="es-PE" sz="160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600" dirty="0">
                          <a:solidFill>
                            <a:srgbClr val="000000"/>
                          </a:solidFill>
                          <a:effectLst/>
                          <a:latin typeface="Calibri" panose="020F0502020204030204" pitchFamily="34" charset="0"/>
                          <a:ea typeface="Calibri" panose="020F0502020204030204" pitchFamily="34" charset="0"/>
                        </a:rPr>
                        <a:t>NO</a:t>
                      </a:r>
                      <a:endParaRPr lang="es-PE" sz="16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809140181"/>
                  </a:ext>
                </a:extLst>
              </a:tr>
            </a:tbl>
          </a:graphicData>
        </a:graphic>
      </p:graphicFrame>
    </p:spTree>
    <p:extLst>
      <p:ext uri="{BB962C8B-B14F-4D97-AF65-F5344CB8AC3E}">
        <p14:creationId xmlns:p14="http://schemas.microsoft.com/office/powerpoint/2010/main" val="337040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r="98366"/>
          <a:stretch/>
        </p:blipFill>
        <p:spPr>
          <a:xfrm>
            <a:off x="0" y="0"/>
            <a:ext cx="191046" cy="6867330"/>
          </a:xfrm>
          <a:prstGeom prst="rect">
            <a:avLst/>
          </a:prstGeom>
        </p:spPr>
      </p:pic>
      <p:pic>
        <p:nvPicPr>
          <p:cNvPr id="6" name="Imagen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1037" y="340636"/>
            <a:ext cx="1286069" cy="461852"/>
          </a:xfrm>
          <a:prstGeom prst="rect">
            <a:avLst/>
          </a:prstGeom>
        </p:spPr>
      </p:pic>
      <p:sp>
        <p:nvSpPr>
          <p:cNvPr id="12" name="Título 1"/>
          <p:cNvSpPr>
            <a:spLocks noGrp="1"/>
          </p:cNvSpPr>
          <p:nvPr>
            <p:ph type="title"/>
          </p:nvPr>
        </p:nvSpPr>
        <p:spPr>
          <a:xfrm>
            <a:off x="493643" y="802488"/>
            <a:ext cx="10515600" cy="427977"/>
          </a:xfrm>
        </p:spPr>
        <p:txBody>
          <a:bodyPr>
            <a:noAutofit/>
          </a:bodyPr>
          <a:lstStyle/>
          <a:p>
            <a:r>
              <a:rPr lang="es-PE" sz="6600" dirty="0">
                <a:solidFill>
                  <a:schemeClr val="tx1">
                    <a:lumMod val="65000"/>
                    <a:lumOff val="35000"/>
                  </a:schemeClr>
                </a:solidFill>
                <a:effectLst>
                  <a:outerShdw blurRad="38100" dist="38100" dir="2700000" algn="tl">
                    <a:srgbClr val="000000">
                      <a:alpha val="43137"/>
                    </a:srgbClr>
                  </a:outerShdw>
                </a:effectLst>
              </a:rPr>
              <a:t>PROTECCIÓN DE VÍCTIMAS</a:t>
            </a:r>
            <a:endParaRPr lang="es-PE" sz="6000" dirty="0">
              <a:solidFill>
                <a:srgbClr val="688A4E"/>
              </a:solidFill>
              <a:effectLst>
                <a:outerShdw blurRad="38100" dist="38100" dir="2700000" algn="tl">
                  <a:srgbClr val="000000">
                    <a:alpha val="43137"/>
                  </a:srgbClr>
                </a:outerShdw>
              </a:effectLst>
              <a:latin typeface="+mn-lt"/>
            </a:endParaRPr>
          </a:p>
        </p:txBody>
      </p:sp>
      <p:graphicFrame>
        <p:nvGraphicFramePr>
          <p:cNvPr id="8" name="Marcador de contenido 7">
            <a:extLst>
              <a:ext uri="{FF2B5EF4-FFF2-40B4-BE49-F238E27FC236}">
                <a16:creationId xmlns:a16="http://schemas.microsoft.com/office/drawing/2014/main" id="{AE29373E-8A79-44B0-9BED-4E5FE8D376CA}"/>
              </a:ext>
            </a:extLst>
          </p:cNvPr>
          <p:cNvGraphicFramePr>
            <a:graphicFrameLocks/>
          </p:cNvGraphicFramePr>
          <p:nvPr>
            <p:extLst>
              <p:ext uri="{D42A27DB-BD31-4B8C-83A1-F6EECF244321}">
                <p14:modId xmlns:p14="http://schemas.microsoft.com/office/powerpoint/2010/main" val="1531359850"/>
              </p:ext>
            </p:extLst>
          </p:nvPr>
        </p:nvGraphicFramePr>
        <p:xfrm>
          <a:off x="2093843" y="2319130"/>
          <a:ext cx="6520070" cy="3472070"/>
        </p:xfrm>
        <a:graphic>
          <a:graphicData uri="http://schemas.openxmlformats.org/drawingml/2006/table">
            <a:tbl>
              <a:tblPr bandRow="1">
                <a:tableStyleId>{5C22544A-7EE6-4342-B048-85BDC9FD1C3A}</a:tableStyleId>
              </a:tblPr>
              <a:tblGrid>
                <a:gridCol w="1364794">
                  <a:extLst>
                    <a:ext uri="{9D8B030D-6E8A-4147-A177-3AD203B41FA5}">
                      <a16:colId xmlns:a16="http://schemas.microsoft.com/office/drawing/2014/main" val="280441710"/>
                    </a:ext>
                  </a:extLst>
                </a:gridCol>
                <a:gridCol w="5155276">
                  <a:extLst>
                    <a:ext uri="{9D8B030D-6E8A-4147-A177-3AD203B41FA5}">
                      <a16:colId xmlns:a16="http://schemas.microsoft.com/office/drawing/2014/main" val="2910739881"/>
                    </a:ext>
                  </a:extLst>
                </a:gridCol>
              </a:tblGrid>
              <a:tr h="588108">
                <a:tc>
                  <a:txBody>
                    <a:bodyPr/>
                    <a:lstStyle/>
                    <a:p>
                      <a:pPr algn="ctr">
                        <a:lnSpc>
                          <a:spcPct val="107000"/>
                        </a:lnSpc>
                        <a:spcAft>
                          <a:spcPts val="800"/>
                        </a:spcAft>
                      </a:pPr>
                      <a:r>
                        <a:rPr lang="es-PE" sz="1100" dirty="0">
                          <a:effectLst/>
                        </a:rPr>
                        <a:t>País</a:t>
                      </a:r>
                      <a:endParaRPr lang="es-PE" sz="1100" dirty="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tc>
                  <a:txBody>
                    <a:bodyPr/>
                    <a:lstStyle/>
                    <a:p>
                      <a:pPr algn="ctr">
                        <a:lnSpc>
                          <a:spcPct val="107000"/>
                        </a:lnSpc>
                        <a:spcAft>
                          <a:spcPts val="800"/>
                        </a:spcAft>
                      </a:pPr>
                      <a:r>
                        <a:rPr lang="es-PE" sz="1100" dirty="0">
                          <a:effectLst/>
                        </a:rPr>
                        <a:t>Repatriación de víctimas (arts. 7 y 8)</a:t>
                      </a:r>
                      <a:endParaRPr lang="es-PE" sz="1100" dirty="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extLst>
                  <a:ext uri="{0D108BD9-81ED-4DB2-BD59-A6C34878D82A}">
                    <a16:rowId xmlns:a16="http://schemas.microsoft.com/office/drawing/2014/main" val="3211851587"/>
                  </a:ext>
                </a:extLst>
              </a:tr>
              <a:tr h="588108">
                <a:tc>
                  <a:txBody>
                    <a:bodyPr/>
                    <a:lstStyle/>
                    <a:p>
                      <a:pPr algn="ctr">
                        <a:lnSpc>
                          <a:spcPct val="107000"/>
                        </a:lnSpc>
                        <a:spcAft>
                          <a:spcPts val="800"/>
                        </a:spcAft>
                      </a:pPr>
                      <a:r>
                        <a:rPr lang="es-PE" sz="1100" dirty="0">
                          <a:effectLst/>
                        </a:rPr>
                        <a:t> </a:t>
                      </a:r>
                      <a:endParaRPr lang="es-PE" sz="1100" dirty="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tc>
                  <a:txBody>
                    <a:bodyPr/>
                    <a:lstStyle/>
                    <a:p>
                      <a:pPr algn="ctr">
                        <a:lnSpc>
                          <a:spcPct val="107000"/>
                        </a:lnSpc>
                        <a:spcAft>
                          <a:spcPts val="800"/>
                        </a:spcAft>
                      </a:pPr>
                      <a:r>
                        <a:rPr lang="es-PE" sz="1100" dirty="0">
                          <a:effectLst/>
                        </a:rPr>
                        <a:t>Adecuada repatriación</a:t>
                      </a:r>
                      <a:endParaRPr lang="es-PE" sz="1100" dirty="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extLst>
                  <a:ext uri="{0D108BD9-81ED-4DB2-BD59-A6C34878D82A}">
                    <a16:rowId xmlns:a16="http://schemas.microsoft.com/office/drawing/2014/main" val="3689918081"/>
                  </a:ext>
                </a:extLst>
              </a:tr>
              <a:tr h="588108">
                <a:tc>
                  <a:txBody>
                    <a:bodyPr/>
                    <a:lstStyle/>
                    <a:p>
                      <a:pPr marL="0" algn="ctr" defTabSz="914400" rtl="0" eaLnBrk="1" latinLnBrk="0" hangingPunct="1">
                        <a:lnSpc>
                          <a:spcPct val="107000"/>
                        </a:lnSpc>
                        <a:spcAft>
                          <a:spcPts val="800"/>
                        </a:spcAft>
                      </a:pPr>
                      <a:r>
                        <a:rPr lang="es-PE" sz="1600" kern="1200" dirty="0">
                          <a:solidFill>
                            <a:srgbClr val="000000"/>
                          </a:solidFill>
                          <a:effectLst/>
                          <a:latin typeface="Calibri" panose="020F0502020204030204" pitchFamily="34" charset="0"/>
                          <a:ea typeface="Calibri" panose="020F0502020204030204" pitchFamily="34" charset="0"/>
                          <a:cs typeface="+mn-cs"/>
                        </a:rPr>
                        <a:t>Perú</a:t>
                      </a:r>
                    </a:p>
                  </a:txBody>
                  <a:tcPr marL="68580" marR="68580" marT="0" marB="0" anchor="ctr">
                    <a:solidFill>
                      <a:srgbClr val="FF7C80"/>
                    </a:solidFill>
                  </a:tcPr>
                </a:tc>
                <a:tc>
                  <a:txBody>
                    <a:bodyPr/>
                    <a:lstStyle/>
                    <a:p>
                      <a:pPr algn="ctr">
                        <a:lnSpc>
                          <a:spcPct val="107000"/>
                        </a:lnSpc>
                        <a:spcAft>
                          <a:spcPts val="800"/>
                        </a:spcAft>
                      </a:pPr>
                      <a:r>
                        <a:rPr lang="es-PE" sz="1100" dirty="0">
                          <a:effectLst/>
                        </a:rPr>
                        <a:t>SI</a:t>
                      </a:r>
                      <a:endParaRPr lang="es-PE" sz="1100" dirty="0">
                        <a:effectLst/>
                        <a:latin typeface="Calibri" panose="020F0502020204030204" pitchFamily="34" charset="0"/>
                        <a:ea typeface="Calibri" panose="020F0502020204030204" pitchFamily="34" charset="0"/>
                      </a:endParaRPr>
                    </a:p>
                  </a:txBody>
                  <a:tcPr marL="68580" marR="68580" marT="0" marB="0" anchor="ctr">
                    <a:solidFill>
                      <a:srgbClr val="FFCCCC"/>
                    </a:solidFill>
                  </a:tcPr>
                </a:tc>
                <a:extLst>
                  <a:ext uri="{0D108BD9-81ED-4DB2-BD59-A6C34878D82A}">
                    <a16:rowId xmlns:a16="http://schemas.microsoft.com/office/drawing/2014/main" val="727523085"/>
                  </a:ext>
                </a:extLst>
              </a:tr>
              <a:tr h="1119638">
                <a:tc>
                  <a:txBody>
                    <a:bodyPr/>
                    <a:lstStyle/>
                    <a:p>
                      <a:pPr marL="0" algn="ctr" defTabSz="914400" rtl="0" eaLnBrk="1" latinLnBrk="0" hangingPunct="1">
                        <a:lnSpc>
                          <a:spcPct val="107000"/>
                        </a:lnSpc>
                        <a:spcAft>
                          <a:spcPts val="800"/>
                        </a:spcAft>
                      </a:pPr>
                      <a:r>
                        <a:rPr lang="es-PE" sz="1600" kern="1200" dirty="0">
                          <a:solidFill>
                            <a:srgbClr val="000000"/>
                          </a:solidFill>
                          <a:effectLst/>
                          <a:latin typeface="Calibri" panose="020F0502020204030204" pitchFamily="34" charset="0"/>
                          <a:ea typeface="Calibri" panose="020F0502020204030204" pitchFamily="34" charset="0"/>
                          <a:cs typeface="+mn-cs"/>
                        </a:rPr>
                        <a:t>Colombia</a:t>
                      </a:r>
                    </a:p>
                  </a:txBody>
                  <a:tcPr marL="68580" marR="68580" marT="0" marB="0" anchor="ctr">
                    <a:solidFill>
                      <a:srgbClr val="FFFF66"/>
                    </a:solidFill>
                  </a:tcPr>
                </a:tc>
                <a:tc>
                  <a:txBody>
                    <a:bodyPr/>
                    <a:lstStyle/>
                    <a:p>
                      <a:pPr algn="ctr">
                        <a:lnSpc>
                          <a:spcPct val="107000"/>
                        </a:lnSpc>
                        <a:spcAft>
                          <a:spcPts val="800"/>
                        </a:spcAft>
                      </a:pPr>
                      <a:r>
                        <a:rPr lang="es-PE" sz="1100" dirty="0">
                          <a:effectLst/>
                        </a:rPr>
                        <a:t>SI</a:t>
                      </a:r>
                      <a:endParaRPr lang="es-PE" sz="1100" dirty="0">
                        <a:effectLst/>
                        <a:latin typeface="Calibri" panose="020F0502020204030204" pitchFamily="34" charset="0"/>
                        <a:ea typeface="Calibri" panose="020F0502020204030204" pitchFamily="34" charset="0"/>
                      </a:endParaRPr>
                    </a:p>
                  </a:txBody>
                  <a:tcPr marL="68580" marR="68580" marT="0" marB="0" anchor="ctr">
                    <a:solidFill>
                      <a:srgbClr val="F7FEB8"/>
                    </a:solidFill>
                  </a:tcPr>
                </a:tc>
                <a:extLst>
                  <a:ext uri="{0D108BD9-81ED-4DB2-BD59-A6C34878D82A}">
                    <a16:rowId xmlns:a16="http://schemas.microsoft.com/office/drawing/2014/main" val="2726645839"/>
                  </a:ext>
                </a:extLst>
              </a:tr>
              <a:tr h="588108">
                <a:tc>
                  <a:txBody>
                    <a:bodyPr/>
                    <a:lstStyle/>
                    <a:p>
                      <a:pPr marL="0" algn="ctr" defTabSz="914400" rtl="0" eaLnBrk="1" latinLnBrk="0" hangingPunct="1">
                        <a:lnSpc>
                          <a:spcPct val="107000"/>
                        </a:lnSpc>
                        <a:spcAft>
                          <a:spcPts val="800"/>
                        </a:spcAft>
                      </a:pPr>
                      <a:r>
                        <a:rPr lang="es-PE" sz="1600" kern="1200" dirty="0">
                          <a:solidFill>
                            <a:srgbClr val="000000"/>
                          </a:solidFill>
                          <a:effectLst/>
                          <a:latin typeface="Calibri" panose="020F0502020204030204" pitchFamily="34" charset="0"/>
                          <a:ea typeface="Calibri" panose="020F0502020204030204" pitchFamily="34" charset="0"/>
                          <a:cs typeface="+mn-cs"/>
                        </a:rPr>
                        <a:t>Brasil</a:t>
                      </a:r>
                    </a:p>
                  </a:txBody>
                  <a:tcPr marL="68580" marR="68580" marT="0" marB="0" anchor="ctr">
                    <a:solidFill>
                      <a:srgbClr val="92D050"/>
                    </a:solidFill>
                  </a:tcPr>
                </a:tc>
                <a:tc>
                  <a:txBody>
                    <a:bodyPr/>
                    <a:lstStyle/>
                    <a:p>
                      <a:pPr algn="ctr">
                        <a:lnSpc>
                          <a:spcPct val="107000"/>
                        </a:lnSpc>
                        <a:spcAft>
                          <a:spcPts val="800"/>
                        </a:spcAft>
                      </a:pPr>
                      <a:r>
                        <a:rPr lang="es-PE" sz="1100" dirty="0">
                          <a:effectLst/>
                        </a:rPr>
                        <a:t>SI</a:t>
                      </a:r>
                      <a:endParaRPr lang="es-PE" sz="1100" dirty="0">
                        <a:effectLst/>
                        <a:latin typeface="Calibri" panose="020F0502020204030204" pitchFamily="34" charset="0"/>
                        <a:ea typeface="Calibri" panose="020F0502020204030204" pitchFamily="34" charset="0"/>
                      </a:endParaRPr>
                    </a:p>
                  </a:txBody>
                  <a:tcPr marL="68580" marR="68580" marT="0" marB="0" anchor="ctr">
                    <a:solidFill>
                      <a:srgbClr val="D0F9BF"/>
                    </a:solidFill>
                  </a:tcPr>
                </a:tc>
                <a:extLst>
                  <a:ext uri="{0D108BD9-81ED-4DB2-BD59-A6C34878D82A}">
                    <a16:rowId xmlns:a16="http://schemas.microsoft.com/office/drawing/2014/main" val="2993882456"/>
                  </a:ext>
                </a:extLst>
              </a:tr>
            </a:tbl>
          </a:graphicData>
        </a:graphic>
      </p:graphicFrame>
    </p:spTree>
    <p:extLst>
      <p:ext uri="{BB962C8B-B14F-4D97-AF65-F5344CB8AC3E}">
        <p14:creationId xmlns:p14="http://schemas.microsoft.com/office/powerpoint/2010/main" val="1955002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r="98366"/>
          <a:stretch/>
        </p:blipFill>
        <p:spPr>
          <a:xfrm>
            <a:off x="0" y="0"/>
            <a:ext cx="191046" cy="6867330"/>
          </a:xfrm>
          <a:prstGeom prst="rect">
            <a:avLst/>
          </a:prstGeom>
        </p:spPr>
      </p:pic>
      <p:sp>
        <p:nvSpPr>
          <p:cNvPr id="12" name="Título 1"/>
          <p:cNvSpPr>
            <a:spLocks noGrp="1"/>
          </p:cNvSpPr>
          <p:nvPr>
            <p:ph type="title"/>
          </p:nvPr>
        </p:nvSpPr>
        <p:spPr>
          <a:xfrm>
            <a:off x="291548" y="781879"/>
            <a:ext cx="10515600" cy="813052"/>
          </a:xfrm>
        </p:spPr>
        <p:txBody>
          <a:bodyPr>
            <a:noAutofit/>
          </a:bodyPr>
          <a:lstStyle/>
          <a:p>
            <a:r>
              <a:rPr lang="es-PE" sz="5400" dirty="0">
                <a:solidFill>
                  <a:schemeClr val="tx1">
                    <a:lumMod val="65000"/>
                    <a:lumOff val="35000"/>
                  </a:schemeClr>
                </a:solidFill>
                <a:effectLst>
                  <a:outerShdw blurRad="38100" dist="38100" dir="2700000" algn="tl">
                    <a:srgbClr val="000000">
                      <a:alpha val="43137"/>
                    </a:srgbClr>
                  </a:outerShdw>
                </a:effectLst>
              </a:rPr>
              <a:t>PREVENCIÓN Y COOPERACIÓN</a:t>
            </a:r>
            <a:endParaRPr lang="es-PE" sz="1400" b="1" dirty="0">
              <a:solidFill>
                <a:srgbClr val="688A4E"/>
              </a:solidFill>
              <a:effectLst>
                <a:outerShdw blurRad="38100" dist="38100" dir="2700000" algn="tl">
                  <a:srgbClr val="000000">
                    <a:alpha val="43137"/>
                  </a:srgbClr>
                </a:outerShdw>
              </a:effectLst>
              <a:latin typeface="+mn-lt"/>
            </a:endParaRPr>
          </a:p>
        </p:txBody>
      </p:sp>
      <p:pic>
        <p:nvPicPr>
          <p:cNvPr id="9" name="Imagen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61308" y="46280"/>
            <a:ext cx="2258513" cy="1486728"/>
          </a:xfrm>
          <a:prstGeom prst="rect">
            <a:avLst/>
          </a:prstGeom>
        </p:spPr>
      </p:pic>
      <p:graphicFrame>
        <p:nvGraphicFramePr>
          <p:cNvPr id="10" name="Marcador de contenido 11">
            <a:extLst>
              <a:ext uri="{FF2B5EF4-FFF2-40B4-BE49-F238E27FC236}">
                <a16:creationId xmlns:a16="http://schemas.microsoft.com/office/drawing/2014/main" id="{1C8D9A4F-08EE-490B-8852-2F639836827A}"/>
              </a:ext>
            </a:extLst>
          </p:cNvPr>
          <p:cNvGraphicFramePr>
            <a:graphicFrameLocks noGrp="1"/>
          </p:cNvGraphicFramePr>
          <p:nvPr>
            <p:ph idx="1"/>
            <p:extLst>
              <p:ext uri="{D42A27DB-BD31-4B8C-83A1-F6EECF244321}">
                <p14:modId xmlns:p14="http://schemas.microsoft.com/office/powerpoint/2010/main" val="2847396304"/>
              </p:ext>
            </p:extLst>
          </p:nvPr>
        </p:nvGraphicFramePr>
        <p:xfrm>
          <a:off x="397565" y="1664056"/>
          <a:ext cx="10853531" cy="4615570"/>
        </p:xfrm>
        <a:graphic>
          <a:graphicData uri="http://schemas.openxmlformats.org/drawingml/2006/table">
            <a:tbl>
              <a:tblPr firstRow="1" firstCol="1" bandRow="1">
                <a:tableStyleId>{5C22544A-7EE6-4342-B048-85BDC9FD1C3A}</a:tableStyleId>
              </a:tblPr>
              <a:tblGrid>
                <a:gridCol w="4072298">
                  <a:extLst>
                    <a:ext uri="{9D8B030D-6E8A-4147-A177-3AD203B41FA5}">
                      <a16:colId xmlns:a16="http://schemas.microsoft.com/office/drawing/2014/main" val="1952455589"/>
                    </a:ext>
                  </a:extLst>
                </a:gridCol>
                <a:gridCol w="3866380">
                  <a:extLst>
                    <a:ext uri="{9D8B030D-6E8A-4147-A177-3AD203B41FA5}">
                      <a16:colId xmlns:a16="http://schemas.microsoft.com/office/drawing/2014/main" val="1953782350"/>
                    </a:ext>
                  </a:extLst>
                </a:gridCol>
                <a:gridCol w="2914853">
                  <a:extLst>
                    <a:ext uri="{9D8B030D-6E8A-4147-A177-3AD203B41FA5}">
                      <a16:colId xmlns:a16="http://schemas.microsoft.com/office/drawing/2014/main" val="3982120096"/>
                    </a:ext>
                  </a:extLst>
                </a:gridCol>
              </a:tblGrid>
              <a:tr h="757183">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PERÚ</a:t>
                      </a:r>
                    </a:p>
                  </a:txBody>
                  <a:tcPr marL="68580" marR="68580" marT="0" marB="0">
                    <a:solidFill>
                      <a:srgbClr val="FF7C80"/>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COLOMBIA</a:t>
                      </a:r>
                    </a:p>
                  </a:txBody>
                  <a:tcPr marL="68580" marR="68580" marT="0" marB="0">
                    <a:solidFill>
                      <a:srgbClr val="FFFF66"/>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BRASIL</a:t>
                      </a:r>
                    </a:p>
                  </a:txBody>
                  <a:tcPr marL="68580" marR="68580" marT="0" marB="0">
                    <a:solidFill>
                      <a:srgbClr val="92D050"/>
                    </a:solidFill>
                  </a:tcPr>
                </a:tc>
                <a:extLst>
                  <a:ext uri="{0D108BD9-81ED-4DB2-BD59-A6C34878D82A}">
                    <a16:rowId xmlns:a16="http://schemas.microsoft.com/office/drawing/2014/main" val="1072650552"/>
                  </a:ext>
                </a:extLst>
              </a:tr>
              <a:tr h="3737221">
                <a:tc>
                  <a:txBody>
                    <a:bodyPr/>
                    <a:lstStyle/>
                    <a:p>
                      <a:pPr lvl="1"/>
                      <a:r>
                        <a:rPr lang="es-PE" sz="1800" b="0" kern="1200" dirty="0">
                          <a:solidFill>
                            <a:schemeClr val="dk1"/>
                          </a:solidFill>
                          <a:effectLst/>
                          <a:latin typeface="+mn-lt"/>
                          <a:ea typeface="+mn-ea"/>
                          <a:cs typeface="+mn-cs"/>
                        </a:rPr>
                        <a:t>- La Ley contra la trata de personas y el tráfico ilícito de migrantes - Ley </a:t>
                      </a:r>
                      <a:r>
                        <a:rPr lang="es-PE" sz="1800" b="0" kern="1200" dirty="0" err="1">
                          <a:solidFill>
                            <a:schemeClr val="dk1"/>
                          </a:solidFill>
                          <a:effectLst/>
                          <a:latin typeface="+mn-lt"/>
                          <a:ea typeface="+mn-ea"/>
                          <a:cs typeface="+mn-cs"/>
                        </a:rPr>
                        <a:t>N°</a:t>
                      </a:r>
                      <a:r>
                        <a:rPr lang="es-PE" sz="1800" b="0" kern="1200" dirty="0">
                          <a:solidFill>
                            <a:schemeClr val="dk1"/>
                          </a:solidFill>
                          <a:effectLst/>
                          <a:latin typeface="+mn-lt"/>
                          <a:ea typeface="+mn-ea"/>
                          <a:cs typeface="+mn-cs"/>
                        </a:rPr>
                        <a:t> 28950.</a:t>
                      </a:r>
                    </a:p>
                    <a:p>
                      <a:pPr lvl="1"/>
                      <a:endParaRPr lang="es-PE" sz="1800" b="0" kern="1200" dirty="0">
                        <a:solidFill>
                          <a:schemeClr val="dk1"/>
                        </a:solidFill>
                        <a:effectLst/>
                        <a:latin typeface="+mn-lt"/>
                        <a:ea typeface="+mn-ea"/>
                        <a:cs typeface="+mn-cs"/>
                      </a:endParaRPr>
                    </a:p>
                    <a:p>
                      <a:pPr lvl="1"/>
                      <a:r>
                        <a:rPr lang="es-PE" sz="1800" b="0" kern="1200" dirty="0">
                          <a:solidFill>
                            <a:schemeClr val="dk1"/>
                          </a:solidFill>
                          <a:effectLst/>
                          <a:latin typeface="+mn-lt"/>
                          <a:ea typeface="+mn-ea"/>
                          <a:cs typeface="+mn-cs"/>
                        </a:rPr>
                        <a:t>- Política Nacional frente a la Trata de Personas y sus formas de explotación (el Decreto Supremo </a:t>
                      </a:r>
                      <a:r>
                        <a:rPr lang="es-PE" sz="1800" b="0" kern="1200" dirty="0" err="1">
                          <a:solidFill>
                            <a:schemeClr val="dk1"/>
                          </a:solidFill>
                          <a:effectLst/>
                          <a:latin typeface="+mn-lt"/>
                          <a:ea typeface="+mn-ea"/>
                          <a:cs typeface="+mn-cs"/>
                        </a:rPr>
                        <a:t>N°</a:t>
                      </a:r>
                      <a:r>
                        <a:rPr lang="es-PE" sz="1800" b="0" kern="1200" dirty="0">
                          <a:solidFill>
                            <a:schemeClr val="dk1"/>
                          </a:solidFill>
                          <a:effectLst/>
                          <a:latin typeface="+mn-lt"/>
                          <a:ea typeface="+mn-ea"/>
                          <a:cs typeface="+mn-cs"/>
                        </a:rPr>
                        <a:t> 001-2015-JUS).</a:t>
                      </a:r>
                    </a:p>
                    <a:p>
                      <a:pPr lvl="1"/>
                      <a:endParaRPr lang="es-PE" sz="1050" b="0" kern="1200" dirty="0">
                        <a:solidFill>
                          <a:schemeClr val="dk1"/>
                        </a:solidFill>
                        <a:effectLst/>
                        <a:latin typeface="+mn-lt"/>
                        <a:ea typeface="+mn-ea"/>
                        <a:cs typeface="+mn-cs"/>
                      </a:endParaRPr>
                    </a:p>
                    <a:p>
                      <a:pPr lvl="1"/>
                      <a:r>
                        <a:rPr lang="es-PE" sz="1800" b="0" kern="1200" dirty="0">
                          <a:solidFill>
                            <a:schemeClr val="dk1"/>
                          </a:solidFill>
                          <a:effectLst/>
                          <a:latin typeface="+mn-lt"/>
                          <a:ea typeface="+mn-ea"/>
                          <a:cs typeface="+mn-cs"/>
                        </a:rPr>
                        <a:t>- El Plan Nacional contra la Trata de Personas 2017-202.</a:t>
                      </a:r>
                    </a:p>
                  </a:txBody>
                  <a:tcPr marL="68580" marR="68580" marT="0" marB="0">
                    <a:solidFill>
                      <a:srgbClr val="FFCCCC"/>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PE" sz="1400" b="0" kern="1200" dirty="0">
                          <a:solidFill>
                            <a:schemeClr val="dk1"/>
                          </a:solidFill>
                          <a:effectLst/>
                          <a:latin typeface="+mn-lt"/>
                          <a:ea typeface="+mn-ea"/>
                          <a:cs typeface="+mn-cs"/>
                        </a:rPr>
                        <a:t> </a:t>
                      </a:r>
                      <a:r>
                        <a:rPr lang="es-PE" sz="800" b="0" dirty="0">
                          <a:effectLst/>
                          <a:latin typeface="Calibri" panose="020F0502020204030204" pitchFamily="34" charset="0"/>
                          <a:ea typeface="Calibri" panose="020F0502020204030204" pitchFamily="34" charset="0"/>
                          <a:cs typeface="Calibri" panose="020F0502020204030204" pitchFamily="34" charset="0"/>
                        </a:rPr>
                        <a:t>- </a:t>
                      </a:r>
                      <a:r>
                        <a:rPr lang="es-PE" sz="1400" b="0" kern="1200" dirty="0">
                          <a:solidFill>
                            <a:schemeClr val="dk1"/>
                          </a:solidFill>
                          <a:effectLst/>
                          <a:latin typeface="+mn-lt"/>
                          <a:ea typeface="+mn-ea"/>
                          <a:cs typeface="+mn-cs"/>
                        </a:rPr>
                        <a:t>Ley por medio de la cual se adoptan medidas contra la trata de personas y normas para la atención y protección de las víctimas de la misma - Ley número 985 de agosto del 2005.</a:t>
                      </a:r>
                    </a:p>
                    <a:p>
                      <a:pPr marL="0" marR="0" lvl="0" indent="0" algn="just" defTabSz="914400" rtl="0" eaLnBrk="1" fontAlgn="auto" latinLnBrk="0" hangingPunct="1">
                        <a:lnSpc>
                          <a:spcPct val="107000"/>
                        </a:lnSpc>
                        <a:spcBef>
                          <a:spcPts val="0"/>
                        </a:spcBef>
                        <a:spcAft>
                          <a:spcPts val="0"/>
                        </a:spcAft>
                        <a:buClrTx/>
                        <a:buSzTx/>
                        <a:buFontTx/>
                        <a:buNone/>
                        <a:tabLst/>
                        <a:defRPr/>
                      </a:pPr>
                      <a:r>
                        <a:rPr lang="es-PE" sz="1400" b="0" kern="1200" dirty="0">
                          <a:solidFill>
                            <a:schemeClr val="dk1"/>
                          </a:solidFill>
                          <a:effectLst/>
                          <a:latin typeface="+mn-lt"/>
                          <a:ea typeface="+mn-ea"/>
                          <a:cs typeface="+mn-cs"/>
                        </a:rPr>
                        <a:t>- Estrategia Nacional contra la Trata de Personas.</a:t>
                      </a:r>
                    </a:p>
                    <a:p>
                      <a:pPr marL="285750" marR="0" lvl="0" indent="-285750" algn="just" defTabSz="914400" rtl="0" eaLnBrk="1" fontAlgn="auto" latinLnBrk="0" hangingPunct="1">
                        <a:lnSpc>
                          <a:spcPct val="107000"/>
                        </a:lnSpc>
                        <a:spcBef>
                          <a:spcPts val="0"/>
                        </a:spcBef>
                        <a:spcAft>
                          <a:spcPts val="0"/>
                        </a:spcAft>
                        <a:buClrTx/>
                        <a:buSzTx/>
                        <a:buFontTx/>
                        <a:buChar char="-"/>
                        <a:tabLst/>
                        <a:defRPr/>
                      </a:pPr>
                      <a:r>
                        <a:rPr lang="es-PE" sz="1400" b="0" kern="1200" dirty="0">
                          <a:solidFill>
                            <a:schemeClr val="dk1"/>
                          </a:solidFill>
                          <a:effectLst/>
                          <a:latin typeface="+mn-lt"/>
                          <a:ea typeface="+mn-ea"/>
                          <a:cs typeface="+mn-cs"/>
                        </a:rPr>
                        <a:t>Medidas de prevención.</a:t>
                      </a:r>
                    </a:p>
                    <a:p>
                      <a:pPr marL="285750" marR="0" lvl="0" indent="-285750" algn="just" defTabSz="914400" rtl="0" eaLnBrk="1" fontAlgn="auto" latinLnBrk="0" hangingPunct="1">
                        <a:lnSpc>
                          <a:spcPct val="107000"/>
                        </a:lnSpc>
                        <a:spcBef>
                          <a:spcPts val="0"/>
                        </a:spcBef>
                        <a:spcAft>
                          <a:spcPts val="0"/>
                        </a:spcAft>
                        <a:buClrTx/>
                        <a:buSzTx/>
                        <a:buFontTx/>
                        <a:buChar char="-"/>
                        <a:tabLst/>
                        <a:defRPr/>
                      </a:pPr>
                      <a:r>
                        <a:rPr lang="es-PE" sz="1400" b="0" kern="1200" dirty="0">
                          <a:solidFill>
                            <a:schemeClr val="dk1"/>
                          </a:solidFill>
                          <a:effectLst/>
                          <a:latin typeface="+mn-lt"/>
                          <a:ea typeface="+mn-ea"/>
                          <a:cs typeface="+mn-cs"/>
                        </a:rPr>
                        <a:t>Sistema Nacional de Información sobre la Trata de Personas.</a:t>
                      </a:r>
                    </a:p>
                    <a:p>
                      <a:pPr marL="285750" marR="0" lvl="0" indent="-285750" algn="just" defTabSz="914400" rtl="0" eaLnBrk="1" fontAlgn="auto" latinLnBrk="0" hangingPunct="1">
                        <a:lnSpc>
                          <a:spcPct val="107000"/>
                        </a:lnSpc>
                        <a:spcBef>
                          <a:spcPts val="0"/>
                        </a:spcBef>
                        <a:spcAft>
                          <a:spcPts val="0"/>
                        </a:spcAft>
                        <a:buClrTx/>
                        <a:buSzTx/>
                        <a:buFontTx/>
                        <a:buChar char="-"/>
                        <a:tabLst/>
                        <a:defRPr/>
                      </a:pPr>
                      <a:r>
                        <a:rPr lang="es-PE" sz="1400" b="0" kern="1200" dirty="0">
                          <a:solidFill>
                            <a:schemeClr val="dk1"/>
                          </a:solidFill>
                          <a:effectLst/>
                          <a:latin typeface="+mn-lt"/>
                          <a:ea typeface="+mn-ea"/>
                          <a:cs typeface="+mn-cs"/>
                        </a:rPr>
                        <a:t>Decreto 1069 de 2014.</a:t>
                      </a:r>
                    </a:p>
                    <a:p>
                      <a:pPr marL="285750" marR="0" lvl="0" indent="-285750" algn="just" defTabSz="914400" rtl="0" eaLnBrk="1" fontAlgn="auto" latinLnBrk="0" hangingPunct="1">
                        <a:lnSpc>
                          <a:spcPct val="107000"/>
                        </a:lnSpc>
                        <a:spcBef>
                          <a:spcPts val="0"/>
                        </a:spcBef>
                        <a:spcAft>
                          <a:spcPts val="0"/>
                        </a:spcAft>
                        <a:buClrTx/>
                        <a:buSzTx/>
                        <a:buFontTx/>
                        <a:buChar char="-"/>
                        <a:tabLst/>
                        <a:defRPr/>
                      </a:pPr>
                      <a:r>
                        <a:rPr lang="es-PE" sz="1400" kern="1200" dirty="0">
                          <a:solidFill>
                            <a:schemeClr val="dk1"/>
                          </a:solidFill>
                          <a:effectLst/>
                          <a:latin typeface="+mn-lt"/>
                          <a:ea typeface="+mn-ea"/>
                          <a:cs typeface="+mn-cs"/>
                        </a:rPr>
                        <a:t>Guía para la identificación y atención a las víctimas de la trata de personas del año2016 </a:t>
                      </a:r>
                    </a:p>
                    <a:p>
                      <a:r>
                        <a:rPr lang="es-PE" sz="1400" kern="1200" dirty="0">
                          <a:solidFill>
                            <a:schemeClr val="dk1"/>
                          </a:solidFill>
                          <a:effectLst/>
                          <a:latin typeface="+mn-lt"/>
                          <a:ea typeface="+mn-ea"/>
                          <a:cs typeface="+mn-cs"/>
                        </a:rPr>
                        <a:t>- La Ley 1257 de 2008 define las normas que permiten garantizar a todas las mujeres –principales víctimas de la trata de personas– el ejercicio de los derechos reconocidos en el ordenamiento jurídico interno e internacional.</a:t>
                      </a:r>
                      <a:endParaRPr lang="es-PE" sz="1400" b="0" kern="1200" dirty="0">
                        <a:solidFill>
                          <a:schemeClr val="dk1"/>
                        </a:solidFill>
                        <a:effectLst/>
                        <a:latin typeface="+mn-lt"/>
                        <a:ea typeface="+mn-ea"/>
                        <a:cs typeface="+mn-cs"/>
                      </a:endParaRPr>
                    </a:p>
                    <a:p>
                      <a:pPr algn="just">
                        <a:lnSpc>
                          <a:spcPct val="107000"/>
                        </a:lnSpc>
                        <a:spcAft>
                          <a:spcPts val="0"/>
                        </a:spcAft>
                      </a:pPr>
                      <a:endParaRPr lang="es-PE" sz="1800" b="0" kern="1200" dirty="0">
                        <a:solidFill>
                          <a:schemeClr val="dk1"/>
                        </a:solidFill>
                        <a:effectLst/>
                        <a:latin typeface="+mn-lt"/>
                        <a:ea typeface="+mn-ea"/>
                        <a:cs typeface="+mn-cs"/>
                      </a:endParaRPr>
                    </a:p>
                  </a:txBody>
                  <a:tcPr marL="68580" marR="68580" marT="0" marB="0">
                    <a:solidFill>
                      <a:srgbClr val="F7FEB8"/>
                    </a:solidFill>
                  </a:tcPr>
                </a:tc>
                <a:tc>
                  <a:txBody>
                    <a:bodyPr/>
                    <a:lstStyle/>
                    <a:p>
                      <a:pPr algn="just">
                        <a:lnSpc>
                          <a:spcPct val="107000"/>
                        </a:lnSpc>
                        <a:spcAft>
                          <a:spcPts val="0"/>
                        </a:spcAft>
                      </a:pPr>
                      <a:r>
                        <a:rPr lang="es-PE" sz="1800" b="0" kern="1200" dirty="0">
                          <a:solidFill>
                            <a:schemeClr val="dk1"/>
                          </a:solidFill>
                          <a:effectLst/>
                          <a:latin typeface="+mn-lt"/>
                          <a:ea typeface="+mn-ea"/>
                          <a:cs typeface="+mn-cs"/>
                        </a:rPr>
                        <a:t>La pena se reduce en uno o dos tercios si el agente es primario y no pertenece a una organización criminal.</a:t>
                      </a:r>
                    </a:p>
                  </a:txBody>
                  <a:tcPr marL="68580" marR="68580" marT="0" marB="0">
                    <a:solidFill>
                      <a:srgbClr val="D0F9BF"/>
                    </a:solidFill>
                  </a:tcPr>
                </a:tc>
                <a:extLst>
                  <a:ext uri="{0D108BD9-81ED-4DB2-BD59-A6C34878D82A}">
                    <a16:rowId xmlns:a16="http://schemas.microsoft.com/office/drawing/2014/main" val="1412849877"/>
                  </a:ext>
                </a:extLst>
              </a:tr>
            </a:tbl>
          </a:graphicData>
        </a:graphic>
      </p:graphicFrame>
    </p:spTree>
    <p:extLst>
      <p:ext uri="{BB962C8B-B14F-4D97-AF65-F5344CB8AC3E}">
        <p14:creationId xmlns:p14="http://schemas.microsoft.com/office/powerpoint/2010/main" val="2284537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r="98366"/>
          <a:stretch/>
        </p:blipFill>
        <p:spPr>
          <a:xfrm>
            <a:off x="0" y="0"/>
            <a:ext cx="191046" cy="6867330"/>
          </a:xfrm>
          <a:prstGeom prst="rect">
            <a:avLst/>
          </a:prstGeom>
        </p:spPr>
      </p:pic>
      <p:sp>
        <p:nvSpPr>
          <p:cNvPr id="12" name="Título 1"/>
          <p:cNvSpPr>
            <a:spLocks noGrp="1"/>
          </p:cNvSpPr>
          <p:nvPr>
            <p:ph type="title"/>
          </p:nvPr>
        </p:nvSpPr>
        <p:spPr>
          <a:xfrm>
            <a:off x="291548" y="781879"/>
            <a:ext cx="10515600" cy="813052"/>
          </a:xfrm>
        </p:spPr>
        <p:txBody>
          <a:bodyPr>
            <a:noAutofit/>
          </a:bodyPr>
          <a:lstStyle/>
          <a:p>
            <a:r>
              <a:rPr lang="es-PE" sz="5400" dirty="0">
                <a:solidFill>
                  <a:schemeClr val="tx1">
                    <a:lumMod val="65000"/>
                    <a:lumOff val="35000"/>
                  </a:schemeClr>
                </a:solidFill>
                <a:effectLst>
                  <a:outerShdw blurRad="38100" dist="38100" dir="2700000" algn="tl">
                    <a:srgbClr val="000000">
                      <a:alpha val="43137"/>
                    </a:srgbClr>
                  </a:outerShdw>
                </a:effectLst>
              </a:rPr>
              <a:t>CASOS</a:t>
            </a:r>
            <a:endParaRPr lang="es-PE" sz="1400" b="1" dirty="0">
              <a:solidFill>
                <a:srgbClr val="688A4E"/>
              </a:solidFill>
              <a:effectLst>
                <a:outerShdw blurRad="38100" dist="38100" dir="2700000" algn="tl">
                  <a:srgbClr val="000000">
                    <a:alpha val="43137"/>
                  </a:srgbClr>
                </a:outerShdw>
              </a:effectLst>
              <a:latin typeface="+mn-lt"/>
            </a:endParaRPr>
          </a:p>
        </p:txBody>
      </p:sp>
      <p:pic>
        <p:nvPicPr>
          <p:cNvPr id="9" name="Imagen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61308" y="46280"/>
            <a:ext cx="2258513" cy="1486728"/>
          </a:xfrm>
          <a:prstGeom prst="rect">
            <a:avLst/>
          </a:prstGeom>
        </p:spPr>
      </p:pic>
      <p:graphicFrame>
        <p:nvGraphicFramePr>
          <p:cNvPr id="10" name="Marcador de contenido 11">
            <a:extLst>
              <a:ext uri="{FF2B5EF4-FFF2-40B4-BE49-F238E27FC236}">
                <a16:creationId xmlns:a16="http://schemas.microsoft.com/office/drawing/2014/main" id="{1C8D9A4F-08EE-490B-8852-2F639836827A}"/>
              </a:ext>
            </a:extLst>
          </p:cNvPr>
          <p:cNvGraphicFramePr>
            <a:graphicFrameLocks noGrp="1"/>
          </p:cNvGraphicFramePr>
          <p:nvPr>
            <p:ph idx="1"/>
            <p:extLst>
              <p:ext uri="{D42A27DB-BD31-4B8C-83A1-F6EECF244321}">
                <p14:modId xmlns:p14="http://schemas.microsoft.com/office/powerpoint/2010/main" val="3063361815"/>
              </p:ext>
            </p:extLst>
          </p:nvPr>
        </p:nvGraphicFramePr>
        <p:xfrm>
          <a:off x="397565" y="1664056"/>
          <a:ext cx="10853531" cy="5541019"/>
        </p:xfrm>
        <a:graphic>
          <a:graphicData uri="http://schemas.openxmlformats.org/drawingml/2006/table">
            <a:tbl>
              <a:tblPr firstRow="1" firstCol="1" bandRow="1">
                <a:tableStyleId>{5C22544A-7EE6-4342-B048-85BDC9FD1C3A}</a:tableStyleId>
              </a:tblPr>
              <a:tblGrid>
                <a:gridCol w="4072298">
                  <a:extLst>
                    <a:ext uri="{9D8B030D-6E8A-4147-A177-3AD203B41FA5}">
                      <a16:colId xmlns:a16="http://schemas.microsoft.com/office/drawing/2014/main" val="1952455589"/>
                    </a:ext>
                  </a:extLst>
                </a:gridCol>
                <a:gridCol w="3866380">
                  <a:extLst>
                    <a:ext uri="{9D8B030D-6E8A-4147-A177-3AD203B41FA5}">
                      <a16:colId xmlns:a16="http://schemas.microsoft.com/office/drawing/2014/main" val="1953782350"/>
                    </a:ext>
                  </a:extLst>
                </a:gridCol>
                <a:gridCol w="2914853">
                  <a:extLst>
                    <a:ext uri="{9D8B030D-6E8A-4147-A177-3AD203B41FA5}">
                      <a16:colId xmlns:a16="http://schemas.microsoft.com/office/drawing/2014/main" val="3982120096"/>
                    </a:ext>
                  </a:extLst>
                </a:gridCol>
              </a:tblGrid>
              <a:tr h="757183">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PERÚ</a:t>
                      </a:r>
                    </a:p>
                  </a:txBody>
                  <a:tcPr marL="68580" marR="68580" marT="0" marB="0">
                    <a:solidFill>
                      <a:srgbClr val="FF7C80"/>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COLOMBIA</a:t>
                      </a:r>
                    </a:p>
                  </a:txBody>
                  <a:tcPr marL="68580" marR="68580" marT="0" marB="0">
                    <a:solidFill>
                      <a:srgbClr val="FFFF66"/>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BRASIL</a:t>
                      </a:r>
                    </a:p>
                  </a:txBody>
                  <a:tcPr marL="68580" marR="68580" marT="0" marB="0">
                    <a:solidFill>
                      <a:srgbClr val="92D050"/>
                    </a:solidFill>
                  </a:tcPr>
                </a:tc>
                <a:extLst>
                  <a:ext uri="{0D108BD9-81ED-4DB2-BD59-A6C34878D82A}">
                    <a16:rowId xmlns:a16="http://schemas.microsoft.com/office/drawing/2014/main" val="1072650552"/>
                  </a:ext>
                </a:extLst>
              </a:tr>
              <a:tr h="0">
                <a:tc>
                  <a:txBody>
                    <a:bodyPr/>
                    <a:lstStyle/>
                    <a:p>
                      <a:pPr lvl="1"/>
                      <a:r>
                        <a:rPr lang="es-PE" sz="1400" b="0" kern="1200" dirty="0">
                          <a:solidFill>
                            <a:schemeClr val="dk1"/>
                          </a:solidFill>
                          <a:effectLst/>
                          <a:latin typeface="+mn-lt"/>
                          <a:ea typeface="+mn-ea"/>
                          <a:cs typeface="+mn-cs"/>
                        </a:rPr>
                        <a:t>Trabajo forzado y maltrato, de prostitución de madres que se prostituyen con sus propias hijas para sobrevivir. </a:t>
                      </a:r>
                    </a:p>
                    <a:p>
                      <a:pPr lvl="1"/>
                      <a:endParaRPr lang="es-PE" sz="1400" b="0" kern="1200" dirty="0">
                        <a:solidFill>
                          <a:schemeClr val="dk1"/>
                        </a:solidFill>
                        <a:effectLst/>
                        <a:latin typeface="+mn-lt"/>
                        <a:ea typeface="+mn-ea"/>
                        <a:cs typeface="+mn-cs"/>
                      </a:endParaRPr>
                    </a:p>
                    <a:p>
                      <a:pPr lvl="1"/>
                      <a:r>
                        <a:rPr lang="es-PE" sz="1400" b="0" kern="1200" dirty="0">
                          <a:solidFill>
                            <a:schemeClr val="dk1"/>
                          </a:solidFill>
                          <a:effectLst/>
                          <a:latin typeface="+mn-lt"/>
                          <a:ea typeface="+mn-ea"/>
                          <a:cs typeface="+mn-cs"/>
                        </a:rPr>
                        <a:t>Una madre de cinco niños, cuya hija mayor de 12 años cuidaba a los menores de edad y se prostituía.</a:t>
                      </a:r>
                    </a:p>
                  </a:txBody>
                  <a:tcPr marL="68580" marR="68580" marT="0" marB="0">
                    <a:solidFill>
                      <a:srgbClr val="FFCCCC"/>
                    </a:solidFill>
                  </a:tcPr>
                </a:tc>
                <a:tc>
                  <a:txBody>
                    <a:bodyPr/>
                    <a:lstStyle/>
                    <a:p>
                      <a:r>
                        <a:rPr lang="es-PE" sz="1400" b="0" kern="1200" dirty="0">
                          <a:solidFill>
                            <a:schemeClr val="dk1"/>
                          </a:solidFill>
                          <a:effectLst/>
                          <a:latin typeface="+mn-lt"/>
                          <a:ea typeface="+mn-ea"/>
                          <a:cs typeface="+mn-cs"/>
                        </a:rPr>
                        <a:t> </a:t>
                      </a:r>
                      <a:r>
                        <a:rPr lang="es-CO" sz="1800" b="1" i="1" kern="1200" dirty="0">
                          <a:solidFill>
                            <a:schemeClr val="dk1"/>
                          </a:solidFill>
                          <a:effectLst/>
                          <a:latin typeface="+mn-lt"/>
                          <a:ea typeface="+mn-ea"/>
                          <a:cs typeface="+mn-cs"/>
                        </a:rPr>
                        <a:t>Operación </a:t>
                      </a:r>
                      <a:r>
                        <a:rPr lang="es-CO" sz="1800" b="1" i="1" kern="1200" dirty="0" err="1">
                          <a:solidFill>
                            <a:schemeClr val="dk1"/>
                          </a:solidFill>
                          <a:effectLst/>
                          <a:latin typeface="+mn-lt"/>
                          <a:ea typeface="+mn-ea"/>
                          <a:cs typeface="+mn-cs"/>
                        </a:rPr>
                        <a:t>Abeona</a:t>
                      </a:r>
                      <a:r>
                        <a:rPr lang="es-CO" sz="1800" b="1" i="1" kern="1200" dirty="0">
                          <a:solidFill>
                            <a:schemeClr val="dk1"/>
                          </a:solidFill>
                          <a:effectLst/>
                          <a:latin typeface="+mn-lt"/>
                          <a:ea typeface="+mn-ea"/>
                          <a:cs typeface="+mn-cs"/>
                        </a:rPr>
                        <a:t> II- Amazonas (Colombia-Brasil y Perú) </a:t>
                      </a:r>
                      <a:endParaRPr lang="es-PE" sz="1800" kern="1200" dirty="0">
                        <a:solidFill>
                          <a:schemeClr val="dk1"/>
                        </a:solidFill>
                        <a:effectLst/>
                        <a:latin typeface="+mn-lt"/>
                        <a:ea typeface="+mn-ea"/>
                        <a:cs typeface="+mn-cs"/>
                      </a:endParaRPr>
                    </a:p>
                    <a:p>
                      <a:pPr algn="just">
                        <a:lnSpc>
                          <a:spcPct val="107000"/>
                        </a:lnSpc>
                        <a:spcAft>
                          <a:spcPts val="0"/>
                        </a:spcAft>
                      </a:pPr>
                      <a:r>
                        <a:rPr lang="es-PE" sz="1400" b="0" kern="1200" dirty="0">
                          <a:solidFill>
                            <a:schemeClr val="dk1"/>
                          </a:solidFill>
                          <a:effectLst/>
                          <a:latin typeface="+mn-lt"/>
                          <a:ea typeface="+mn-ea"/>
                          <a:cs typeface="+mn-cs"/>
                        </a:rPr>
                        <a:t>Desarticula la estructura transnacional Grupo de Delincuencia Común Organizada (GDCO) ‘Los Amazónicos 2’ o ‘Triple Frontera’ quienes trataban a niñas indígenas (entre 13 y 16 años) para ser explotadas sexualmente en el Brasil y Perú. Se capturaron 13 personas por delitos de concierto para delinquir agravado, trata de personas, demanda de explotación sexual, entre otros, con menores de 14 años.</a:t>
                      </a:r>
                    </a:p>
                    <a:p>
                      <a:pPr algn="just">
                        <a:lnSpc>
                          <a:spcPct val="107000"/>
                        </a:lnSpc>
                        <a:spcAft>
                          <a:spcPts val="0"/>
                        </a:spcAft>
                      </a:pPr>
                      <a:r>
                        <a:rPr lang="es-CO" sz="1800" b="1" i="1" kern="1200" dirty="0">
                          <a:solidFill>
                            <a:schemeClr val="dk1"/>
                          </a:solidFill>
                          <a:effectLst/>
                          <a:latin typeface="+mn-lt"/>
                          <a:ea typeface="+mn-ea"/>
                          <a:cs typeface="+mn-cs"/>
                        </a:rPr>
                        <a:t>Caso Putumayo</a:t>
                      </a:r>
                    </a:p>
                    <a:p>
                      <a:pPr algn="just">
                        <a:lnSpc>
                          <a:spcPct val="107000"/>
                        </a:lnSpc>
                        <a:spcAft>
                          <a:spcPts val="0"/>
                        </a:spcAft>
                      </a:pPr>
                      <a:r>
                        <a:rPr lang="es-PE" sz="1400" b="0" kern="1200" dirty="0">
                          <a:solidFill>
                            <a:schemeClr val="dk1"/>
                          </a:solidFill>
                          <a:effectLst/>
                          <a:latin typeface="+mn-lt"/>
                          <a:ea typeface="+mn-ea"/>
                          <a:cs typeface="+mn-cs"/>
                        </a:rPr>
                        <a:t>Niñas indígenas entre los 13 y 17 años transportadas a hoteles y a las residencias de los adultos que pagaban por servicios sexuales</a:t>
                      </a:r>
                    </a:p>
                  </a:txBody>
                  <a:tcPr marL="68580" marR="68580" marT="0" marB="0">
                    <a:solidFill>
                      <a:srgbClr val="F7FEB8"/>
                    </a:solidFill>
                  </a:tcPr>
                </a:tc>
                <a:tc>
                  <a:txBody>
                    <a:bodyPr/>
                    <a:lstStyle/>
                    <a:p>
                      <a:pPr algn="just">
                        <a:lnSpc>
                          <a:spcPct val="107000"/>
                        </a:lnSpc>
                        <a:spcAft>
                          <a:spcPts val="0"/>
                        </a:spcAft>
                      </a:pPr>
                      <a:r>
                        <a:rPr lang="de-DE" sz="1400" b="0" kern="1200" dirty="0">
                          <a:solidFill>
                            <a:schemeClr val="dk1"/>
                          </a:solidFill>
                          <a:effectLst/>
                          <a:latin typeface="+mn-lt"/>
                          <a:ea typeface="+mn-ea"/>
                          <a:cs typeface="+mn-cs"/>
                        </a:rPr>
                        <a:t>0000427-65.2019.4.01.3201-IPL N ° 0036 / 2019-4 - DPF / TBA / AM. </a:t>
                      </a:r>
                      <a:r>
                        <a:rPr lang="es-PE" sz="1400" b="0" kern="1200" dirty="0">
                          <a:solidFill>
                            <a:schemeClr val="dk1"/>
                          </a:solidFill>
                          <a:effectLst/>
                          <a:latin typeface="+mn-lt"/>
                          <a:ea typeface="+mn-ea"/>
                          <a:cs typeface="+mn-cs"/>
                        </a:rPr>
                        <a:t>Y 1.13.001.000172/2018-05. Archivado por ausencia o insuficiencia de pruebas. Considerando que en audiencia judicial que ocurrió durante el año 2014, hubo evidencia de presunto delito de trata de mujeres y prostitución infantil, involucrando a extranjeros en la ciudad de Tabatinga.</a:t>
                      </a:r>
                    </a:p>
                    <a:p>
                      <a:pPr algn="just">
                        <a:lnSpc>
                          <a:spcPct val="107000"/>
                        </a:lnSpc>
                        <a:spcAft>
                          <a:spcPts val="0"/>
                        </a:spcAft>
                      </a:pPr>
                      <a:endParaRPr lang="es-PE" sz="1400" b="0" kern="1200" dirty="0">
                        <a:solidFill>
                          <a:schemeClr val="dk1"/>
                        </a:solidFill>
                        <a:effectLst/>
                        <a:latin typeface="+mn-lt"/>
                        <a:ea typeface="+mn-ea"/>
                        <a:cs typeface="+mn-cs"/>
                      </a:endParaRPr>
                    </a:p>
                    <a:p>
                      <a:pPr algn="just">
                        <a:lnSpc>
                          <a:spcPct val="107000"/>
                        </a:lnSpc>
                        <a:spcAft>
                          <a:spcPts val="0"/>
                        </a:spcAft>
                      </a:pPr>
                      <a:r>
                        <a:rPr lang="es-PE" sz="1400" b="0" kern="1200" dirty="0">
                          <a:solidFill>
                            <a:schemeClr val="dk1"/>
                          </a:solidFill>
                          <a:effectLst/>
                          <a:latin typeface="+mn-lt"/>
                          <a:ea typeface="+mn-ea"/>
                          <a:cs typeface="+mn-cs"/>
                        </a:rPr>
                        <a:t>2006.32.01.000382-0-. Archivado por ausencia o insuficiencia de evidencia. Se trataba del delito de tráfico de órganos y drogas, en el que personas denominadas "</a:t>
                      </a:r>
                      <a:r>
                        <a:rPr lang="es-PE" sz="1400" b="0" kern="1200" dirty="0" err="1">
                          <a:solidFill>
                            <a:schemeClr val="dk1"/>
                          </a:solidFill>
                          <a:effectLst/>
                          <a:latin typeface="+mn-lt"/>
                          <a:ea typeface="+mn-ea"/>
                          <a:cs typeface="+mn-cs"/>
                        </a:rPr>
                        <a:t>cortacabeças</a:t>
                      </a:r>
                      <a:r>
                        <a:rPr lang="es-PE" sz="1400" b="0" kern="1200" dirty="0">
                          <a:solidFill>
                            <a:schemeClr val="dk1"/>
                          </a:solidFill>
                          <a:effectLst/>
                          <a:latin typeface="+mn-lt"/>
                          <a:ea typeface="+mn-ea"/>
                          <a:cs typeface="+mn-cs"/>
                        </a:rPr>
                        <a:t> o gringos” que aterrorizaban a las comunidades indígenas de la reserva natural del Río </a:t>
                      </a:r>
                      <a:r>
                        <a:rPr lang="es-PE" sz="1400" b="0" kern="1200" dirty="0" err="1">
                          <a:solidFill>
                            <a:schemeClr val="dk1"/>
                          </a:solidFill>
                          <a:effectLst/>
                          <a:latin typeface="+mn-lt"/>
                          <a:ea typeface="+mn-ea"/>
                          <a:cs typeface="+mn-cs"/>
                        </a:rPr>
                        <a:t>Javari</a:t>
                      </a:r>
                      <a:r>
                        <a:rPr lang="es-PE" sz="1400" b="0" kern="1200">
                          <a:solidFill>
                            <a:schemeClr val="dk1"/>
                          </a:solidFill>
                          <a:effectLst/>
                          <a:latin typeface="+mn-lt"/>
                          <a:ea typeface="+mn-ea"/>
                          <a:cs typeface="+mn-cs"/>
                        </a:rPr>
                        <a:t>.</a:t>
                      </a:r>
                      <a:endParaRPr lang="es-PE" sz="1400" b="0" kern="1200" dirty="0">
                        <a:solidFill>
                          <a:schemeClr val="dk1"/>
                        </a:solidFill>
                        <a:effectLst/>
                        <a:latin typeface="+mn-lt"/>
                        <a:ea typeface="+mn-ea"/>
                        <a:cs typeface="+mn-cs"/>
                      </a:endParaRPr>
                    </a:p>
                    <a:p>
                      <a:pPr algn="just">
                        <a:lnSpc>
                          <a:spcPct val="107000"/>
                        </a:lnSpc>
                        <a:spcAft>
                          <a:spcPts val="0"/>
                        </a:spcAft>
                      </a:pPr>
                      <a:endParaRPr lang="es-PE" sz="1400" b="0" kern="1200" dirty="0">
                        <a:solidFill>
                          <a:schemeClr val="dk1"/>
                        </a:solidFill>
                        <a:effectLst/>
                        <a:latin typeface="+mn-lt"/>
                        <a:ea typeface="+mn-ea"/>
                        <a:cs typeface="+mn-cs"/>
                      </a:endParaRPr>
                    </a:p>
                    <a:p>
                      <a:pPr algn="just">
                        <a:lnSpc>
                          <a:spcPct val="107000"/>
                        </a:lnSpc>
                        <a:spcAft>
                          <a:spcPts val="0"/>
                        </a:spcAft>
                      </a:pPr>
                      <a:endParaRPr lang="es-PE" sz="1400" b="0" kern="1200" dirty="0">
                        <a:solidFill>
                          <a:schemeClr val="dk1"/>
                        </a:solidFill>
                        <a:effectLst/>
                        <a:latin typeface="+mn-lt"/>
                        <a:ea typeface="+mn-ea"/>
                        <a:cs typeface="+mn-cs"/>
                      </a:endParaRPr>
                    </a:p>
                  </a:txBody>
                  <a:tcPr marL="68580" marR="68580" marT="0" marB="0">
                    <a:solidFill>
                      <a:srgbClr val="D0F9BF"/>
                    </a:solidFill>
                  </a:tcPr>
                </a:tc>
                <a:extLst>
                  <a:ext uri="{0D108BD9-81ED-4DB2-BD59-A6C34878D82A}">
                    <a16:rowId xmlns:a16="http://schemas.microsoft.com/office/drawing/2014/main" val="1412849877"/>
                  </a:ext>
                </a:extLst>
              </a:tr>
            </a:tbl>
          </a:graphicData>
        </a:graphic>
      </p:graphicFrame>
    </p:spTree>
    <p:extLst>
      <p:ext uri="{BB962C8B-B14F-4D97-AF65-F5344CB8AC3E}">
        <p14:creationId xmlns:p14="http://schemas.microsoft.com/office/powerpoint/2010/main" val="9799365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r="98366"/>
          <a:stretch/>
        </p:blipFill>
        <p:spPr>
          <a:xfrm>
            <a:off x="0" y="0"/>
            <a:ext cx="191046" cy="6867330"/>
          </a:xfrm>
          <a:prstGeom prst="rect">
            <a:avLst/>
          </a:prstGeom>
        </p:spPr>
      </p:pic>
      <p:pic>
        <p:nvPicPr>
          <p:cNvPr id="6" name="Imagen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1037" y="340636"/>
            <a:ext cx="1286069" cy="461852"/>
          </a:xfrm>
          <a:prstGeom prst="rect">
            <a:avLst/>
          </a:prstGeom>
        </p:spPr>
      </p:pic>
      <p:sp>
        <p:nvSpPr>
          <p:cNvPr id="12" name="Título 1"/>
          <p:cNvSpPr>
            <a:spLocks noGrp="1"/>
          </p:cNvSpPr>
          <p:nvPr>
            <p:ph type="title"/>
          </p:nvPr>
        </p:nvSpPr>
        <p:spPr>
          <a:xfrm>
            <a:off x="679174" y="805294"/>
            <a:ext cx="10515600" cy="427977"/>
          </a:xfrm>
        </p:spPr>
        <p:txBody>
          <a:bodyPr>
            <a:noAutofit/>
          </a:bodyPr>
          <a:lstStyle/>
          <a:p>
            <a:r>
              <a:rPr lang="es-PE" sz="7200" dirty="0">
                <a:solidFill>
                  <a:schemeClr val="tx1">
                    <a:lumMod val="65000"/>
                    <a:lumOff val="35000"/>
                  </a:schemeClr>
                </a:solidFill>
                <a:effectLst>
                  <a:outerShdw blurRad="38100" dist="38100" dir="2700000" algn="tl">
                    <a:srgbClr val="000000">
                      <a:alpha val="43137"/>
                    </a:srgbClr>
                  </a:outerShdw>
                </a:effectLst>
              </a:rPr>
              <a:t>ESTADÍSTICAS</a:t>
            </a:r>
            <a:endParaRPr lang="es-PE" sz="6600" b="1" dirty="0">
              <a:solidFill>
                <a:srgbClr val="688A4E"/>
              </a:solidFill>
              <a:effectLst>
                <a:outerShdw blurRad="38100" dist="38100" dir="2700000" algn="tl">
                  <a:srgbClr val="000000">
                    <a:alpha val="43137"/>
                  </a:srgbClr>
                </a:outerShdw>
              </a:effectLst>
              <a:latin typeface="+mn-lt"/>
            </a:endParaRPr>
          </a:p>
        </p:txBody>
      </p:sp>
      <p:graphicFrame>
        <p:nvGraphicFramePr>
          <p:cNvPr id="9" name="Marcador de contenido 11">
            <a:extLst>
              <a:ext uri="{FF2B5EF4-FFF2-40B4-BE49-F238E27FC236}">
                <a16:creationId xmlns:a16="http://schemas.microsoft.com/office/drawing/2014/main" id="{B8B8B63D-9878-40D8-9F44-F7A2A8AABECF}"/>
              </a:ext>
            </a:extLst>
          </p:cNvPr>
          <p:cNvGraphicFramePr>
            <a:graphicFrameLocks noGrp="1"/>
          </p:cNvGraphicFramePr>
          <p:nvPr>
            <p:ph idx="1"/>
            <p:extLst>
              <p:ext uri="{D42A27DB-BD31-4B8C-83A1-F6EECF244321}">
                <p14:modId xmlns:p14="http://schemas.microsoft.com/office/powerpoint/2010/main" val="2679397156"/>
              </p:ext>
            </p:extLst>
          </p:nvPr>
        </p:nvGraphicFramePr>
        <p:xfrm>
          <a:off x="397565" y="1664056"/>
          <a:ext cx="10853531" cy="4597663"/>
        </p:xfrm>
        <a:graphic>
          <a:graphicData uri="http://schemas.openxmlformats.org/drawingml/2006/table">
            <a:tbl>
              <a:tblPr firstRow="1" firstCol="1" bandRow="1">
                <a:tableStyleId>{5C22544A-7EE6-4342-B048-85BDC9FD1C3A}</a:tableStyleId>
              </a:tblPr>
              <a:tblGrid>
                <a:gridCol w="4072298">
                  <a:extLst>
                    <a:ext uri="{9D8B030D-6E8A-4147-A177-3AD203B41FA5}">
                      <a16:colId xmlns:a16="http://schemas.microsoft.com/office/drawing/2014/main" val="1952455589"/>
                    </a:ext>
                  </a:extLst>
                </a:gridCol>
                <a:gridCol w="3866380">
                  <a:extLst>
                    <a:ext uri="{9D8B030D-6E8A-4147-A177-3AD203B41FA5}">
                      <a16:colId xmlns:a16="http://schemas.microsoft.com/office/drawing/2014/main" val="1953782350"/>
                    </a:ext>
                  </a:extLst>
                </a:gridCol>
                <a:gridCol w="2914853">
                  <a:extLst>
                    <a:ext uri="{9D8B030D-6E8A-4147-A177-3AD203B41FA5}">
                      <a16:colId xmlns:a16="http://schemas.microsoft.com/office/drawing/2014/main" val="3982120096"/>
                    </a:ext>
                  </a:extLst>
                </a:gridCol>
              </a:tblGrid>
              <a:tr h="757183">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PERÚ</a:t>
                      </a:r>
                    </a:p>
                  </a:txBody>
                  <a:tcPr marL="68580" marR="68580" marT="0" marB="0">
                    <a:solidFill>
                      <a:srgbClr val="FF7C80"/>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COLOMBIA</a:t>
                      </a:r>
                    </a:p>
                  </a:txBody>
                  <a:tcPr marL="68580" marR="68580" marT="0" marB="0">
                    <a:solidFill>
                      <a:srgbClr val="FFFF66"/>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BRASIL</a:t>
                      </a:r>
                    </a:p>
                  </a:txBody>
                  <a:tcPr marL="68580" marR="68580" marT="0" marB="0">
                    <a:solidFill>
                      <a:srgbClr val="92D050"/>
                    </a:solidFill>
                  </a:tcPr>
                </a:tc>
                <a:extLst>
                  <a:ext uri="{0D108BD9-81ED-4DB2-BD59-A6C34878D82A}">
                    <a16:rowId xmlns:a16="http://schemas.microsoft.com/office/drawing/2014/main" val="1072650552"/>
                  </a:ext>
                </a:extLst>
              </a:tr>
              <a:tr h="1319891">
                <a:tc>
                  <a:txBody>
                    <a:bodyPr/>
                    <a:lstStyle/>
                    <a:p>
                      <a:pPr marL="742950" lvl="1" indent="-285750" algn="l" defTabSz="914400" rtl="0" eaLnBrk="1" latinLnBrk="0" hangingPunct="1">
                        <a:buFontTx/>
                        <a:buChar char="-"/>
                      </a:pPr>
                      <a:r>
                        <a:rPr lang="es-PE" sz="1800" b="0" kern="1200" dirty="0">
                          <a:solidFill>
                            <a:schemeClr val="dk1"/>
                          </a:solidFill>
                          <a:effectLst/>
                          <a:latin typeface="+mn-lt"/>
                          <a:ea typeface="+mn-ea"/>
                          <a:cs typeface="+mn-cs"/>
                        </a:rPr>
                        <a:t>Entre los años 2014 y 2016, 2534 casos de trata de personas.</a:t>
                      </a:r>
                    </a:p>
                    <a:p>
                      <a:pPr marL="457200" lvl="1" indent="0" algn="l" defTabSz="914400" rtl="0" eaLnBrk="1" latinLnBrk="0" hangingPunct="1">
                        <a:buFontTx/>
                        <a:buNone/>
                      </a:pPr>
                      <a:endParaRPr lang="es-PE" sz="1800" b="0" kern="1200" dirty="0">
                        <a:solidFill>
                          <a:schemeClr val="dk1"/>
                        </a:solidFill>
                        <a:effectLst/>
                        <a:latin typeface="+mn-lt"/>
                        <a:ea typeface="+mn-ea"/>
                        <a:cs typeface="+mn-cs"/>
                      </a:endParaRPr>
                    </a:p>
                    <a:p>
                      <a:pPr marL="742950" lvl="1" indent="-285750" algn="l" defTabSz="914400" rtl="0" eaLnBrk="1" latinLnBrk="0" hangingPunct="1">
                        <a:buFontTx/>
                        <a:buChar char="-"/>
                      </a:pPr>
                      <a:r>
                        <a:rPr lang="es-PE" sz="1800" b="0" kern="1200" dirty="0">
                          <a:solidFill>
                            <a:schemeClr val="dk1"/>
                          </a:solidFill>
                          <a:effectLst/>
                          <a:latin typeface="+mn-lt"/>
                          <a:ea typeface="+mn-ea"/>
                          <a:cs typeface="+mn-cs"/>
                        </a:rPr>
                        <a:t>Entre los años 2009 y 2015, los distritos </a:t>
                      </a:r>
                      <a:r>
                        <a:rPr lang="es-PE" sz="1800" b="0" kern="1200" dirty="0" err="1">
                          <a:solidFill>
                            <a:schemeClr val="dk1"/>
                          </a:solidFill>
                          <a:effectLst/>
                          <a:latin typeface="+mn-lt"/>
                          <a:ea typeface="+mn-ea"/>
                          <a:cs typeface="+mn-cs"/>
                        </a:rPr>
                        <a:t>ﬁscales</a:t>
                      </a:r>
                      <a:r>
                        <a:rPr lang="es-PE" sz="1800" b="0" kern="1200" dirty="0">
                          <a:solidFill>
                            <a:schemeClr val="dk1"/>
                          </a:solidFill>
                          <a:effectLst/>
                          <a:latin typeface="+mn-lt"/>
                          <a:ea typeface="+mn-ea"/>
                          <a:cs typeface="+mn-cs"/>
                        </a:rPr>
                        <a:t> con mayor proporción de casos de trata de personas fueron Lima (22.8%), Loreto (10.7%) y Madre de Dios (9.6%). </a:t>
                      </a:r>
                    </a:p>
                    <a:p>
                      <a:pPr marL="742950" lvl="1" indent="-285750" algn="l" defTabSz="914400" rtl="0" eaLnBrk="1" latinLnBrk="0" hangingPunct="1">
                        <a:buFontTx/>
                        <a:buChar char="-"/>
                      </a:pPr>
                      <a:r>
                        <a:rPr lang="es-PE" sz="1800" b="0" kern="1200" dirty="0">
                          <a:solidFill>
                            <a:schemeClr val="dk1"/>
                          </a:solidFill>
                          <a:effectLst/>
                          <a:latin typeface="+mn-lt"/>
                          <a:ea typeface="+mn-ea"/>
                          <a:cs typeface="+mn-cs"/>
                        </a:rPr>
                        <a:t>En el periodo 2009-2014 poco más del 50 % tenían entre 13 y 17 años y un 6,4 % eran menores de 13 años, mientras que un 21 % tenían entre 18 a 24 años.</a:t>
                      </a:r>
                    </a:p>
                  </a:txBody>
                  <a:tcPr marL="68580" marR="68580" marT="0" marB="0">
                    <a:solidFill>
                      <a:srgbClr val="FFCCCC"/>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PE" sz="1800" b="0" kern="1200" dirty="0">
                          <a:solidFill>
                            <a:schemeClr val="dk1"/>
                          </a:solidFill>
                          <a:effectLst/>
                          <a:latin typeface="+mn-lt"/>
                          <a:ea typeface="+mn-ea"/>
                          <a:cs typeface="+mn-cs"/>
                        </a:rPr>
                        <a:t>- E</a:t>
                      </a:r>
                      <a:r>
                        <a:rPr lang="es-PE" sz="1800" kern="1200" dirty="0">
                          <a:solidFill>
                            <a:schemeClr val="dk1"/>
                          </a:solidFill>
                          <a:effectLst/>
                          <a:latin typeface="+mn-lt"/>
                          <a:ea typeface="+mn-ea"/>
                          <a:cs typeface="+mn-cs"/>
                        </a:rPr>
                        <a:t>ntre los años 2013 y 2019, se detectaron 610 víctimas de trata de personas, de los cuales 501 fueron mujeres o niñas. Con la finalidad de explotación sexual fueron 360 víctimas en total, y 130 con la finalidad de esclavitud laboral. </a:t>
                      </a:r>
                    </a:p>
                    <a:p>
                      <a:pPr marL="0" marR="0" lvl="0" indent="0" algn="just" defTabSz="914400" rtl="0" eaLnBrk="1" fontAlgn="auto" latinLnBrk="0" hangingPunct="1">
                        <a:lnSpc>
                          <a:spcPct val="107000"/>
                        </a:lnSpc>
                        <a:spcBef>
                          <a:spcPts val="0"/>
                        </a:spcBef>
                        <a:spcAft>
                          <a:spcPts val="0"/>
                        </a:spcAft>
                        <a:buClrTx/>
                        <a:buSzTx/>
                        <a:buFontTx/>
                        <a:buNone/>
                        <a:tabLst/>
                        <a:defRPr/>
                      </a:pPr>
                      <a:r>
                        <a:rPr lang="es-PE" sz="1800" b="0" kern="1200" dirty="0">
                          <a:solidFill>
                            <a:schemeClr val="dk1"/>
                          </a:solidFill>
                          <a:effectLst/>
                          <a:latin typeface="+mn-lt"/>
                          <a:ea typeface="+mn-ea"/>
                          <a:cs typeface="+mn-cs"/>
                        </a:rPr>
                        <a:t>- </a:t>
                      </a:r>
                      <a:r>
                        <a:rPr lang="es-PE" sz="1800" kern="1200" dirty="0">
                          <a:solidFill>
                            <a:schemeClr val="dk1"/>
                          </a:solidFill>
                          <a:effectLst/>
                          <a:latin typeface="+mn-lt"/>
                          <a:ea typeface="+mn-ea"/>
                          <a:cs typeface="+mn-cs"/>
                        </a:rPr>
                        <a:t>las cifras más altas son 350 en el rango de 18 a 30 años, y 137 en el rango de 31 a 50 años,  mientras que 60 fueron menores de edad.</a:t>
                      </a:r>
                    </a:p>
                    <a:p>
                      <a:pPr algn="just">
                        <a:lnSpc>
                          <a:spcPct val="107000"/>
                        </a:lnSpc>
                        <a:spcAft>
                          <a:spcPts val="0"/>
                        </a:spcAft>
                      </a:pPr>
                      <a:endParaRPr lang="es-PE" sz="1800" b="0" kern="1200" dirty="0">
                        <a:solidFill>
                          <a:schemeClr val="dk1"/>
                        </a:solidFill>
                        <a:effectLst/>
                        <a:latin typeface="+mn-lt"/>
                        <a:ea typeface="+mn-ea"/>
                        <a:cs typeface="+mn-cs"/>
                      </a:endParaRPr>
                    </a:p>
                  </a:txBody>
                  <a:tcPr marL="68580" marR="68580" marT="0" marB="0">
                    <a:solidFill>
                      <a:srgbClr val="F7FEB8"/>
                    </a:solidFill>
                  </a:tcPr>
                </a:tc>
                <a:tc>
                  <a:txBody>
                    <a:bodyPr/>
                    <a:lstStyle/>
                    <a:p>
                      <a:pPr marL="285750" indent="-285750" algn="just">
                        <a:lnSpc>
                          <a:spcPct val="107000"/>
                        </a:lnSpc>
                        <a:spcAft>
                          <a:spcPts val="0"/>
                        </a:spcAft>
                        <a:buFontTx/>
                        <a:buChar char="-"/>
                      </a:pPr>
                      <a:r>
                        <a:rPr lang="es-PE" sz="1800" b="0" kern="1200" dirty="0">
                          <a:solidFill>
                            <a:schemeClr val="dk1"/>
                          </a:solidFill>
                          <a:effectLst/>
                          <a:latin typeface="+mn-lt"/>
                          <a:ea typeface="+mn-ea"/>
                          <a:cs typeface="+mn-cs"/>
                        </a:rPr>
                        <a:t>E</a:t>
                      </a:r>
                      <a:r>
                        <a:rPr lang="es-PE" sz="1800" kern="1200" dirty="0">
                          <a:solidFill>
                            <a:schemeClr val="dk1"/>
                          </a:solidFill>
                          <a:effectLst/>
                          <a:latin typeface="+mn-lt"/>
                          <a:ea typeface="+mn-ea"/>
                          <a:cs typeface="+mn-cs"/>
                        </a:rPr>
                        <a:t>ntre los años 2014 y 2016, se detectaron 317 mujeres víctimas de trata de personas con la finalidad de explotación sexual, y 123 con la finalidad de esclavitud laboral.</a:t>
                      </a:r>
                    </a:p>
                    <a:p>
                      <a:pPr marL="285750" indent="-285750" algn="just">
                        <a:lnSpc>
                          <a:spcPct val="107000"/>
                        </a:lnSpc>
                        <a:spcAft>
                          <a:spcPts val="0"/>
                        </a:spcAft>
                        <a:buFontTx/>
                        <a:buChar char="-"/>
                      </a:pPr>
                      <a:r>
                        <a:rPr lang="es-PE" sz="1800" kern="1200" dirty="0">
                          <a:solidFill>
                            <a:schemeClr val="dk1"/>
                          </a:solidFill>
                          <a:effectLst/>
                          <a:latin typeface="+mn-lt"/>
                          <a:ea typeface="+mn-ea"/>
                          <a:cs typeface="+mn-cs"/>
                        </a:rPr>
                        <a:t>Cerca del 50% corresponde a </a:t>
                      </a:r>
                      <a:r>
                        <a:rPr lang="es-PE" sz="1800" kern="1200" dirty="0" err="1">
                          <a:solidFill>
                            <a:schemeClr val="dk1"/>
                          </a:solidFill>
                          <a:effectLst/>
                          <a:latin typeface="+mn-lt"/>
                          <a:ea typeface="+mn-ea"/>
                          <a:cs typeface="+mn-cs"/>
                        </a:rPr>
                        <a:t>pre-adolescentes</a:t>
                      </a:r>
                      <a:r>
                        <a:rPr lang="es-PE" sz="1800" kern="1200" dirty="0">
                          <a:solidFill>
                            <a:schemeClr val="dk1"/>
                          </a:solidFill>
                          <a:effectLst/>
                          <a:latin typeface="+mn-lt"/>
                          <a:ea typeface="+mn-ea"/>
                          <a:cs typeface="+mn-cs"/>
                        </a:rPr>
                        <a:t>, adolescentes y jóvenes de 10-29.</a:t>
                      </a:r>
                      <a:endParaRPr lang="es-PE" sz="1800" b="0" kern="1200" dirty="0">
                        <a:solidFill>
                          <a:schemeClr val="dk1"/>
                        </a:solidFill>
                        <a:effectLst/>
                        <a:latin typeface="+mn-lt"/>
                        <a:ea typeface="+mn-ea"/>
                        <a:cs typeface="+mn-cs"/>
                      </a:endParaRPr>
                    </a:p>
                  </a:txBody>
                  <a:tcPr marL="68580" marR="68580" marT="0" marB="0">
                    <a:solidFill>
                      <a:srgbClr val="D0F9BF"/>
                    </a:solidFill>
                  </a:tcPr>
                </a:tc>
                <a:extLst>
                  <a:ext uri="{0D108BD9-81ED-4DB2-BD59-A6C34878D82A}">
                    <a16:rowId xmlns:a16="http://schemas.microsoft.com/office/drawing/2014/main" val="1412849877"/>
                  </a:ext>
                </a:extLst>
              </a:tr>
            </a:tbl>
          </a:graphicData>
        </a:graphic>
      </p:graphicFrame>
    </p:spTree>
    <p:extLst>
      <p:ext uri="{BB962C8B-B14F-4D97-AF65-F5344CB8AC3E}">
        <p14:creationId xmlns:p14="http://schemas.microsoft.com/office/powerpoint/2010/main" val="750871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r="98366"/>
          <a:stretch/>
        </p:blipFill>
        <p:spPr>
          <a:xfrm>
            <a:off x="0" y="0"/>
            <a:ext cx="191046" cy="6867330"/>
          </a:xfrm>
          <a:prstGeom prst="rect">
            <a:avLst/>
          </a:prstGeom>
        </p:spPr>
      </p:pic>
      <p:sp>
        <p:nvSpPr>
          <p:cNvPr id="12" name="Título 1"/>
          <p:cNvSpPr>
            <a:spLocks noGrp="1"/>
          </p:cNvSpPr>
          <p:nvPr>
            <p:ph type="title"/>
          </p:nvPr>
        </p:nvSpPr>
        <p:spPr>
          <a:xfrm>
            <a:off x="838200" y="1032599"/>
            <a:ext cx="10515600" cy="427977"/>
          </a:xfrm>
        </p:spPr>
        <p:txBody>
          <a:bodyPr>
            <a:noAutofit/>
          </a:bodyPr>
          <a:lstStyle/>
          <a:p>
            <a:r>
              <a:rPr lang="es-PE" sz="6600" dirty="0">
                <a:solidFill>
                  <a:schemeClr val="tx1">
                    <a:lumMod val="65000"/>
                    <a:lumOff val="35000"/>
                  </a:schemeClr>
                </a:solidFill>
                <a:effectLst>
                  <a:outerShdw blurRad="38100" dist="38100" dir="2700000" algn="tl">
                    <a:srgbClr val="000000">
                      <a:alpha val="43137"/>
                    </a:srgbClr>
                  </a:outerShdw>
                </a:effectLst>
              </a:rPr>
              <a:t>CONCLUSIONES</a:t>
            </a:r>
            <a:endParaRPr lang="es-PE" sz="6000" b="1" dirty="0">
              <a:solidFill>
                <a:srgbClr val="688A4E"/>
              </a:solidFill>
              <a:effectLst>
                <a:outerShdw blurRad="38100" dist="38100" dir="2700000" algn="tl">
                  <a:srgbClr val="000000">
                    <a:alpha val="43137"/>
                  </a:srgbClr>
                </a:outerShdw>
              </a:effectLst>
              <a:latin typeface="+mn-lt"/>
            </a:endParaRPr>
          </a:p>
        </p:txBody>
      </p:sp>
      <p:pic>
        <p:nvPicPr>
          <p:cNvPr id="9" name="Imagen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61308" y="46280"/>
            <a:ext cx="2258513" cy="1486728"/>
          </a:xfrm>
          <a:prstGeom prst="rect">
            <a:avLst/>
          </a:prstGeom>
        </p:spPr>
      </p:pic>
      <p:graphicFrame>
        <p:nvGraphicFramePr>
          <p:cNvPr id="5" name="Tabla 4">
            <a:extLst>
              <a:ext uri="{FF2B5EF4-FFF2-40B4-BE49-F238E27FC236}">
                <a16:creationId xmlns:a16="http://schemas.microsoft.com/office/drawing/2014/main" id="{9E5034CE-A26E-429B-A9E7-9FD1266D85E7}"/>
              </a:ext>
            </a:extLst>
          </p:cNvPr>
          <p:cNvGraphicFramePr>
            <a:graphicFrameLocks noGrp="1"/>
          </p:cNvGraphicFramePr>
          <p:nvPr>
            <p:extLst>
              <p:ext uri="{D42A27DB-BD31-4B8C-83A1-F6EECF244321}">
                <p14:modId xmlns:p14="http://schemas.microsoft.com/office/powerpoint/2010/main" val="3160219368"/>
              </p:ext>
            </p:extLst>
          </p:nvPr>
        </p:nvGraphicFramePr>
        <p:xfrm>
          <a:off x="798443" y="2346654"/>
          <a:ext cx="10377080" cy="2889568"/>
        </p:xfrm>
        <a:graphic>
          <a:graphicData uri="http://schemas.openxmlformats.org/drawingml/2006/table">
            <a:tbl>
              <a:tblPr firstRow="1" firstCol="1" bandRow="1">
                <a:tableStyleId>{5C22544A-7EE6-4342-B048-85BDC9FD1C3A}</a:tableStyleId>
              </a:tblPr>
              <a:tblGrid>
                <a:gridCol w="2073383">
                  <a:extLst>
                    <a:ext uri="{9D8B030D-6E8A-4147-A177-3AD203B41FA5}">
                      <a16:colId xmlns:a16="http://schemas.microsoft.com/office/drawing/2014/main" val="492966710"/>
                    </a:ext>
                  </a:extLst>
                </a:gridCol>
                <a:gridCol w="8303697">
                  <a:extLst>
                    <a:ext uri="{9D8B030D-6E8A-4147-A177-3AD203B41FA5}">
                      <a16:colId xmlns:a16="http://schemas.microsoft.com/office/drawing/2014/main" val="3419645846"/>
                    </a:ext>
                  </a:extLst>
                </a:gridCol>
              </a:tblGrid>
              <a:tr h="2384197">
                <a:tc>
                  <a:txBody>
                    <a:bodyPr/>
                    <a:lstStyle/>
                    <a:p>
                      <a:pPr marL="0" algn="ctr" defTabSz="914400" rtl="0" eaLnBrk="1" latinLnBrk="0" hangingPunct="1">
                        <a:lnSpc>
                          <a:spcPct val="107000"/>
                        </a:lnSpc>
                        <a:spcAft>
                          <a:spcPts val="0"/>
                        </a:spcAft>
                      </a:pPr>
                      <a:endParaRPr lang="es-PE" sz="2800" b="1" kern="1200" dirty="0">
                        <a:solidFill>
                          <a:schemeClr val="tx2">
                            <a:lumMod val="75000"/>
                          </a:schemeClr>
                        </a:solidFill>
                        <a:effectLst>
                          <a:outerShdw blurRad="38100" dist="38100" dir="2700000" algn="tl">
                            <a:srgbClr val="000000">
                              <a:alpha val="43137"/>
                            </a:srgbClr>
                          </a:outerShdw>
                        </a:effectLst>
                        <a:latin typeface="+mn-lt"/>
                        <a:ea typeface="+mn-ea"/>
                        <a:cs typeface="+mn-cs"/>
                      </a:endParaRPr>
                    </a:p>
                    <a:p>
                      <a:pPr marL="0" algn="ctr" defTabSz="914400" rtl="0" eaLnBrk="1" latinLnBrk="0" hangingPunct="1">
                        <a:lnSpc>
                          <a:spcPct val="107000"/>
                        </a:lnSpc>
                        <a:spcAft>
                          <a:spcPts val="0"/>
                        </a:spcAft>
                      </a:pPr>
                      <a:endParaRPr lang="es-PE" sz="2800" b="1" kern="1200" dirty="0">
                        <a:solidFill>
                          <a:schemeClr val="tx2">
                            <a:lumMod val="75000"/>
                          </a:schemeClr>
                        </a:solidFill>
                        <a:effectLst>
                          <a:outerShdw blurRad="38100" dist="38100" dir="2700000" algn="tl">
                            <a:srgbClr val="000000">
                              <a:alpha val="43137"/>
                            </a:srgbClr>
                          </a:outerShdw>
                        </a:effectLst>
                        <a:latin typeface="+mn-lt"/>
                        <a:ea typeface="+mn-ea"/>
                        <a:cs typeface="+mn-cs"/>
                      </a:endParaRPr>
                    </a:p>
                    <a:p>
                      <a:pPr marL="0" algn="ctr" defTabSz="914400" rtl="0" eaLnBrk="1" latinLnBrk="0" hangingPunct="1">
                        <a:lnSpc>
                          <a:spcPct val="107000"/>
                        </a:lnSpc>
                        <a:spcAft>
                          <a:spcPts val="0"/>
                        </a:spcAft>
                      </a:pPr>
                      <a:r>
                        <a:rPr lang="es-PE" sz="2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TIPO PENAL</a:t>
                      </a:r>
                    </a:p>
                  </a:txBody>
                  <a:tcPr marL="68580" marR="68580" marT="0" marB="0">
                    <a:solidFill>
                      <a:schemeClr val="bg1">
                        <a:lumMod val="75000"/>
                      </a:schemeClr>
                    </a:solidFill>
                  </a:tcPr>
                </a:tc>
                <a:tc>
                  <a:txBody>
                    <a:bodyPr/>
                    <a:lstStyle/>
                    <a:p>
                      <a:pPr marL="342900" indent="-342900" algn="just" defTabSz="914400" rtl="0" eaLnBrk="1" latinLnBrk="0" hangingPunct="1">
                        <a:lnSpc>
                          <a:spcPct val="107000"/>
                        </a:lnSpc>
                        <a:spcAft>
                          <a:spcPts val="0"/>
                        </a:spcAft>
                        <a:buFont typeface="Wingdings" panose="05000000000000000000" pitchFamily="2" charset="2"/>
                        <a:buChar char="v"/>
                      </a:pPr>
                      <a:r>
                        <a:rPr lang="es-PE" sz="2000" b="0" kern="1200" dirty="0">
                          <a:solidFill>
                            <a:schemeClr val="tx2">
                              <a:lumMod val="75000"/>
                            </a:schemeClr>
                          </a:solidFill>
                          <a:effectLst/>
                          <a:latin typeface="+mn-lt"/>
                          <a:ea typeface="+mn-ea"/>
                          <a:cs typeface="+mn-cs"/>
                        </a:rPr>
                        <a:t>Colombia evidencia estar mucho más avanzado en lo que respecta a las modalidades, no contemplando ninguna de estas en su derecho interno.</a:t>
                      </a:r>
                    </a:p>
                    <a:p>
                      <a:pPr marL="342900" indent="-342900" algn="just" defTabSz="914400" rtl="0" eaLnBrk="1" latinLnBrk="0" hangingPunct="1">
                        <a:lnSpc>
                          <a:spcPct val="107000"/>
                        </a:lnSpc>
                        <a:spcAft>
                          <a:spcPts val="0"/>
                        </a:spcAft>
                        <a:buFont typeface="Wingdings" panose="05000000000000000000" pitchFamily="2" charset="2"/>
                        <a:buChar char="v"/>
                      </a:pPr>
                      <a:endParaRPr lang="es-PE" sz="2000" b="0" kern="1200" dirty="0">
                        <a:solidFill>
                          <a:schemeClr val="tx2">
                            <a:lumMod val="75000"/>
                          </a:schemeClr>
                        </a:solidFill>
                        <a:effectLst/>
                        <a:latin typeface="+mn-lt"/>
                        <a:ea typeface="+mn-ea"/>
                        <a:cs typeface="+mn-cs"/>
                      </a:endParaRPr>
                    </a:p>
                    <a:p>
                      <a:pPr marL="342900" indent="-342900" algn="just" defTabSz="914400" rtl="0" eaLnBrk="1" latinLnBrk="0" hangingPunct="1">
                        <a:lnSpc>
                          <a:spcPct val="107000"/>
                        </a:lnSpc>
                        <a:spcAft>
                          <a:spcPts val="0"/>
                        </a:spcAft>
                        <a:buFont typeface="Wingdings" panose="05000000000000000000" pitchFamily="2" charset="2"/>
                        <a:buChar char="v"/>
                      </a:pPr>
                      <a:r>
                        <a:rPr lang="es-PE" sz="2000" b="0" kern="1200" dirty="0">
                          <a:solidFill>
                            <a:schemeClr val="tx2">
                              <a:lumMod val="75000"/>
                            </a:schemeClr>
                          </a:solidFill>
                          <a:effectLst/>
                          <a:latin typeface="+mn-lt"/>
                          <a:ea typeface="+mn-ea"/>
                          <a:cs typeface="+mn-cs"/>
                        </a:rPr>
                        <a:t>Perú se encuentra aún atrasado respecto de la estipulación del consentimiento de las víctimas, ya que lo considera para las mayores de edad.</a:t>
                      </a:r>
                    </a:p>
                    <a:p>
                      <a:pPr marL="342900" indent="-342900" algn="just" defTabSz="914400" rtl="0" eaLnBrk="1" latinLnBrk="0" hangingPunct="1">
                        <a:lnSpc>
                          <a:spcPct val="107000"/>
                        </a:lnSpc>
                        <a:spcAft>
                          <a:spcPts val="0"/>
                        </a:spcAft>
                        <a:buFont typeface="Wingdings" panose="05000000000000000000" pitchFamily="2" charset="2"/>
                        <a:buChar char="v"/>
                      </a:pPr>
                      <a:endParaRPr lang="es-PE" sz="2000" b="0" kern="1200" dirty="0">
                        <a:solidFill>
                          <a:schemeClr val="tx2">
                            <a:lumMod val="75000"/>
                          </a:schemeClr>
                        </a:solidFill>
                        <a:effectLst/>
                        <a:latin typeface="+mn-lt"/>
                        <a:ea typeface="+mn-ea"/>
                        <a:cs typeface="+mn-cs"/>
                      </a:endParaRPr>
                    </a:p>
                    <a:p>
                      <a:pPr marL="342900" indent="-342900" algn="just" defTabSz="914400" rtl="0" eaLnBrk="1" latinLnBrk="0" hangingPunct="1">
                        <a:lnSpc>
                          <a:spcPct val="107000"/>
                        </a:lnSpc>
                        <a:spcAft>
                          <a:spcPts val="0"/>
                        </a:spcAft>
                        <a:buFont typeface="Wingdings" panose="05000000000000000000" pitchFamily="2" charset="2"/>
                        <a:buChar char="v"/>
                      </a:pPr>
                      <a:r>
                        <a:rPr lang="es-PE" sz="2000" b="0" kern="1200" dirty="0">
                          <a:solidFill>
                            <a:schemeClr val="tx2">
                              <a:lumMod val="75000"/>
                            </a:schemeClr>
                          </a:solidFill>
                          <a:effectLst/>
                          <a:latin typeface="+mn-lt"/>
                          <a:ea typeface="+mn-ea"/>
                          <a:cs typeface="+mn-cs"/>
                        </a:rPr>
                        <a:t>Brasil tiene una lista cerrada de tipos de explotación y penas más leves.</a:t>
                      </a:r>
                    </a:p>
                    <a:p>
                      <a:pPr marL="0" algn="just" defTabSz="914400" rtl="0" eaLnBrk="1" latinLnBrk="0" hangingPunct="1">
                        <a:lnSpc>
                          <a:spcPct val="107000"/>
                        </a:lnSpc>
                        <a:spcAft>
                          <a:spcPts val="0"/>
                        </a:spcAft>
                      </a:pPr>
                      <a:endPar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endParaRPr>
                    </a:p>
                  </a:txBody>
                  <a:tcPr marL="68580" marR="68580" marT="0" marB="0">
                    <a:solidFill>
                      <a:schemeClr val="bg1">
                        <a:lumMod val="85000"/>
                      </a:schemeClr>
                    </a:solidFill>
                  </a:tcPr>
                </a:tc>
                <a:extLst>
                  <a:ext uri="{0D108BD9-81ED-4DB2-BD59-A6C34878D82A}">
                    <a16:rowId xmlns:a16="http://schemas.microsoft.com/office/drawing/2014/main" val="3685728211"/>
                  </a:ext>
                </a:extLst>
              </a:tr>
            </a:tbl>
          </a:graphicData>
        </a:graphic>
      </p:graphicFrame>
    </p:spTree>
    <p:extLst>
      <p:ext uri="{BB962C8B-B14F-4D97-AF65-F5344CB8AC3E}">
        <p14:creationId xmlns:p14="http://schemas.microsoft.com/office/powerpoint/2010/main" val="42449178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r="98366"/>
          <a:stretch/>
        </p:blipFill>
        <p:spPr>
          <a:xfrm>
            <a:off x="0" y="0"/>
            <a:ext cx="191046" cy="6867330"/>
          </a:xfrm>
          <a:prstGeom prst="rect">
            <a:avLst/>
          </a:prstGeom>
        </p:spPr>
      </p:pic>
      <p:pic>
        <p:nvPicPr>
          <p:cNvPr id="6" name="Imagen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1037" y="340636"/>
            <a:ext cx="1286069" cy="461852"/>
          </a:xfrm>
          <a:prstGeom prst="rect">
            <a:avLst/>
          </a:prstGeom>
        </p:spPr>
      </p:pic>
      <p:sp>
        <p:nvSpPr>
          <p:cNvPr id="12" name="Título 1"/>
          <p:cNvSpPr>
            <a:spLocks noGrp="1"/>
          </p:cNvSpPr>
          <p:nvPr>
            <p:ph type="title"/>
          </p:nvPr>
        </p:nvSpPr>
        <p:spPr>
          <a:xfrm>
            <a:off x="838200" y="1032599"/>
            <a:ext cx="10515600" cy="427977"/>
          </a:xfrm>
        </p:spPr>
        <p:txBody>
          <a:bodyPr>
            <a:noAutofit/>
          </a:bodyPr>
          <a:lstStyle/>
          <a:p>
            <a:r>
              <a:rPr lang="es-PE" sz="6600" dirty="0">
                <a:solidFill>
                  <a:schemeClr val="tx1">
                    <a:lumMod val="65000"/>
                    <a:lumOff val="35000"/>
                  </a:schemeClr>
                </a:solidFill>
                <a:effectLst>
                  <a:outerShdw blurRad="38100" dist="38100" dir="2700000" algn="tl">
                    <a:srgbClr val="000000">
                      <a:alpha val="43137"/>
                    </a:srgbClr>
                  </a:outerShdw>
                </a:effectLst>
              </a:rPr>
              <a:t>CONCLUSIONES</a:t>
            </a:r>
            <a:endParaRPr lang="es-PE" sz="6000" b="1" dirty="0">
              <a:solidFill>
                <a:srgbClr val="688A4E"/>
              </a:solidFill>
              <a:effectLst>
                <a:outerShdw blurRad="38100" dist="38100" dir="2700000" algn="tl">
                  <a:srgbClr val="000000">
                    <a:alpha val="43137"/>
                  </a:srgbClr>
                </a:outerShdw>
              </a:effectLst>
              <a:latin typeface="+mn-lt"/>
            </a:endParaRPr>
          </a:p>
        </p:txBody>
      </p:sp>
      <p:graphicFrame>
        <p:nvGraphicFramePr>
          <p:cNvPr id="5" name="Tabla 4">
            <a:extLst>
              <a:ext uri="{FF2B5EF4-FFF2-40B4-BE49-F238E27FC236}">
                <a16:creationId xmlns:a16="http://schemas.microsoft.com/office/drawing/2014/main" id="{BE128379-CCFE-4E1F-997E-8F01429747F0}"/>
              </a:ext>
            </a:extLst>
          </p:cNvPr>
          <p:cNvGraphicFramePr>
            <a:graphicFrameLocks noGrp="1"/>
          </p:cNvGraphicFramePr>
          <p:nvPr>
            <p:extLst>
              <p:ext uri="{D42A27DB-BD31-4B8C-83A1-F6EECF244321}">
                <p14:modId xmlns:p14="http://schemas.microsoft.com/office/powerpoint/2010/main" val="595950936"/>
              </p:ext>
            </p:extLst>
          </p:nvPr>
        </p:nvGraphicFramePr>
        <p:xfrm>
          <a:off x="834887" y="2717715"/>
          <a:ext cx="10332985" cy="2384197"/>
        </p:xfrm>
        <a:graphic>
          <a:graphicData uri="http://schemas.openxmlformats.org/drawingml/2006/table">
            <a:tbl>
              <a:tblPr firstRow="1" firstCol="1" bandRow="1">
                <a:tableStyleId>{5C22544A-7EE6-4342-B048-85BDC9FD1C3A}</a:tableStyleId>
              </a:tblPr>
              <a:tblGrid>
                <a:gridCol w="2345635">
                  <a:extLst>
                    <a:ext uri="{9D8B030D-6E8A-4147-A177-3AD203B41FA5}">
                      <a16:colId xmlns:a16="http://schemas.microsoft.com/office/drawing/2014/main" val="492966710"/>
                    </a:ext>
                  </a:extLst>
                </a:gridCol>
                <a:gridCol w="7987350">
                  <a:extLst>
                    <a:ext uri="{9D8B030D-6E8A-4147-A177-3AD203B41FA5}">
                      <a16:colId xmlns:a16="http://schemas.microsoft.com/office/drawing/2014/main" val="3419645846"/>
                    </a:ext>
                  </a:extLst>
                </a:gridCol>
              </a:tblGrid>
              <a:tr h="2384197">
                <a:tc>
                  <a:txBody>
                    <a:bodyPr/>
                    <a:lstStyle/>
                    <a:p>
                      <a:pPr marL="0" algn="ctr" defTabSz="914400" rtl="0" eaLnBrk="1" latinLnBrk="0" hangingPunct="1">
                        <a:lnSpc>
                          <a:spcPct val="107000"/>
                        </a:lnSpc>
                        <a:spcAft>
                          <a:spcPts val="0"/>
                        </a:spcAft>
                      </a:pPr>
                      <a:endParaRPr lang="es-PE" sz="2800" b="1" kern="1200" dirty="0">
                        <a:solidFill>
                          <a:schemeClr val="tx2">
                            <a:lumMod val="75000"/>
                          </a:schemeClr>
                        </a:solidFill>
                        <a:effectLst>
                          <a:outerShdw blurRad="38100" dist="38100" dir="2700000" algn="tl">
                            <a:srgbClr val="000000">
                              <a:alpha val="43137"/>
                            </a:srgbClr>
                          </a:outerShdw>
                        </a:effectLst>
                        <a:latin typeface="+mn-lt"/>
                        <a:ea typeface="+mn-ea"/>
                        <a:cs typeface="+mn-cs"/>
                      </a:endParaRPr>
                    </a:p>
                    <a:p>
                      <a:pPr marL="0" algn="ctr" defTabSz="914400" rtl="0" eaLnBrk="1" latinLnBrk="0" hangingPunct="1">
                        <a:lnSpc>
                          <a:spcPct val="107000"/>
                        </a:lnSpc>
                        <a:spcAft>
                          <a:spcPts val="0"/>
                        </a:spcAft>
                      </a:pPr>
                      <a:r>
                        <a:rPr lang="es-PE" sz="2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PROTECCIÓN DE VÍCTIMAS</a:t>
                      </a:r>
                    </a:p>
                  </a:txBody>
                  <a:tcPr marL="68580" marR="68580" marT="0" marB="0">
                    <a:solidFill>
                      <a:schemeClr val="bg1">
                        <a:lumMod val="75000"/>
                      </a:schemeClr>
                    </a:solidFill>
                  </a:tcPr>
                </a:tc>
                <a:tc>
                  <a:txBody>
                    <a:bodyPr/>
                    <a:lstStyle/>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s-PE" sz="2000" b="0" kern="1200" dirty="0">
                          <a:solidFill>
                            <a:schemeClr val="tx2">
                              <a:lumMod val="75000"/>
                            </a:schemeClr>
                          </a:solidFill>
                          <a:effectLst/>
                          <a:latin typeface="+mn-lt"/>
                          <a:ea typeface="+mn-ea"/>
                          <a:cs typeface="+mn-cs"/>
                        </a:rPr>
                        <a:t>Perú es el que ha cumplido con todos los criterios en teoría pero presenta graves dificultades en la implementación. Deuda social.</a:t>
                      </a:r>
                    </a:p>
                    <a:p>
                      <a:pPr marL="457200" marR="0" lvl="1"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PE" sz="2000" b="0" kern="1200" dirty="0">
                        <a:solidFill>
                          <a:schemeClr val="tx2">
                            <a:lumMod val="75000"/>
                          </a:schemeClr>
                        </a:solidFill>
                        <a:effectLst/>
                        <a:latin typeface="+mn-lt"/>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s-PE" sz="2000" b="0" kern="1200" dirty="0">
                          <a:solidFill>
                            <a:schemeClr val="tx2">
                              <a:lumMod val="75000"/>
                            </a:schemeClr>
                          </a:solidFill>
                          <a:effectLst/>
                          <a:latin typeface="+mn-lt"/>
                          <a:ea typeface="+mn-ea"/>
                          <a:cs typeface="+mn-cs"/>
                        </a:rPr>
                        <a:t>Brasil debe implementar una asistencia social a sus víctimas</a:t>
                      </a:r>
                    </a:p>
                  </a:txBody>
                  <a:tcPr marL="68580" marR="68580" marT="0" marB="0">
                    <a:solidFill>
                      <a:schemeClr val="bg1">
                        <a:lumMod val="85000"/>
                      </a:schemeClr>
                    </a:solidFill>
                  </a:tcPr>
                </a:tc>
                <a:extLst>
                  <a:ext uri="{0D108BD9-81ED-4DB2-BD59-A6C34878D82A}">
                    <a16:rowId xmlns:a16="http://schemas.microsoft.com/office/drawing/2014/main" val="3685728211"/>
                  </a:ext>
                </a:extLst>
              </a:tr>
            </a:tbl>
          </a:graphicData>
        </a:graphic>
      </p:graphicFrame>
    </p:spTree>
    <p:extLst>
      <p:ext uri="{BB962C8B-B14F-4D97-AF65-F5344CB8AC3E}">
        <p14:creationId xmlns:p14="http://schemas.microsoft.com/office/powerpoint/2010/main" val="754085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r="98366"/>
          <a:stretch/>
        </p:blipFill>
        <p:spPr>
          <a:xfrm>
            <a:off x="0" y="0"/>
            <a:ext cx="191046" cy="6867330"/>
          </a:xfrm>
          <a:prstGeom prst="rect">
            <a:avLst/>
          </a:prstGeom>
        </p:spPr>
      </p:pic>
      <p:sp>
        <p:nvSpPr>
          <p:cNvPr id="12" name="Título 1"/>
          <p:cNvSpPr>
            <a:spLocks noGrp="1"/>
          </p:cNvSpPr>
          <p:nvPr>
            <p:ph type="title"/>
          </p:nvPr>
        </p:nvSpPr>
        <p:spPr>
          <a:xfrm>
            <a:off x="838200" y="1032599"/>
            <a:ext cx="10515600" cy="427977"/>
          </a:xfrm>
        </p:spPr>
        <p:txBody>
          <a:bodyPr>
            <a:noAutofit/>
          </a:bodyPr>
          <a:lstStyle/>
          <a:p>
            <a:r>
              <a:rPr lang="es-PE" sz="6600" dirty="0">
                <a:solidFill>
                  <a:schemeClr val="tx1">
                    <a:lumMod val="65000"/>
                    <a:lumOff val="35000"/>
                  </a:schemeClr>
                </a:solidFill>
                <a:effectLst>
                  <a:outerShdw blurRad="38100" dist="38100" dir="2700000" algn="tl">
                    <a:srgbClr val="000000">
                      <a:alpha val="43137"/>
                    </a:srgbClr>
                  </a:outerShdw>
                </a:effectLst>
              </a:rPr>
              <a:t>CONCLUSIONES</a:t>
            </a:r>
            <a:endParaRPr lang="es-PE" sz="6000" b="1" dirty="0">
              <a:solidFill>
                <a:srgbClr val="688A4E"/>
              </a:solidFill>
              <a:effectLst>
                <a:outerShdw blurRad="38100" dist="38100" dir="2700000" algn="tl">
                  <a:srgbClr val="000000">
                    <a:alpha val="43137"/>
                  </a:srgbClr>
                </a:outerShdw>
              </a:effectLst>
              <a:latin typeface="+mn-lt"/>
            </a:endParaRPr>
          </a:p>
        </p:txBody>
      </p:sp>
      <p:pic>
        <p:nvPicPr>
          <p:cNvPr id="9" name="Imagen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61308" y="46280"/>
            <a:ext cx="2258513" cy="1486728"/>
          </a:xfrm>
          <a:prstGeom prst="rect">
            <a:avLst/>
          </a:prstGeom>
        </p:spPr>
      </p:pic>
      <p:graphicFrame>
        <p:nvGraphicFramePr>
          <p:cNvPr id="3" name="Tabla 2">
            <a:extLst>
              <a:ext uri="{FF2B5EF4-FFF2-40B4-BE49-F238E27FC236}">
                <a16:creationId xmlns:a16="http://schemas.microsoft.com/office/drawing/2014/main" id="{1DB98459-1431-4E2B-8EE1-EA4C0E1666E3}"/>
              </a:ext>
            </a:extLst>
          </p:cNvPr>
          <p:cNvGraphicFramePr>
            <a:graphicFrameLocks noGrp="1"/>
          </p:cNvGraphicFramePr>
          <p:nvPr>
            <p:extLst>
              <p:ext uri="{D42A27DB-BD31-4B8C-83A1-F6EECF244321}">
                <p14:modId xmlns:p14="http://schemas.microsoft.com/office/powerpoint/2010/main" val="1096210345"/>
              </p:ext>
            </p:extLst>
          </p:nvPr>
        </p:nvGraphicFramePr>
        <p:xfrm>
          <a:off x="706513" y="1880294"/>
          <a:ext cx="10461359" cy="4834772"/>
        </p:xfrm>
        <a:graphic>
          <a:graphicData uri="http://schemas.openxmlformats.org/drawingml/2006/table">
            <a:tbl>
              <a:tblPr firstRow="1" firstCol="1" bandRow="1">
                <a:tableStyleId>{5C22544A-7EE6-4342-B048-85BDC9FD1C3A}</a:tableStyleId>
              </a:tblPr>
              <a:tblGrid>
                <a:gridCol w="2686044">
                  <a:extLst>
                    <a:ext uri="{9D8B030D-6E8A-4147-A177-3AD203B41FA5}">
                      <a16:colId xmlns:a16="http://schemas.microsoft.com/office/drawing/2014/main" val="492966710"/>
                    </a:ext>
                  </a:extLst>
                </a:gridCol>
                <a:gridCol w="7775315">
                  <a:extLst>
                    <a:ext uri="{9D8B030D-6E8A-4147-A177-3AD203B41FA5}">
                      <a16:colId xmlns:a16="http://schemas.microsoft.com/office/drawing/2014/main" val="3419645846"/>
                    </a:ext>
                  </a:extLst>
                </a:gridCol>
              </a:tblGrid>
              <a:tr h="4834772">
                <a:tc>
                  <a:txBody>
                    <a:bodyPr/>
                    <a:lstStyle/>
                    <a:p>
                      <a:pPr marL="0" algn="ctr" defTabSz="914400" rtl="0" eaLnBrk="1" latinLnBrk="0" hangingPunct="1">
                        <a:lnSpc>
                          <a:spcPct val="107000"/>
                        </a:lnSpc>
                        <a:spcAft>
                          <a:spcPts val="0"/>
                        </a:spcAft>
                      </a:pPr>
                      <a:endParaRPr lang="es-PE" sz="2800" b="1" kern="1200" dirty="0">
                        <a:solidFill>
                          <a:schemeClr val="tx2">
                            <a:lumMod val="75000"/>
                          </a:schemeClr>
                        </a:solidFill>
                        <a:effectLst>
                          <a:outerShdw blurRad="38100" dist="38100" dir="2700000" algn="tl">
                            <a:srgbClr val="000000">
                              <a:alpha val="43137"/>
                            </a:srgbClr>
                          </a:outerShdw>
                        </a:effectLst>
                        <a:latin typeface="+mn-lt"/>
                        <a:ea typeface="+mn-ea"/>
                        <a:cs typeface="+mn-cs"/>
                      </a:endParaRPr>
                    </a:p>
                    <a:p>
                      <a:pPr marL="0" algn="ctr" defTabSz="914400" rtl="0" eaLnBrk="1" latinLnBrk="0" hangingPunct="1">
                        <a:lnSpc>
                          <a:spcPct val="107000"/>
                        </a:lnSpc>
                        <a:spcAft>
                          <a:spcPts val="0"/>
                        </a:spcAft>
                      </a:pPr>
                      <a:r>
                        <a:rPr lang="es-PE" sz="2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PREVENCIÓN Y COOPERACIÓN</a:t>
                      </a:r>
                    </a:p>
                  </a:txBody>
                  <a:tcPr marL="68580" marR="68580" marT="0" marB="0">
                    <a:solidFill>
                      <a:schemeClr val="bg1">
                        <a:lumMod val="75000"/>
                      </a:schemeClr>
                    </a:solidFill>
                  </a:tcPr>
                </a:tc>
                <a:tc>
                  <a:txBody>
                    <a:bodyPr/>
                    <a:lstStyle/>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s-PE" sz="2000" b="0" kern="1200" dirty="0">
                          <a:solidFill>
                            <a:schemeClr val="tx2">
                              <a:lumMod val="75000"/>
                            </a:schemeClr>
                          </a:solidFill>
                          <a:effectLst/>
                          <a:latin typeface="+mn-lt"/>
                          <a:ea typeface="+mn-ea"/>
                          <a:cs typeface="+mn-cs"/>
                        </a:rPr>
                        <a:t>Rol importante en la normativa y políticas públicas referidas a la trata de personas en los tres países, siguiendo así las pautas establecidas en el Protocolo de Palermo. Un aspecto importante en la prevención es que se aborda las causas sociales, económicas y culturales que conducen a la trata de personas como la pobreza, la desigualdad y la demanda</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lang="es-PE" sz="2000" b="0" kern="1200" dirty="0">
                        <a:solidFill>
                          <a:schemeClr val="tx2">
                            <a:lumMod val="75000"/>
                          </a:schemeClr>
                        </a:solidFill>
                        <a:effectLst/>
                        <a:latin typeface="+mn-lt"/>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s-PE" sz="2000" b="0" kern="1200" dirty="0">
                          <a:solidFill>
                            <a:schemeClr val="tx2">
                              <a:lumMod val="75000"/>
                            </a:schemeClr>
                          </a:solidFill>
                          <a:effectLst/>
                          <a:latin typeface="+mn-lt"/>
                          <a:ea typeface="+mn-ea"/>
                          <a:cs typeface="+mn-cs"/>
                        </a:rPr>
                        <a:t>La cooperación comprende un nivel interno de las diversas instituciones nacionales, organizaciones no gubernamentales y sociedad civil, así como un nivel externo como la cooperación binacional o multinacional</a:t>
                      </a:r>
                    </a:p>
                    <a:p>
                      <a:pPr marL="457200" marR="0" lvl="1"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PE" sz="2000" b="0" kern="1200" dirty="0">
                        <a:solidFill>
                          <a:schemeClr val="tx2">
                            <a:lumMod val="75000"/>
                          </a:schemeClr>
                        </a:solidFill>
                        <a:effectLst/>
                        <a:latin typeface="+mn-lt"/>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s-PE" sz="2000" b="0" kern="1200" dirty="0">
                          <a:solidFill>
                            <a:schemeClr val="tx2">
                              <a:lumMod val="75000"/>
                            </a:schemeClr>
                          </a:solidFill>
                          <a:effectLst/>
                          <a:latin typeface="+mn-lt"/>
                          <a:ea typeface="+mn-ea"/>
                          <a:cs typeface="+mn-cs"/>
                        </a:rPr>
                        <a:t>Acuerdo entre la </a:t>
                      </a:r>
                      <a:r>
                        <a:rPr lang="es-ES" sz="2000" b="0" kern="1200" dirty="0">
                          <a:solidFill>
                            <a:schemeClr val="tx2">
                              <a:lumMod val="75000"/>
                            </a:schemeClr>
                          </a:solidFill>
                          <a:effectLst/>
                          <a:latin typeface="+mn-lt"/>
                          <a:ea typeface="+mn-ea"/>
                          <a:cs typeface="+mn-cs"/>
                        </a:rPr>
                        <a:t>República del Perú y la </a:t>
                      </a:r>
                      <a:r>
                        <a:rPr lang="es-PE" sz="2000" b="0" kern="1200" dirty="0">
                          <a:solidFill>
                            <a:schemeClr val="tx2">
                              <a:lumMod val="75000"/>
                            </a:schemeClr>
                          </a:solidFill>
                          <a:effectLst/>
                          <a:latin typeface="+mn-lt"/>
                          <a:ea typeface="+mn-ea"/>
                          <a:cs typeface="+mn-cs"/>
                        </a:rPr>
                        <a:t>República de Colombia para la prevención, investigación, persecución del delito de </a:t>
                      </a:r>
                      <a:r>
                        <a:rPr lang="es-ES" sz="2000" b="0" kern="1200" dirty="0">
                          <a:solidFill>
                            <a:schemeClr val="tx2">
                              <a:lumMod val="75000"/>
                            </a:schemeClr>
                          </a:solidFill>
                          <a:effectLst/>
                          <a:latin typeface="+mn-lt"/>
                          <a:ea typeface="+mn-ea"/>
                          <a:cs typeface="+mn-cs"/>
                        </a:rPr>
                        <a:t>trata de personas y para </a:t>
                      </a:r>
                      <a:r>
                        <a:rPr lang="es-PE" sz="2000" b="0" kern="1200" dirty="0">
                          <a:solidFill>
                            <a:schemeClr val="tx2">
                              <a:lumMod val="75000"/>
                            </a:schemeClr>
                          </a:solidFill>
                          <a:effectLst/>
                          <a:latin typeface="+mn-lt"/>
                          <a:ea typeface="+mn-ea"/>
                          <a:cs typeface="+mn-cs"/>
                        </a:rPr>
                        <a:t>la asistencia y protección a sus víctimas.</a:t>
                      </a:r>
                    </a:p>
                  </a:txBody>
                  <a:tcPr marL="68580" marR="68580" marT="0" marB="0">
                    <a:solidFill>
                      <a:schemeClr val="bg1">
                        <a:lumMod val="85000"/>
                      </a:schemeClr>
                    </a:solidFill>
                  </a:tcPr>
                </a:tc>
                <a:extLst>
                  <a:ext uri="{0D108BD9-81ED-4DB2-BD59-A6C34878D82A}">
                    <a16:rowId xmlns:a16="http://schemas.microsoft.com/office/drawing/2014/main" val="3685728211"/>
                  </a:ext>
                </a:extLst>
              </a:tr>
            </a:tbl>
          </a:graphicData>
        </a:graphic>
      </p:graphicFrame>
    </p:spTree>
    <p:extLst>
      <p:ext uri="{BB962C8B-B14F-4D97-AF65-F5344CB8AC3E}">
        <p14:creationId xmlns:p14="http://schemas.microsoft.com/office/powerpoint/2010/main" val="602989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r="98366"/>
          <a:stretch/>
        </p:blipFill>
        <p:spPr>
          <a:xfrm>
            <a:off x="0" y="0"/>
            <a:ext cx="191046" cy="6867330"/>
          </a:xfrm>
          <a:prstGeom prst="rect">
            <a:avLst/>
          </a:prstGeom>
        </p:spPr>
      </p:pic>
      <p:pic>
        <p:nvPicPr>
          <p:cNvPr id="6" name="Imagen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1037" y="340636"/>
            <a:ext cx="1286069" cy="461852"/>
          </a:xfrm>
          <a:prstGeom prst="rect">
            <a:avLst/>
          </a:prstGeom>
        </p:spPr>
      </p:pic>
      <p:sp>
        <p:nvSpPr>
          <p:cNvPr id="12" name="Título 1"/>
          <p:cNvSpPr>
            <a:spLocks noGrp="1"/>
          </p:cNvSpPr>
          <p:nvPr>
            <p:ph type="title"/>
          </p:nvPr>
        </p:nvSpPr>
        <p:spPr>
          <a:xfrm>
            <a:off x="838200" y="1032599"/>
            <a:ext cx="10515600" cy="427977"/>
          </a:xfrm>
        </p:spPr>
        <p:txBody>
          <a:bodyPr>
            <a:noAutofit/>
          </a:bodyPr>
          <a:lstStyle/>
          <a:p>
            <a:r>
              <a:rPr lang="es-PE" sz="6600" dirty="0">
                <a:solidFill>
                  <a:schemeClr val="tx1">
                    <a:lumMod val="65000"/>
                    <a:lumOff val="35000"/>
                  </a:schemeClr>
                </a:solidFill>
                <a:effectLst>
                  <a:outerShdw blurRad="38100" dist="38100" dir="2700000" algn="tl">
                    <a:srgbClr val="000000">
                      <a:alpha val="43137"/>
                    </a:srgbClr>
                  </a:outerShdw>
                </a:effectLst>
              </a:rPr>
              <a:t>CONCLUSIONES</a:t>
            </a:r>
            <a:endParaRPr lang="es-PE" sz="6000" b="1" dirty="0">
              <a:solidFill>
                <a:srgbClr val="688A4E"/>
              </a:solidFill>
              <a:effectLst>
                <a:outerShdw blurRad="38100" dist="38100" dir="2700000" algn="tl">
                  <a:srgbClr val="000000">
                    <a:alpha val="43137"/>
                  </a:srgbClr>
                </a:outerShdw>
              </a:effectLst>
              <a:latin typeface="+mn-lt"/>
            </a:endParaRPr>
          </a:p>
        </p:txBody>
      </p:sp>
      <p:graphicFrame>
        <p:nvGraphicFramePr>
          <p:cNvPr id="3" name="Tabla 2">
            <a:extLst>
              <a:ext uri="{FF2B5EF4-FFF2-40B4-BE49-F238E27FC236}">
                <a16:creationId xmlns:a16="http://schemas.microsoft.com/office/drawing/2014/main" id="{11DABF67-B900-484C-8585-B3258BF8E4F1}"/>
              </a:ext>
            </a:extLst>
          </p:cNvPr>
          <p:cNvGraphicFramePr>
            <a:graphicFrameLocks noGrp="1"/>
          </p:cNvGraphicFramePr>
          <p:nvPr>
            <p:extLst>
              <p:ext uri="{D42A27DB-BD31-4B8C-83A1-F6EECF244321}">
                <p14:modId xmlns:p14="http://schemas.microsoft.com/office/powerpoint/2010/main" val="3001762726"/>
              </p:ext>
            </p:extLst>
          </p:nvPr>
        </p:nvGraphicFramePr>
        <p:xfrm>
          <a:off x="706513" y="2333059"/>
          <a:ext cx="10084905" cy="1828800"/>
        </p:xfrm>
        <a:graphic>
          <a:graphicData uri="http://schemas.openxmlformats.org/drawingml/2006/table">
            <a:tbl>
              <a:tblPr firstRow="1" firstCol="1" bandRow="1">
                <a:tableStyleId>{5C22544A-7EE6-4342-B048-85BDC9FD1C3A}</a:tableStyleId>
              </a:tblPr>
              <a:tblGrid>
                <a:gridCol w="2481504">
                  <a:extLst>
                    <a:ext uri="{9D8B030D-6E8A-4147-A177-3AD203B41FA5}">
                      <a16:colId xmlns:a16="http://schemas.microsoft.com/office/drawing/2014/main" val="492966710"/>
                    </a:ext>
                  </a:extLst>
                </a:gridCol>
                <a:gridCol w="7603401">
                  <a:extLst>
                    <a:ext uri="{9D8B030D-6E8A-4147-A177-3AD203B41FA5}">
                      <a16:colId xmlns:a16="http://schemas.microsoft.com/office/drawing/2014/main" val="3419645846"/>
                    </a:ext>
                  </a:extLst>
                </a:gridCol>
              </a:tblGrid>
              <a:tr h="1658036">
                <a:tc>
                  <a:txBody>
                    <a:bodyPr/>
                    <a:lstStyle/>
                    <a:p>
                      <a:pPr algn="just">
                        <a:lnSpc>
                          <a:spcPct val="107000"/>
                        </a:lnSpc>
                        <a:spcAft>
                          <a:spcPts val="0"/>
                        </a:spcAft>
                      </a:pPr>
                      <a:endParaRPr lang="es-PE" sz="2800" b="1" kern="1200" dirty="0">
                        <a:solidFill>
                          <a:schemeClr val="tx2">
                            <a:lumMod val="75000"/>
                          </a:schemeClr>
                        </a:solidFill>
                        <a:effectLst>
                          <a:outerShdw blurRad="38100" dist="38100" dir="2700000" algn="tl">
                            <a:srgbClr val="000000">
                              <a:alpha val="43137"/>
                            </a:srgbClr>
                          </a:outerShdw>
                        </a:effectLst>
                        <a:latin typeface="+mn-lt"/>
                        <a:ea typeface="+mn-ea"/>
                        <a:cs typeface="+mn-cs"/>
                      </a:endParaRPr>
                    </a:p>
                    <a:p>
                      <a:pPr algn="just">
                        <a:lnSpc>
                          <a:spcPct val="107000"/>
                        </a:lnSpc>
                        <a:spcAft>
                          <a:spcPts val="0"/>
                        </a:spcAft>
                      </a:pPr>
                      <a:r>
                        <a:rPr lang="es-PE" sz="2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ESTADÍSTICAS</a:t>
                      </a:r>
                    </a:p>
                  </a:txBody>
                  <a:tcPr marL="68580" marR="68580" marT="0" marB="0">
                    <a:solidFill>
                      <a:schemeClr val="bg1">
                        <a:lumMod val="75000"/>
                      </a:schemeClr>
                    </a:solidFill>
                  </a:tcPr>
                </a:tc>
                <a:tc>
                  <a:txBody>
                    <a:bodyPr/>
                    <a:lstStyle/>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lang="es-PE" sz="2000" b="0" kern="1200" dirty="0">
                        <a:solidFill>
                          <a:schemeClr val="tx2">
                            <a:lumMod val="75000"/>
                          </a:schemeClr>
                        </a:solidFill>
                        <a:effectLst/>
                        <a:latin typeface="+mn-lt"/>
                        <a:ea typeface="+mn-ea"/>
                        <a:cs typeface="+mn-cs"/>
                      </a:endParaRP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s-PE" sz="2000" b="0" kern="1200" dirty="0">
                          <a:solidFill>
                            <a:schemeClr val="tx2">
                              <a:lumMod val="75000"/>
                            </a:schemeClr>
                          </a:solidFill>
                          <a:effectLst/>
                          <a:latin typeface="+mn-lt"/>
                          <a:ea typeface="+mn-ea"/>
                          <a:cs typeface="+mn-cs"/>
                        </a:rPr>
                        <a:t>Subregistro</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s-PE" sz="2000" b="0" kern="1200" dirty="0">
                          <a:solidFill>
                            <a:schemeClr val="tx2">
                              <a:lumMod val="75000"/>
                            </a:schemeClr>
                          </a:solidFill>
                          <a:effectLst/>
                          <a:latin typeface="+mn-lt"/>
                          <a:ea typeface="+mn-ea"/>
                          <a:cs typeface="+mn-cs"/>
                        </a:rPr>
                        <a:t>Perú el que de lejos presenta la mayor cantidad de casos con 2534 casos entre el año 2014 y 2016</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s-PE" sz="2000" b="0" kern="1200" dirty="0">
                          <a:solidFill>
                            <a:schemeClr val="tx2">
                              <a:lumMod val="75000"/>
                            </a:schemeClr>
                          </a:solidFill>
                          <a:effectLst/>
                          <a:latin typeface="+mn-lt"/>
                          <a:ea typeface="+mn-ea"/>
                          <a:cs typeface="+mn-cs"/>
                        </a:rPr>
                        <a:t>Brasil ha reportado 408 víctimas de trata</a:t>
                      </a:r>
                    </a:p>
                    <a:p>
                      <a:pPr marL="800100" marR="0" lvl="1"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lang="es-PE" sz="2000" b="0" kern="1200" dirty="0">
                          <a:solidFill>
                            <a:schemeClr val="tx2">
                              <a:lumMod val="75000"/>
                            </a:schemeClr>
                          </a:solidFill>
                          <a:effectLst/>
                          <a:latin typeface="+mn-lt"/>
                          <a:ea typeface="+mn-ea"/>
                          <a:cs typeface="+mn-cs"/>
                        </a:rPr>
                        <a:t>Colombia 229 casos</a:t>
                      </a:r>
                    </a:p>
                  </a:txBody>
                  <a:tcPr marL="68580" marR="68580" marT="0" marB="0">
                    <a:solidFill>
                      <a:schemeClr val="bg1">
                        <a:lumMod val="85000"/>
                      </a:schemeClr>
                    </a:solidFill>
                  </a:tcPr>
                </a:tc>
                <a:extLst>
                  <a:ext uri="{0D108BD9-81ED-4DB2-BD59-A6C34878D82A}">
                    <a16:rowId xmlns:a16="http://schemas.microsoft.com/office/drawing/2014/main" val="3685728211"/>
                  </a:ext>
                </a:extLst>
              </a:tr>
            </a:tbl>
          </a:graphicData>
        </a:graphic>
      </p:graphicFrame>
    </p:spTree>
    <p:extLst>
      <p:ext uri="{BB962C8B-B14F-4D97-AF65-F5344CB8AC3E}">
        <p14:creationId xmlns:p14="http://schemas.microsoft.com/office/powerpoint/2010/main" val="3965019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b="4298"/>
          <a:stretch/>
        </p:blipFill>
        <p:spPr>
          <a:xfrm>
            <a:off x="-1" y="0"/>
            <a:ext cx="12201831" cy="6863137"/>
          </a:xfrm>
          <a:prstGeom prst="rect">
            <a:avLst/>
          </a:prstGeom>
        </p:spPr>
      </p:pic>
    </p:spTree>
    <p:extLst>
      <p:ext uri="{BB962C8B-B14F-4D97-AF65-F5344CB8AC3E}">
        <p14:creationId xmlns:p14="http://schemas.microsoft.com/office/powerpoint/2010/main" val="2700851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ltDnDiag">
          <a:fgClr>
            <a:schemeClr val="bg1">
              <a:lumMod val="95000"/>
            </a:schemeClr>
          </a:fgClr>
          <a:bgClr>
            <a:schemeClr val="bg1"/>
          </a:bgClr>
        </a:pattFill>
        <a:effectLst/>
      </p:bgPr>
    </p:bg>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r="98366"/>
          <a:stretch/>
        </p:blipFill>
        <p:spPr>
          <a:xfrm>
            <a:off x="0" y="0"/>
            <a:ext cx="191046" cy="6867330"/>
          </a:xfrm>
          <a:prstGeom prst="rect">
            <a:avLst/>
          </a:prstGeom>
        </p:spPr>
      </p:pic>
      <p:sp>
        <p:nvSpPr>
          <p:cNvPr id="5" name="CuadroTexto 4"/>
          <p:cNvSpPr txBox="1"/>
          <p:nvPr/>
        </p:nvSpPr>
        <p:spPr>
          <a:xfrm>
            <a:off x="838200" y="1974575"/>
            <a:ext cx="10274559" cy="2800767"/>
          </a:xfrm>
          <a:prstGeom prst="rect">
            <a:avLst/>
          </a:prstGeom>
          <a:noFill/>
        </p:spPr>
        <p:txBody>
          <a:bodyPr wrap="square" rtlCol="0">
            <a:spAutoFit/>
          </a:bodyPr>
          <a:lstStyle/>
          <a:p>
            <a:pPr marL="457200" indent="-457200" algn="just">
              <a:buAutoNum type="arabicPeriod"/>
            </a:pPr>
            <a:r>
              <a:rPr lang="es-PE" sz="4400" dirty="0">
                <a:solidFill>
                  <a:schemeClr val="tx1">
                    <a:lumMod val="65000"/>
                    <a:lumOff val="35000"/>
                  </a:schemeClr>
                </a:solidFill>
              </a:rPr>
              <a:t>PROTOCOLO DE PALERMO</a:t>
            </a:r>
          </a:p>
          <a:p>
            <a:pPr marL="457200" indent="-457200" algn="just">
              <a:buAutoNum type="arabicPeriod"/>
            </a:pPr>
            <a:r>
              <a:rPr lang="es-PE" sz="4400" dirty="0">
                <a:solidFill>
                  <a:schemeClr val="tx1">
                    <a:lumMod val="65000"/>
                    <a:lumOff val="35000"/>
                  </a:schemeClr>
                </a:solidFill>
              </a:rPr>
              <a:t>TIPO PENAL</a:t>
            </a:r>
          </a:p>
          <a:p>
            <a:pPr marL="457200" indent="-457200" algn="just">
              <a:buAutoNum type="arabicPeriod"/>
            </a:pPr>
            <a:r>
              <a:rPr lang="es-PE" sz="4400" dirty="0">
                <a:solidFill>
                  <a:schemeClr val="tx1">
                    <a:lumMod val="65000"/>
                    <a:lumOff val="35000"/>
                  </a:schemeClr>
                </a:solidFill>
              </a:rPr>
              <a:t>PROTECCIÓN DE VÍCTIMAS</a:t>
            </a:r>
          </a:p>
          <a:p>
            <a:pPr marL="457200" indent="-457200" algn="just">
              <a:buAutoNum type="arabicPeriod"/>
            </a:pPr>
            <a:r>
              <a:rPr lang="es-PE" sz="4400" dirty="0">
                <a:solidFill>
                  <a:schemeClr val="tx1">
                    <a:lumMod val="65000"/>
                    <a:lumOff val="35000"/>
                  </a:schemeClr>
                </a:solidFill>
              </a:rPr>
              <a:t>ESTADÍSTICAS</a:t>
            </a:r>
          </a:p>
        </p:txBody>
      </p:sp>
      <p:sp>
        <p:nvSpPr>
          <p:cNvPr id="12" name="Título 1"/>
          <p:cNvSpPr>
            <a:spLocks noGrp="1"/>
          </p:cNvSpPr>
          <p:nvPr>
            <p:ph type="title"/>
          </p:nvPr>
        </p:nvSpPr>
        <p:spPr>
          <a:xfrm>
            <a:off x="838200" y="1032599"/>
            <a:ext cx="10515600" cy="427977"/>
          </a:xfrm>
        </p:spPr>
        <p:txBody>
          <a:bodyPr>
            <a:noAutofit/>
          </a:bodyPr>
          <a:lstStyle/>
          <a:p>
            <a:r>
              <a:rPr lang="es-PE" sz="9600" dirty="0">
                <a:solidFill>
                  <a:schemeClr val="tx1">
                    <a:lumMod val="65000"/>
                    <a:lumOff val="35000"/>
                  </a:schemeClr>
                </a:solidFill>
              </a:rPr>
              <a:t>CRITERIOS</a:t>
            </a:r>
            <a:endParaRPr lang="es-PE" sz="3000" b="1" dirty="0">
              <a:solidFill>
                <a:srgbClr val="688A4E"/>
              </a:solidFill>
              <a:latin typeface="+mn-lt"/>
            </a:endParaRPr>
          </a:p>
        </p:txBody>
      </p:sp>
      <p:pic>
        <p:nvPicPr>
          <p:cNvPr id="9" name="Imagen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61308" y="46280"/>
            <a:ext cx="2258513" cy="1486728"/>
          </a:xfrm>
          <a:prstGeom prst="rect">
            <a:avLst/>
          </a:prstGeom>
        </p:spPr>
      </p:pic>
    </p:spTree>
    <p:extLst>
      <p:ext uri="{BB962C8B-B14F-4D97-AF65-F5344CB8AC3E}">
        <p14:creationId xmlns:p14="http://schemas.microsoft.com/office/powerpoint/2010/main" val="3492918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ltDnDiag">
          <a:fgClr>
            <a:schemeClr val="bg1">
              <a:lumMod val="95000"/>
            </a:schemeClr>
          </a:fgClr>
          <a:bgClr>
            <a:schemeClr val="bg1"/>
          </a:bgClr>
        </a:pattFill>
        <a:effectLst/>
      </p:bgPr>
    </p:bg>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r="98366"/>
          <a:stretch/>
        </p:blipFill>
        <p:spPr>
          <a:xfrm>
            <a:off x="0" y="0"/>
            <a:ext cx="191046" cy="6867330"/>
          </a:xfrm>
          <a:prstGeom prst="rect">
            <a:avLst/>
          </a:prstGeom>
        </p:spPr>
      </p:pic>
      <p:pic>
        <p:nvPicPr>
          <p:cNvPr id="6" name="Imagen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1037" y="340636"/>
            <a:ext cx="1286069" cy="461852"/>
          </a:xfrm>
          <a:prstGeom prst="rect">
            <a:avLst/>
          </a:prstGeom>
        </p:spPr>
      </p:pic>
      <p:sp>
        <p:nvSpPr>
          <p:cNvPr id="12" name="Título 1"/>
          <p:cNvSpPr>
            <a:spLocks noGrp="1"/>
          </p:cNvSpPr>
          <p:nvPr>
            <p:ph type="title"/>
          </p:nvPr>
        </p:nvSpPr>
        <p:spPr>
          <a:xfrm>
            <a:off x="838200" y="1032599"/>
            <a:ext cx="10515600" cy="427977"/>
          </a:xfrm>
        </p:spPr>
        <p:txBody>
          <a:bodyPr>
            <a:noAutofit/>
          </a:bodyPr>
          <a:lstStyle/>
          <a:p>
            <a:r>
              <a:rPr lang="es-PE" sz="5400" dirty="0">
                <a:solidFill>
                  <a:schemeClr val="tx1">
                    <a:lumMod val="65000"/>
                    <a:lumOff val="35000"/>
                  </a:schemeClr>
                </a:solidFill>
                <a:effectLst>
                  <a:outerShdw blurRad="38100" dist="38100" dir="2700000" algn="tl">
                    <a:srgbClr val="000000">
                      <a:alpha val="43137"/>
                    </a:srgbClr>
                  </a:outerShdw>
                </a:effectLst>
              </a:rPr>
              <a:t>PROTOCOLO DE PALERMO</a:t>
            </a:r>
            <a:endParaRPr lang="es-PE" sz="4800" b="1" dirty="0">
              <a:solidFill>
                <a:srgbClr val="688A4E"/>
              </a:solidFill>
              <a:effectLst>
                <a:outerShdw blurRad="38100" dist="38100" dir="2700000" algn="tl">
                  <a:srgbClr val="000000">
                    <a:alpha val="43137"/>
                  </a:srgbClr>
                </a:outerShdw>
              </a:effectLst>
              <a:latin typeface="+mn-lt"/>
            </a:endParaRPr>
          </a:p>
        </p:txBody>
      </p:sp>
      <p:graphicFrame>
        <p:nvGraphicFramePr>
          <p:cNvPr id="3" name="Tabla 2">
            <a:extLst>
              <a:ext uri="{FF2B5EF4-FFF2-40B4-BE49-F238E27FC236}">
                <a16:creationId xmlns:a16="http://schemas.microsoft.com/office/drawing/2014/main" id="{E6B40083-CFDA-46D2-A475-9CA16F64C856}"/>
              </a:ext>
            </a:extLst>
          </p:cNvPr>
          <p:cNvGraphicFramePr>
            <a:graphicFrameLocks noGrp="1"/>
          </p:cNvGraphicFramePr>
          <p:nvPr>
            <p:extLst>
              <p:ext uri="{D42A27DB-BD31-4B8C-83A1-F6EECF244321}">
                <p14:modId xmlns:p14="http://schemas.microsoft.com/office/powerpoint/2010/main" val="1266826623"/>
              </p:ext>
            </p:extLst>
          </p:nvPr>
        </p:nvGraphicFramePr>
        <p:xfrm>
          <a:off x="578954" y="2150143"/>
          <a:ext cx="11034091" cy="3717174"/>
        </p:xfrm>
        <a:graphic>
          <a:graphicData uri="http://schemas.openxmlformats.org/drawingml/2006/table">
            <a:tbl>
              <a:tblPr firstRow="1" firstCol="1" bandRow="1">
                <a:tableStyleId>{F5AB1C69-6EDB-4FF4-983F-18BD219EF322}</a:tableStyleId>
              </a:tblPr>
              <a:tblGrid>
                <a:gridCol w="2204656">
                  <a:extLst>
                    <a:ext uri="{9D8B030D-6E8A-4147-A177-3AD203B41FA5}">
                      <a16:colId xmlns:a16="http://schemas.microsoft.com/office/drawing/2014/main" val="492966710"/>
                    </a:ext>
                  </a:extLst>
                </a:gridCol>
                <a:gridCol w="8829435">
                  <a:extLst>
                    <a:ext uri="{9D8B030D-6E8A-4147-A177-3AD203B41FA5}">
                      <a16:colId xmlns:a16="http://schemas.microsoft.com/office/drawing/2014/main" val="3419645846"/>
                    </a:ext>
                  </a:extLst>
                </a:gridCol>
              </a:tblGrid>
              <a:tr h="521450">
                <a:tc>
                  <a:txBody>
                    <a:bodyPr/>
                    <a:lstStyle/>
                    <a:p>
                      <a:pPr algn="just">
                        <a:lnSpc>
                          <a:spcPct val="107000"/>
                        </a:lnSpc>
                        <a:spcAft>
                          <a:spcPts val="0"/>
                        </a:spcAft>
                      </a:pPr>
                      <a:r>
                        <a:rPr lang="es-PE" sz="1800" dirty="0">
                          <a:solidFill>
                            <a:schemeClr val="tx2">
                              <a:lumMod val="75000"/>
                            </a:schemeClr>
                          </a:solidFill>
                          <a:effectLst>
                            <a:outerShdw blurRad="38100" dist="38100" dir="2700000" algn="tl">
                              <a:srgbClr val="000000">
                                <a:alpha val="43137"/>
                              </a:srgbClr>
                            </a:outerShdw>
                          </a:effectLst>
                        </a:rPr>
                        <a:t>CONDUCTA</a:t>
                      </a:r>
                      <a:endParaRPr lang="es-PE" sz="2400" dirty="0">
                        <a:solidFill>
                          <a:schemeClr val="tx2">
                            <a:lumMod val="75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a:txBody>
                  <a:tcPr marL="68580" marR="68580" marT="0" marB="0"/>
                </a:tc>
                <a:tc>
                  <a:txBody>
                    <a:bodyPr/>
                    <a:lstStyle/>
                    <a:p>
                      <a:pPr algn="just">
                        <a:lnSpc>
                          <a:spcPct val="107000"/>
                        </a:lnSpc>
                        <a:spcAft>
                          <a:spcPts val="0"/>
                        </a:spcAft>
                      </a:pPr>
                      <a:r>
                        <a:rPr lang="es-PE" sz="2000" b="0" kern="1200" dirty="0">
                          <a:solidFill>
                            <a:schemeClr val="tx2">
                              <a:lumMod val="75000"/>
                            </a:schemeClr>
                          </a:solidFill>
                          <a:effectLst/>
                        </a:rPr>
                        <a:t>captación, transporte, traslado, acogida o la recepción de personas</a:t>
                      </a:r>
                      <a:endParaRPr lang="es-PE" sz="2000" b="0" kern="1200" dirty="0">
                        <a:solidFill>
                          <a:schemeClr val="tx2">
                            <a:lumMod val="75000"/>
                          </a:schemeClr>
                        </a:solidFill>
                        <a:effectLst/>
                        <a:latin typeface="+mn-lt"/>
                        <a:ea typeface="+mn-ea"/>
                        <a:cs typeface="+mn-cs"/>
                      </a:endParaRPr>
                    </a:p>
                  </a:txBody>
                  <a:tcPr marL="68580" marR="68580" marT="0" marB="0"/>
                </a:tc>
                <a:extLst>
                  <a:ext uri="{0D108BD9-81ED-4DB2-BD59-A6C34878D82A}">
                    <a16:rowId xmlns:a16="http://schemas.microsoft.com/office/drawing/2014/main" val="3685728211"/>
                  </a:ext>
                </a:extLst>
              </a:tr>
              <a:tr h="1120238">
                <a:tc>
                  <a:txBody>
                    <a:bodyPr/>
                    <a:lstStyle/>
                    <a:p>
                      <a:pPr algn="just">
                        <a:lnSpc>
                          <a:spcPct val="107000"/>
                        </a:lnSpc>
                        <a:spcAft>
                          <a:spcPts val="0"/>
                        </a:spcAft>
                      </a:pPr>
                      <a:r>
                        <a:rPr lang="es-PE" sz="1800" dirty="0">
                          <a:solidFill>
                            <a:schemeClr val="tx2">
                              <a:lumMod val="75000"/>
                            </a:schemeClr>
                          </a:solidFill>
                          <a:effectLst>
                            <a:outerShdw blurRad="38100" dist="38100" dir="2700000" algn="tl">
                              <a:srgbClr val="000000">
                                <a:alpha val="43137"/>
                              </a:srgbClr>
                            </a:outerShdw>
                          </a:effectLst>
                        </a:rPr>
                        <a:t>MODALIDADES</a:t>
                      </a:r>
                      <a:endParaRPr lang="es-PE" sz="2400" dirty="0">
                        <a:solidFill>
                          <a:schemeClr val="tx2">
                            <a:lumMod val="75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a:txBody>
                  <a:tcPr marL="68580" marR="68580" marT="0" marB="0"/>
                </a:tc>
                <a:tc>
                  <a:txBody>
                    <a:bodyPr/>
                    <a:lstStyle/>
                    <a:p>
                      <a:pPr marL="0" algn="just" defTabSz="914400" rtl="0" eaLnBrk="1" latinLnBrk="0" hangingPunct="1">
                        <a:lnSpc>
                          <a:spcPct val="107000"/>
                        </a:lnSpc>
                        <a:spcAft>
                          <a:spcPts val="0"/>
                        </a:spcAft>
                      </a:pPr>
                      <a:r>
                        <a:rPr lang="es-PE" sz="2000" b="0" kern="1200" dirty="0">
                          <a:solidFill>
                            <a:schemeClr val="tx2">
                              <a:lumMod val="75000"/>
                            </a:schemeClr>
                          </a:solidFill>
                          <a:effectLst/>
                        </a:rPr>
                        <a:t>recurriendo a la amenaza o al uso de la fuerza u otras formas de coacción, al rapto, al fraude, al engaño, al abuso de poder o de una situación de vulnerabilidad o a la concesión o recepción de pagos o beneficios</a:t>
                      </a:r>
                      <a:endParaRPr lang="es-PE" sz="2000" b="0" kern="1200" dirty="0">
                        <a:solidFill>
                          <a:schemeClr val="tx2">
                            <a:lumMod val="75000"/>
                          </a:schemeClr>
                        </a:solidFill>
                        <a:effectLst/>
                        <a:latin typeface="+mn-lt"/>
                        <a:ea typeface="+mn-ea"/>
                        <a:cs typeface="+mn-cs"/>
                      </a:endParaRPr>
                    </a:p>
                  </a:txBody>
                  <a:tcPr marL="68580" marR="68580" marT="0" marB="0"/>
                </a:tc>
                <a:extLst>
                  <a:ext uri="{0D108BD9-81ED-4DB2-BD59-A6C34878D82A}">
                    <a16:rowId xmlns:a16="http://schemas.microsoft.com/office/drawing/2014/main" val="193526807"/>
                  </a:ext>
                </a:extLst>
              </a:tr>
              <a:tr h="749969">
                <a:tc>
                  <a:txBody>
                    <a:bodyPr/>
                    <a:lstStyle/>
                    <a:p>
                      <a:pPr algn="just">
                        <a:lnSpc>
                          <a:spcPct val="107000"/>
                        </a:lnSpc>
                        <a:spcAft>
                          <a:spcPts val="0"/>
                        </a:spcAft>
                      </a:pPr>
                      <a:r>
                        <a:rPr lang="es-PE" sz="1800" dirty="0">
                          <a:solidFill>
                            <a:schemeClr val="tx2">
                              <a:lumMod val="75000"/>
                            </a:schemeClr>
                          </a:solidFill>
                          <a:effectLst>
                            <a:outerShdw blurRad="38100" dist="38100" dir="2700000" algn="tl">
                              <a:srgbClr val="000000">
                                <a:alpha val="43137"/>
                              </a:srgbClr>
                            </a:outerShdw>
                          </a:effectLst>
                        </a:rPr>
                        <a:t>CONSENTIMIENTO </a:t>
                      </a:r>
                      <a:endParaRPr lang="es-PE" sz="2400" dirty="0">
                        <a:solidFill>
                          <a:schemeClr val="tx2">
                            <a:lumMod val="75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a:txBody>
                  <a:tcPr marL="68580" marR="68580" marT="0" marB="0"/>
                </a:tc>
                <a:tc>
                  <a:txBody>
                    <a:bodyPr/>
                    <a:lstStyle/>
                    <a:p>
                      <a:pPr marL="0" algn="just" defTabSz="914400" rtl="0" eaLnBrk="1" latinLnBrk="0" hangingPunct="1">
                        <a:lnSpc>
                          <a:spcPct val="107000"/>
                        </a:lnSpc>
                        <a:spcAft>
                          <a:spcPts val="0"/>
                        </a:spcAft>
                      </a:pPr>
                      <a:r>
                        <a:rPr lang="es-PE" sz="2000" b="0" kern="1200" dirty="0">
                          <a:solidFill>
                            <a:schemeClr val="tx2">
                              <a:lumMod val="75000"/>
                            </a:schemeClr>
                          </a:solidFill>
                          <a:effectLst/>
                        </a:rPr>
                        <a:t>En menor de edad: no se toma en cuenta</a:t>
                      </a:r>
                    </a:p>
                    <a:p>
                      <a:pPr marL="0" algn="just" defTabSz="914400" rtl="0" eaLnBrk="1" latinLnBrk="0" hangingPunct="1">
                        <a:lnSpc>
                          <a:spcPct val="107000"/>
                        </a:lnSpc>
                        <a:spcAft>
                          <a:spcPts val="0"/>
                        </a:spcAft>
                      </a:pPr>
                      <a:r>
                        <a:rPr lang="es-PE" sz="2000" b="0" kern="1200" dirty="0">
                          <a:solidFill>
                            <a:schemeClr val="tx2">
                              <a:lumMod val="75000"/>
                            </a:schemeClr>
                          </a:solidFill>
                          <a:effectLst/>
                        </a:rPr>
                        <a:t>En mayor de edad: cuando se recurra a las modalidades previstas</a:t>
                      </a:r>
                      <a:endParaRPr lang="es-PE" sz="2000" b="0" kern="1200" dirty="0">
                        <a:solidFill>
                          <a:schemeClr val="tx2">
                            <a:lumMod val="75000"/>
                          </a:schemeClr>
                        </a:solidFill>
                        <a:effectLst/>
                        <a:latin typeface="+mn-lt"/>
                        <a:ea typeface="+mn-ea"/>
                        <a:cs typeface="+mn-cs"/>
                      </a:endParaRPr>
                    </a:p>
                  </a:txBody>
                  <a:tcPr marL="68580" marR="68580" marT="0" marB="0"/>
                </a:tc>
                <a:extLst>
                  <a:ext uri="{0D108BD9-81ED-4DB2-BD59-A6C34878D82A}">
                    <a16:rowId xmlns:a16="http://schemas.microsoft.com/office/drawing/2014/main" val="665882776"/>
                  </a:ext>
                </a:extLst>
              </a:tr>
              <a:tr h="1325517">
                <a:tc>
                  <a:txBody>
                    <a:bodyPr/>
                    <a:lstStyle/>
                    <a:p>
                      <a:pPr algn="just">
                        <a:lnSpc>
                          <a:spcPct val="107000"/>
                        </a:lnSpc>
                        <a:spcAft>
                          <a:spcPts val="0"/>
                        </a:spcAft>
                      </a:pPr>
                      <a:r>
                        <a:rPr lang="es-PE" sz="1800" dirty="0">
                          <a:solidFill>
                            <a:schemeClr val="tx2">
                              <a:lumMod val="75000"/>
                            </a:schemeClr>
                          </a:solidFill>
                          <a:effectLst>
                            <a:outerShdw blurRad="38100" dist="38100" dir="2700000" algn="tl">
                              <a:srgbClr val="000000">
                                <a:alpha val="43137"/>
                              </a:srgbClr>
                            </a:outerShdw>
                          </a:effectLst>
                        </a:rPr>
                        <a:t>FINALIDAD</a:t>
                      </a:r>
                      <a:endParaRPr lang="es-PE" sz="2400" dirty="0">
                        <a:solidFill>
                          <a:schemeClr val="tx2">
                            <a:lumMod val="75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a:txBody>
                  <a:tcPr marL="68580" marR="68580" marT="0" marB="0"/>
                </a:tc>
                <a:tc>
                  <a:txBody>
                    <a:bodyPr/>
                    <a:lstStyle/>
                    <a:p>
                      <a:pPr marL="0" algn="just" defTabSz="914400" rtl="0" eaLnBrk="1" latinLnBrk="0" hangingPunct="1">
                        <a:lnSpc>
                          <a:spcPct val="107000"/>
                        </a:lnSpc>
                        <a:spcAft>
                          <a:spcPts val="0"/>
                        </a:spcAft>
                      </a:pPr>
                      <a:r>
                        <a:rPr lang="es-PE" sz="2000" b="0" kern="1200" dirty="0">
                          <a:solidFill>
                            <a:schemeClr val="tx2">
                              <a:lumMod val="75000"/>
                            </a:schemeClr>
                          </a:solidFill>
                          <a:effectLst/>
                        </a:rPr>
                        <a:t>explotación que incluye como mínimo, la explotación de la prostitución ajena u otras formas de explotación sexual, los trabajos o servicios forzados, la esclavitud o las prácticas análogas a la esclavitud, la servidumbre o la extracción de órganos.</a:t>
                      </a:r>
                      <a:endParaRPr lang="es-PE" sz="2000" b="0" kern="1200" dirty="0">
                        <a:solidFill>
                          <a:schemeClr val="tx2">
                            <a:lumMod val="75000"/>
                          </a:schemeClr>
                        </a:solidFill>
                        <a:effectLst/>
                        <a:latin typeface="+mn-lt"/>
                        <a:ea typeface="+mn-ea"/>
                        <a:cs typeface="+mn-cs"/>
                      </a:endParaRPr>
                    </a:p>
                  </a:txBody>
                  <a:tcPr marL="68580" marR="68580" marT="0" marB="0"/>
                </a:tc>
                <a:extLst>
                  <a:ext uri="{0D108BD9-81ED-4DB2-BD59-A6C34878D82A}">
                    <a16:rowId xmlns:a16="http://schemas.microsoft.com/office/drawing/2014/main" val="942914274"/>
                  </a:ext>
                </a:extLst>
              </a:tr>
            </a:tbl>
          </a:graphicData>
        </a:graphic>
      </p:graphicFrame>
    </p:spTree>
    <p:extLst>
      <p:ext uri="{BB962C8B-B14F-4D97-AF65-F5344CB8AC3E}">
        <p14:creationId xmlns:p14="http://schemas.microsoft.com/office/powerpoint/2010/main" val="94613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r="98366"/>
          <a:stretch/>
        </p:blipFill>
        <p:spPr>
          <a:xfrm>
            <a:off x="0" y="0"/>
            <a:ext cx="191046" cy="6867330"/>
          </a:xfrm>
          <a:prstGeom prst="rect">
            <a:avLst/>
          </a:prstGeom>
        </p:spPr>
      </p:pic>
      <p:sp>
        <p:nvSpPr>
          <p:cNvPr id="12" name="Título 1"/>
          <p:cNvSpPr>
            <a:spLocks noGrp="1"/>
          </p:cNvSpPr>
          <p:nvPr>
            <p:ph type="title"/>
          </p:nvPr>
        </p:nvSpPr>
        <p:spPr>
          <a:xfrm>
            <a:off x="838200" y="1032599"/>
            <a:ext cx="10515600" cy="427977"/>
          </a:xfrm>
        </p:spPr>
        <p:txBody>
          <a:bodyPr>
            <a:noAutofit/>
          </a:bodyPr>
          <a:lstStyle/>
          <a:p>
            <a:r>
              <a:rPr lang="es-PE" sz="9600" dirty="0">
                <a:solidFill>
                  <a:schemeClr val="tx1">
                    <a:lumMod val="65000"/>
                    <a:lumOff val="35000"/>
                  </a:schemeClr>
                </a:solidFill>
                <a:effectLst>
                  <a:outerShdw blurRad="38100" dist="38100" dir="2700000" algn="tl">
                    <a:srgbClr val="000000">
                      <a:alpha val="43137"/>
                    </a:srgbClr>
                  </a:outerShdw>
                </a:effectLst>
              </a:rPr>
              <a:t>TIPO PENAL</a:t>
            </a:r>
            <a:endParaRPr lang="es-PE" sz="3000" b="1" dirty="0">
              <a:solidFill>
                <a:srgbClr val="688A4E"/>
              </a:solidFill>
              <a:effectLst>
                <a:outerShdw blurRad="38100" dist="38100" dir="2700000" algn="tl">
                  <a:srgbClr val="000000">
                    <a:alpha val="43137"/>
                  </a:srgbClr>
                </a:outerShdw>
              </a:effectLst>
              <a:latin typeface="+mn-lt"/>
            </a:endParaRPr>
          </a:p>
        </p:txBody>
      </p:sp>
      <p:pic>
        <p:nvPicPr>
          <p:cNvPr id="9" name="Imagen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61308" y="46280"/>
            <a:ext cx="2258513" cy="1486728"/>
          </a:xfrm>
          <a:prstGeom prst="rect">
            <a:avLst/>
          </a:prstGeom>
        </p:spPr>
      </p:pic>
      <p:graphicFrame>
        <p:nvGraphicFramePr>
          <p:cNvPr id="6" name="Marcador de contenido 11">
            <a:extLst>
              <a:ext uri="{FF2B5EF4-FFF2-40B4-BE49-F238E27FC236}">
                <a16:creationId xmlns:a16="http://schemas.microsoft.com/office/drawing/2014/main" id="{32491977-EC0F-4612-A3A0-C868D1CD9051}"/>
              </a:ext>
            </a:extLst>
          </p:cNvPr>
          <p:cNvGraphicFramePr>
            <a:graphicFrameLocks noGrp="1"/>
          </p:cNvGraphicFramePr>
          <p:nvPr>
            <p:ph idx="1"/>
            <p:extLst>
              <p:ext uri="{D42A27DB-BD31-4B8C-83A1-F6EECF244321}">
                <p14:modId xmlns:p14="http://schemas.microsoft.com/office/powerpoint/2010/main" val="1405382936"/>
              </p:ext>
            </p:extLst>
          </p:nvPr>
        </p:nvGraphicFramePr>
        <p:xfrm>
          <a:off x="518615" y="2084830"/>
          <a:ext cx="10878255" cy="4187953"/>
        </p:xfrm>
        <a:graphic>
          <a:graphicData uri="http://schemas.openxmlformats.org/drawingml/2006/table">
            <a:tbl>
              <a:tblPr firstRow="1" firstCol="1" bandRow="1">
                <a:tableStyleId>{5C22544A-7EE6-4342-B048-85BDC9FD1C3A}</a:tableStyleId>
              </a:tblPr>
              <a:tblGrid>
                <a:gridCol w="2775664">
                  <a:extLst>
                    <a:ext uri="{9D8B030D-6E8A-4147-A177-3AD203B41FA5}">
                      <a16:colId xmlns:a16="http://schemas.microsoft.com/office/drawing/2014/main" val="4282295887"/>
                    </a:ext>
                  </a:extLst>
                </a:gridCol>
                <a:gridCol w="3004585">
                  <a:extLst>
                    <a:ext uri="{9D8B030D-6E8A-4147-A177-3AD203B41FA5}">
                      <a16:colId xmlns:a16="http://schemas.microsoft.com/office/drawing/2014/main" val="1952455589"/>
                    </a:ext>
                  </a:extLst>
                </a:gridCol>
                <a:gridCol w="2757592">
                  <a:extLst>
                    <a:ext uri="{9D8B030D-6E8A-4147-A177-3AD203B41FA5}">
                      <a16:colId xmlns:a16="http://schemas.microsoft.com/office/drawing/2014/main" val="1953782350"/>
                    </a:ext>
                  </a:extLst>
                </a:gridCol>
                <a:gridCol w="2340414">
                  <a:extLst>
                    <a:ext uri="{9D8B030D-6E8A-4147-A177-3AD203B41FA5}">
                      <a16:colId xmlns:a16="http://schemas.microsoft.com/office/drawing/2014/main" val="3982120096"/>
                    </a:ext>
                  </a:extLst>
                </a:gridCol>
              </a:tblGrid>
              <a:tr h="912672">
                <a:tc>
                  <a:txBody>
                    <a:bodyPr/>
                    <a:lstStyle/>
                    <a:p>
                      <a:pPr marL="0" algn="just" defTabSz="914400" rtl="0" eaLnBrk="1" latinLnBrk="0" hangingPunct="1">
                        <a:lnSpc>
                          <a:spcPct val="107000"/>
                        </a:lnSpc>
                        <a:spcAft>
                          <a:spcPts val="0"/>
                        </a:spcAft>
                      </a:pPr>
                      <a:endPar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endParaRPr>
                    </a:p>
                  </a:txBody>
                  <a:tcPr marL="68580" marR="68580" marT="0" marB="0">
                    <a:solidFill>
                      <a:schemeClr val="bg2">
                        <a:lumMod val="75000"/>
                      </a:schemeClr>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PERÚ</a:t>
                      </a:r>
                    </a:p>
                  </a:txBody>
                  <a:tcPr marL="68580" marR="68580" marT="0" marB="0">
                    <a:solidFill>
                      <a:srgbClr val="FF7C80"/>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COLOMBIA</a:t>
                      </a:r>
                    </a:p>
                  </a:txBody>
                  <a:tcPr marL="68580" marR="68580" marT="0" marB="0">
                    <a:solidFill>
                      <a:srgbClr val="FFFF66"/>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BRASIL</a:t>
                      </a:r>
                    </a:p>
                  </a:txBody>
                  <a:tcPr marL="68580" marR="68580" marT="0" marB="0">
                    <a:solidFill>
                      <a:srgbClr val="92D050"/>
                    </a:solidFill>
                  </a:tcPr>
                </a:tc>
                <a:extLst>
                  <a:ext uri="{0D108BD9-81ED-4DB2-BD59-A6C34878D82A}">
                    <a16:rowId xmlns:a16="http://schemas.microsoft.com/office/drawing/2014/main" val="1072650552"/>
                  </a:ext>
                </a:extLst>
              </a:tr>
              <a:tr h="958515">
                <a:tc>
                  <a:txBody>
                    <a:bodyPr/>
                    <a:lstStyle/>
                    <a:p>
                      <a:pPr marL="0" algn="just"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NORMATIVA</a:t>
                      </a:r>
                    </a:p>
                  </a:txBody>
                  <a:tcPr marL="68580" marR="68580" marT="0" marB="0">
                    <a:solidFill>
                      <a:schemeClr val="bg2">
                        <a:lumMod val="75000"/>
                      </a:schemeClr>
                    </a:solidFill>
                  </a:tcPr>
                </a:tc>
                <a:tc>
                  <a:txBody>
                    <a:bodyPr/>
                    <a:lstStyle/>
                    <a:p>
                      <a:pPr marL="0" algn="just" defTabSz="914400" rtl="0" eaLnBrk="1" latinLnBrk="0" hangingPunct="1">
                        <a:lnSpc>
                          <a:spcPct val="107000"/>
                        </a:lnSpc>
                        <a:spcAft>
                          <a:spcPts val="0"/>
                        </a:spcAft>
                      </a:pPr>
                      <a:r>
                        <a:rPr lang="es-PE" sz="1800" b="0" kern="1200" dirty="0">
                          <a:solidFill>
                            <a:schemeClr val="tx2">
                              <a:lumMod val="75000"/>
                            </a:schemeClr>
                          </a:solidFill>
                          <a:effectLst/>
                          <a:latin typeface="+mn-lt"/>
                          <a:ea typeface="+mn-ea"/>
                          <a:cs typeface="+mn-cs"/>
                        </a:rPr>
                        <a:t>Artículo 153 del Código Penal</a:t>
                      </a:r>
                    </a:p>
                  </a:txBody>
                  <a:tcPr marL="68580" marR="68580" marT="0" marB="0">
                    <a:solidFill>
                      <a:srgbClr val="FFCCCC"/>
                    </a:solidFill>
                  </a:tcPr>
                </a:tc>
                <a:tc>
                  <a:txBody>
                    <a:bodyPr/>
                    <a:lstStyle/>
                    <a:p>
                      <a:pPr marL="0" algn="just" defTabSz="914400" rtl="0" eaLnBrk="1" latinLnBrk="0" hangingPunct="1">
                        <a:lnSpc>
                          <a:spcPct val="107000"/>
                        </a:lnSpc>
                        <a:spcAft>
                          <a:spcPts val="0"/>
                        </a:spcAft>
                      </a:pPr>
                      <a:r>
                        <a:rPr lang="es-PE" sz="1800" b="0" kern="1200" dirty="0">
                          <a:solidFill>
                            <a:schemeClr val="tx2">
                              <a:lumMod val="75000"/>
                            </a:schemeClr>
                          </a:solidFill>
                          <a:effectLst/>
                          <a:latin typeface="+mn-lt"/>
                          <a:ea typeface="+mn-ea"/>
                          <a:cs typeface="+mn-cs"/>
                        </a:rPr>
                        <a:t>El artículo 188A del Código Penal</a:t>
                      </a:r>
                    </a:p>
                  </a:txBody>
                  <a:tcPr marL="68580" marR="68580" marT="0" marB="0">
                    <a:solidFill>
                      <a:srgbClr val="F7FEB8"/>
                    </a:solidFill>
                  </a:tcPr>
                </a:tc>
                <a:tc>
                  <a:txBody>
                    <a:bodyPr/>
                    <a:lstStyle/>
                    <a:p>
                      <a:pPr marL="0" algn="just" defTabSz="914400" rtl="0" eaLnBrk="1" latinLnBrk="0" hangingPunct="1">
                        <a:lnSpc>
                          <a:spcPct val="107000"/>
                        </a:lnSpc>
                        <a:spcAft>
                          <a:spcPts val="0"/>
                        </a:spcAft>
                      </a:pPr>
                      <a:r>
                        <a:rPr lang="es-PE" sz="1800" b="0" kern="1200" dirty="0">
                          <a:solidFill>
                            <a:schemeClr val="tx2">
                              <a:lumMod val="75000"/>
                            </a:schemeClr>
                          </a:solidFill>
                          <a:effectLst/>
                          <a:latin typeface="+mn-lt"/>
                          <a:ea typeface="+mn-ea"/>
                          <a:cs typeface="+mn-cs"/>
                        </a:rPr>
                        <a:t>Artículo 149-A del Código Penal</a:t>
                      </a:r>
                    </a:p>
                  </a:txBody>
                  <a:tcPr marL="68580" marR="68580" marT="0" marB="0">
                    <a:solidFill>
                      <a:srgbClr val="D0F9BF"/>
                    </a:solidFill>
                  </a:tcPr>
                </a:tc>
                <a:extLst>
                  <a:ext uri="{0D108BD9-81ED-4DB2-BD59-A6C34878D82A}">
                    <a16:rowId xmlns:a16="http://schemas.microsoft.com/office/drawing/2014/main" val="726531391"/>
                  </a:ext>
                </a:extLst>
              </a:tr>
              <a:tr h="2316766">
                <a:tc>
                  <a:txBody>
                    <a:bodyPr/>
                    <a:lstStyle/>
                    <a:p>
                      <a:pPr marL="0" algn="just"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CONDUCTA</a:t>
                      </a:r>
                    </a:p>
                  </a:txBody>
                  <a:tcPr marL="68580" marR="68580" marT="0" marB="0">
                    <a:solidFill>
                      <a:schemeClr val="bg2">
                        <a:lumMod val="75000"/>
                      </a:schemeClr>
                    </a:solidFill>
                  </a:tcPr>
                </a:tc>
                <a:tc>
                  <a:txBody>
                    <a:bodyPr/>
                    <a:lstStyle/>
                    <a:p>
                      <a:pPr marL="0" algn="just" defTabSz="914400" rtl="0" eaLnBrk="1" latinLnBrk="0" hangingPunct="1">
                        <a:lnSpc>
                          <a:spcPct val="107000"/>
                        </a:lnSpc>
                        <a:spcAft>
                          <a:spcPts val="0"/>
                        </a:spcAft>
                      </a:pPr>
                      <a:r>
                        <a:rPr lang="es-PE" sz="1800" b="0" kern="1200" dirty="0">
                          <a:solidFill>
                            <a:schemeClr val="tx2">
                              <a:lumMod val="75000"/>
                            </a:schemeClr>
                          </a:solidFill>
                          <a:effectLst/>
                          <a:latin typeface="+mn-lt"/>
                          <a:ea typeface="+mn-ea"/>
                          <a:cs typeface="+mn-cs"/>
                        </a:rPr>
                        <a:t>capta, transporta, traslada, acoge, recibe o retiene a otro, en el territorio de la República o para su salida o entrada del país</a:t>
                      </a:r>
                    </a:p>
                  </a:txBody>
                  <a:tcPr marL="68580" marR="68580" marT="0" marB="0">
                    <a:solidFill>
                      <a:srgbClr val="FFCCCC"/>
                    </a:solidFill>
                  </a:tcPr>
                </a:tc>
                <a:tc>
                  <a:txBody>
                    <a:bodyPr/>
                    <a:lstStyle/>
                    <a:p>
                      <a:pPr marL="0" algn="just" defTabSz="914400" rtl="0" eaLnBrk="1" latinLnBrk="0" hangingPunct="1">
                        <a:lnSpc>
                          <a:spcPct val="107000"/>
                        </a:lnSpc>
                        <a:spcAft>
                          <a:spcPts val="0"/>
                        </a:spcAft>
                      </a:pPr>
                      <a:r>
                        <a:rPr lang="es-PE" sz="1800" b="0" kern="1200" dirty="0">
                          <a:solidFill>
                            <a:schemeClr val="tx2">
                              <a:lumMod val="75000"/>
                            </a:schemeClr>
                          </a:solidFill>
                          <a:effectLst/>
                          <a:latin typeface="+mn-lt"/>
                          <a:ea typeface="+mn-ea"/>
                          <a:cs typeface="+mn-cs"/>
                        </a:rPr>
                        <a:t>captar, trasladar, acoger o recibir a una persona, dentro del territorio nacional o hacia el exterior</a:t>
                      </a:r>
                    </a:p>
                  </a:txBody>
                  <a:tcPr marL="68580" marR="68580" marT="0" marB="0">
                    <a:solidFill>
                      <a:srgbClr val="F7FEB8"/>
                    </a:solidFill>
                  </a:tcPr>
                </a:tc>
                <a:tc>
                  <a:txBody>
                    <a:bodyPr/>
                    <a:lstStyle/>
                    <a:p>
                      <a:pPr marL="0" algn="just" defTabSz="914400" rtl="0" eaLnBrk="1" latinLnBrk="0" hangingPunct="1">
                        <a:lnSpc>
                          <a:spcPct val="107000"/>
                        </a:lnSpc>
                        <a:spcAft>
                          <a:spcPts val="0"/>
                        </a:spcAft>
                      </a:pPr>
                      <a:r>
                        <a:rPr lang="es-PE" sz="1800" b="0" kern="1200" dirty="0">
                          <a:solidFill>
                            <a:schemeClr val="tx2">
                              <a:lumMod val="75000"/>
                            </a:schemeClr>
                          </a:solidFill>
                          <a:effectLst/>
                          <a:latin typeface="+mn-lt"/>
                          <a:ea typeface="+mn-ea"/>
                          <a:cs typeface="+mn-cs"/>
                        </a:rPr>
                        <a:t>Requerir, atraer, reclutar, transportar, transferir, comprar, alojar o acoger a una persona</a:t>
                      </a:r>
                    </a:p>
                  </a:txBody>
                  <a:tcPr marL="68580" marR="68580" marT="0" marB="0">
                    <a:solidFill>
                      <a:srgbClr val="D0F9BF"/>
                    </a:solidFill>
                  </a:tcPr>
                </a:tc>
                <a:extLst>
                  <a:ext uri="{0D108BD9-81ED-4DB2-BD59-A6C34878D82A}">
                    <a16:rowId xmlns:a16="http://schemas.microsoft.com/office/drawing/2014/main" val="1412849877"/>
                  </a:ext>
                </a:extLst>
              </a:tr>
            </a:tbl>
          </a:graphicData>
        </a:graphic>
      </p:graphicFrame>
    </p:spTree>
    <p:extLst>
      <p:ext uri="{BB962C8B-B14F-4D97-AF65-F5344CB8AC3E}">
        <p14:creationId xmlns:p14="http://schemas.microsoft.com/office/powerpoint/2010/main" val="3431755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r="98366"/>
          <a:stretch/>
        </p:blipFill>
        <p:spPr>
          <a:xfrm>
            <a:off x="0" y="0"/>
            <a:ext cx="191046" cy="6867330"/>
          </a:xfrm>
          <a:prstGeom prst="rect">
            <a:avLst/>
          </a:prstGeom>
        </p:spPr>
      </p:pic>
      <p:pic>
        <p:nvPicPr>
          <p:cNvPr id="6" name="Imagen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1037" y="340636"/>
            <a:ext cx="1286069" cy="461852"/>
          </a:xfrm>
          <a:prstGeom prst="rect">
            <a:avLst/>
          </a:prstGeom>
        </p:spPr>
      </p:pic>
      <p:sp>
        <p:nvSpPr>
          <p:cNvPr id="12" name="Título 1"/>
          <p:cNvSpPr>
            <a:spLocks noGrp="1"/>
          </p:cNvSpPr>
          <p:nvPr>
            <p:ph type="title"/>
          </p:nvPr>
        </p:nvSpPr>
        <p:spPr>
          <a:xfrm>
            <a:off x="838200" y="1032599"/>
            <a:ext cx="10515600" cy="427977"/>
          </a:xfrm>
        </p:spPr>
        <p:txBody>
          <a:bodyPr>
            <a:noAutofit/>
          </a:bodyPr>
          <a:lstStyle/>
          <a:p>
            <a:r>
              <a:rPr lang="es-PE" sz="9600" dirty="0">
                <a:solidFill>
                  <a:schemeClr val="tx1">
                    <a:lumMod val="65000"/>
                    <a:lumOff val="35000"/>
                  </a:schemeClr>
                </a:solidFill>
                <a:effectLst>
                  <a:outerShdw blurRad="38100" dist="38100" dir="2700000" algn="tl">
                    <a:srgbClr val="000000">
                      <a:alpha val="43137"/>
                    </a:srgbClr>
                  </a:outerShdw>
                </a:effectLst>
              </a:rPr>
              <a:t>TIPO PENAL</a:t>
            </a:r>
            <a:endParaRPr lang="es-PE" sz="8800" b="1" dirty="0">
              <a:solidFill>
                <a:srgbClr val="688A4E"/>
              </a:solidFill>
              <a:effectLst>
                <a:outerShdw blurRad="38100" dist="38100" dir="2700000" algn="tl">
                  <a:srgbClr val="000000">
                    <a:alpha val="43137"/>
                  </a:srgbClr>
                </a:outerShdw>
              </a:effectLst>
              <a:latin typeface="+mn-lt"/>
            </a:endParaRPr>
          </a:p>
        </p:txBody>
      </p:sp>
      <p:graphicFrame>
        <p:nvGraphicFramePr>
          <p:cNvPr id="9" name="Marcador de contenido 11">
            <a:extLst>
              <a:ext uri="{FF2B5EF4-FFF2-40B4-BE49-F238E27FC236}">
                <a16:creationId xmlns:a16="http://schemas.microsoft.com/office/drawing/2014/main" id="{24095F2D-F0E9-4616-8BB5-334C6CCEC2E9}"/>
              </a:ext>
            </a:extLst>
          </p:cNvPr>
          <p:cNvGraphicFramePr>
            <a:graphicFrameLocks noGrp="1"/>
          </p:cNvGraphicFramePr>
          <p:nvPr>
            <p:ph idx="1"/>
            <p:extLst>
              <p:ext uri="{D42A27DB-BD31-4B8C-83A1-F6EECF244321}">
                <p14:modId xmlns:p14="http://schemas.microsoft.com/office/powerpoint/2010/main" val="359144427"/>
              </p:ext>
            </p:extLst>
          </p:nvPr>
        </p:nvGraphicFramePr>
        <p:xfrm>
          <a:off x="397565" y="2084830"/>
          <a:ext cx="11580008" cy="4484102"/>
        </p:xfrm>
        <a:graphic>
          <a:graphicData uri="http://schemas.openxmlformats.org/drawingml/2006/table">
            <a:tbl>
              <a:tblPr firstRow="1" firstCol="1" bandRow="1">
                <a:tableStyleId>{5C22544A-7EE6-4342-B048-85BDC9FD1C3A}</a:tableStyleId>
              </a:tblPr>
              <a:tblGrid>
                <a:gridCol w="2303241">
                  <a:extLst>
                    <a:ext uri="{9D8B030D-6E8A-4147-A177-3AD203B41FA5}">
                      <a16:colId xmlns:a16="http://schemas.microsoft.com/office/drawing/2014/main" val="4282295887"/>
                    </a:ext>
                  </a:extLst>
                </a:gridCol>
                <a:gridCol w="3849890">
                  <a:extLst>
                    <a:ext uri="{9D8B030D-6E8A-4147-A177-3AD203B41FA5}">
                      <a16:colId xmlns:a16="http://schemas.microsoft.com/office/drawing/2014/main" val="1952455589"/>
                    </a:ext>
                  </a:extLst>
                </a:gridCol>
                <a:gridCol w="2935484">
                  <a:extLst>
                    <a:ext uri="{9D8B030D-6E8A-4147-A177-3AD203B41FA5}">
                      <a16:colId xmlns:a16="http://schemas.microsoft.com/office/drawing/2014/main" val="1953782350"/>
                    </a:ext>
                  </a:extLst>
                </a:gridCol>
                <a:gridCol w="2491393">
                  <a:extLst>
                    <a:ext uri="{9D8B030D-6E8A-4147-A177-3AD203B41FA5}">
                      <a16:colId xmlns:a16="http://schemas.microsoft.com/office/drawing/2014/main" val="3982120096"/>
                    </a:ext>
                  </a:extLst>
                </a:gridCol>
              </a:tblGrid>
              <a:tr h="602934">
                <a:tc>
                  <a:txBody>
                    <a:bodyPr/>
                    <a:lstStyle/>
                    <a:p>
                      <a:pPr marL="0" algn="just" defTabSz="914400" rtl="0" eaLnBrk="1" latinLnBrk="0" hangingPunct="1">
                        <a:lnSpc>
                          <a:spcPct val="107000"/>
                        </a:lnSpc>
                        <a:spcAft>
                          <a:spcPts val="0"/>
                        </a:spcAft>
                      </a:pPr>
                      <a:endPar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endParaRPr>
                    </a:p>
                  </a:txBody>
                  <a:tcPr marL="68580" marR="68580" marT="0" marB="0">
                    <a:solidFill>
                      <a:schemeClr val="bg2">
                        <a:lumMod val="75000"/>
                      </a:schemeClr>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PERÚ</a:t>
                      </a:r>
                    </a:p>
                  </a:txBody>
                  <a:tcPr marL="68580" marR="68580" marT="0" marB="0">
                    <a:solidFill>
                      <a:srgbClr val="FF7C80"/>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COLOMBIA</a:t>
                      </a:r>
                    </a:p>
                  </a:txBody>
                  <a:tcPr marL="68580" marR="68580" marT="0" marB="0">
                    <a:solidFill>
                      <a:srgbClr val="FFFF66"/>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BRASIL</a:t>
                      </a:r>
                    </a:p>
                  </a:txBody>
                  <a:tcPr marL="68580" marR="68580" marT="0" marB="0">
                    <a:solidFill>
                      <a:srgbClr val="92D050"/>
                    </a:solidFill>
                  </a:tcPr>
                </a:tc>
                <a:extLst>
                  <a:ext uri="{0D108BD9-81ED-4DB2-BD59-A6C34878D82A}">
                    <a16:rowId xmlns:a16="http://schemas.microsoft.com/office/drawing/2014/main" val="1072650552"/>
                  </a:ext>
                </a:extLst>
              </a:tr>
              <a:tr h="1839706">
                <a:tc>
                  <a:txBody>
                    <a:bodyPr/>
                    <a:lstStyle/>
                    <a:p>
                      <a:pPr marL="0" algn="just"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MODALIDAD </a:t>
                      </a:r>
                    </a:p>
                  </a:txBody>
                  <a:tcPr marL="68580" marR="68580" marT="0" marB="0">
                    <a:solidFill>
                      <a:schemeClr val="bg2">
                        <a:lumMod val="75000"/>
                      </a:schemeClr>
                    </a:solidFill>
                  </a:tcPr>
                </a:tc>
                <a:tc>
                  <a:txBody>
                    <a:bodyPr/>
                    <a:lstStyle/>
                    <a:p>
                      <a:pPr marL="0" algn="just" defTabSz="914400" rtl="0" eaLnBrk="1" latinLnBrk="0" hangingPunct="1">
                        <a:lnSpc>
                          <a:spcPct val="107000"/>
                        </a:lnSpc>
                        <a:spcAft>
                          <a:spcPts val="0"/>
                        </a:spcAft>
                      </a:pPr>
                      <a:r>
                        <a:rPr lang="es-PE" sz="1800" b="0" kern="1200" dirty="0">
                          <a:solidFill>
                            <a:schemeClr val="tx2">
                              <a:lumMod val="75000"/>
                            </a:schemeClr>
                          </a:solidFill>
                          <a:effectLst/>
                          <a:latin typeface="+mn-lt"/>
                          <a:ea typeface="+mn-ea"/>
                          <a:cs typeface="+mn-cs"/>
                        </a:rPr>
                        <a:t>mediante violencia, amenaza u otras formas de coacción, privación de la libertad, fraude, engaño, abuso de poder o de una situación de vulnerabilidad, concesión o recepción de pagos o de cualquier beneficio</a:t>
                      </a:r>
                    </a:p>
                  </a:txBody>
                  <a:tcPr marL="68580" marR="68580" marT="0" marB="0">
                    <a:solidFill>
                      <a:srgbClr val="FFCCCC"/>
                    </a:solidFill>
                  </a:tcPr>
                </a:tc>
                <a:tc>
                  <a:txBody>
                    <a:bodyPr/>
                    <a:lstStyle/>
                    <a:p>
                      <a:pPr marL="0" algn="just" defTabSz="914400" rtl="0" eaLnBrk="1" latinLnBrk="0" hangingPunct="1">
                        <a:lnSpc>
                          <a:spcPct val="107000"/>
                        </a:lnSpc>
                        <a:spcAft>
                          <a:spcPts val="0"/>
                        </a:spcAft>
                      </a:pPr>
                      <a:r>
                        <a:rPr lang="es-PE" sz="1800" b="0" kern="1200" dirty="0">
                          <a:solidFill>
                            <a:schemeClr val="tx2">
                              <a:lumMod val="75000"/>
                            </a:schemeClr>
                          </a:solidFill>
                          <a:effectLst/>
                          <a:latin typeface="+mn-lt"/>
                          <a:ea typeface="+mn-ea"/>
                          <a:cs typeface="+mn-cs"/>
                        </a:rPr>
                        <a:t> </a:t>
                      </a:r>
                    </a:p>
                  </a:txBody>
                  <a:tcPr marL="68580" marR="68580" marT="0" marB="0">
                    <a:solidFill>
                      <a:srgbClr val="F7FEB8"/>
                    </a:solidFill>
                  </a:tcPr>
                </a:tc>
                <a:tc>
                  <a:txBody>
                    <a:bodyPr/>
                    <a:lstStyle/>
                    <a:p>
                      <a:pPr marL="0" algn="just" defTabSz="914400" rtl="0" eaLnBrk="1" latinLnBrk="0" hangingPunct="1">
                        <a:lnSpc>
                          <a:spcPct val="107000"/>
                        </a:lnSpc>
                        <a:spcAft>
                          <a:spcPts val="0"/>
                        </a:spcAft>
                      </a:pPr>
                      <a:r>
                        <a:rPr lang="es-PE" sz="1800" b="0" kern="1200" dirty="0">
                          <a:solidFill>
                            <a:schemeClr val="tx2">
                              <a:lumMod val="75000"/>
                            </a:schemeClr>
                          </a:solidFill>
                          <a:effectLst/>
                          <a:latin typeface="+mn-lt"/>
                          <a:ea typeface="+mn-ea"/>
                          <a:cs typeface="+mn-cs"/>
                        </a:rPr>
                        <a:t>mediante amenaza grave, violencia, coerción, fraude o abuso</a:t>
                      </a:r>
                    </a:p>
                  </a:txBody>
                  <a:tcPr marL="68580" marR="68580" marT="0" marB="0">
                    <a:solidFill>
                      <a:srgbClr val="D0F9BF"/>
                    </a:solidFill>
                  </a:tcPr>
                </a:tc>
                <a:extLst>
                  <a:ext uri="{0D108BD9-81ED-4DB2-BD59-A6C34878D82A}">
                    <a16:rowId xmlns:a16="http://schemas.microsoft.com/office/drawing/2014/main" val="726531391"/>
                  </a:ext>
                </a:extLst>
              </a:tr>
              <a:tr h="1846825">
                <a:tc>
                  <a:txBody>
                    <a:bodyPr/>
                    <a:lstStyle/>
                    <a:p>
                      <a:pPr marL="0" algn="just"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CONSENTIMIENTO </a:t>
                      </a:r>
                    </a:p>
                    <a:p>
                      <a:pPr marL="0" algn="just"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DE LA VÍCTIMA</a:t>
                      </a:r>
                    </a:p>
                  </a:txBody>
                  <a:tcPr marL="68580" marR="68580" marT="0" marB="0">
                    <a:solidFill>
                      <a:schemeClr val="bg2">
                        <a:lumMod val="75000"/>
                      </a:schemeClr>
                    </a:solidFill>
                  </a:tcPr>
                </a:tc>
                <a:tc>
                  <a:txBody>
                    <a:bodyPr/>
                    <a:lstStyle/>
                    <a:p>
                      <a:pPr marL="0" algn="just" defTabSz="914400" rtl="0" eaLnBrk="1" latinLnBrk="0" hangingPunct="1">
                        <a:lnSpc>
                          <a:spcPct val="107000"/>
                        </a:lnSpc>
                        <a:spcAft>
                          <a:spcPts val="0"/>
                        </a:spcAft>
                      </a:pPr>
                      <a:r>
                        <a:rPr lang="es-PE" sz="1800" b="0" kern="1200" dirty="0">
                          <a:solidFill>
                            <a:schemeClr val="tx2">
                              <a:lumMod val="75000"/>
                            </a:schemeClr>
                          </a:solidFill>
                          <a:effectLst/>
                          <a:latin typeface="+mn-lt"/>
                          <a:ea typeface="+mn-ea"/>
                          <a:cs typeface="+mn-cs"/>
                        </a:rPr>
                        <a:t>En menor de edad: no se toma en cuenta</a:t>
                      </a:r>
                    </a:p>
                    <a:p>
                      <a:pPr marL="0" algn="just" defTabSz="914400" rtl="0" eaLnBrk="1" latinLnBrk="0" hangingPunct="1">
                        <a:lnSpc>
                          <a:spcPct val="107000"/>
                        </a:lnSpc>
                        <a:spcAft>
                          <a:spcPts val="0"/>
                        </a:spcAft>
                      </a:pPr>
                      <a:r>
                        <a:rPr lang="es-PE" sz="1800" b="0" kern="1200" dirty="0">
                          <a:solidFill>
                            <a:schemeClr val="tx2">
                              <a:lumMod val="75000"/>
                            </a:schemeClr>
                          </a:solidFill>
                          <a:effectLst/>
                          <a:latin typeface="+mn-lt"/>
                          <a:ea typeface="+mn-ea"/>
                          <a:cs typeface="+mn-cs"/>
                        </a:rPr>
                        <a:t> </a:t>
                      </a:r>
                    </a:p>
                    <a:p>
                      <a:pPr marL="0" algn="just" defTabSz="914400" rtl="0" eaLnBrk="1" latinLnBrk="0" hangingPunct="1">
                        <a:lnSpc>
                          <a:spcPct val="107000"/>
                        </a:lnSpc>
                        <a:spcAft>
                          <a:spcPts val="0"/>
                        </a:spcAft>
                      </a:pPr>
                      <a:r>
                        <a:rPr lang="es-PE" sz="1800" b="0" kern="1200" dirty="0">
                          <a:solidFill>
                            <a:schemeClr val="tx2">
                              <a:lumMod val="75000"/>
                            </a:schemeClr>
                          </a:solidFill>
                          <a:effectLst/>
                          <a:latin typeface="+mn-lt"/>
                          <a:ea typeface="+mn-ea"/>
                          <a:cs typeface="+mn-cs"/>
                        </a:rPr>
                        <a:t>En mayor de edad: cuando se recurra a las modalidades previstas</a:t>
                      </a:r>
                    </a:p>
                    <a:p>
                      <a:pPr marL="0" algn="just" defTabSz="914400" rtl="0" eaLnBrk="1" latinLnBrk="0" hangingPunct="1">
                        <a:lnSpc>
                          <a:spcPct val="107000"/>
                        </a:lnSpc>
                        <a:spcAft>
                          <a:spcPts val="0"/>
                        </a:spcAft>
                      </a:pPr>
                      <a:r>
                        <a:rPr lang="es-PE" sz="1800" b="0" kern="1200" dirty="0">
                          <a:solidFill>
                            <a:schemeClr val="tx2">
                              <a:lumMod val="75000"/>
                            </a:schemeClr>
                          </a:solidFill>
                          <a:effectLst/>
                          <a:latin typeface="+mn-lt"/>
                          <a:ea typeface="+mn-ea"/>
                          <a:cs typeface="+mn-cs"/>
                        </a:rPr>
                        <a:t> </a:t>
                      </a:r>
                    </a:p>
                    <a:p>
                      <a:pPr marL="0" algn="just" defTabSz="914400" rtl="0" eaLnBrk="1" latinLnBrk="0" hangingPunct="1">
                        <a:lnSpc>
                          <a:spcPct val="107000"/>
                        </a:lnSpc>
                        <a:spcAft>
                          <a:spcPts val="0"/>
                        </a:spcAft>
                      </a:pPr>
                      <a:r>
                        <a:rPr lang="es-PE" sz="1800" b="0" kern="1200" dirty="0">
                          <a:solidFill>
                            <a:schemeClr val="tx2">
                              <a:lumMod val="75000"/>
                            </a:schemeClr>
                          </a:solidFill>
                          <a:effectLst/>
                          <a:latin typeface="+mn-lt"/>
                          <a:ea typeface="+mn-ea"/>
                          <a:cs typeface="+mn-cs"/>
                        </a:rPr>
                        <a:t> </a:t>
                      </a:r>
                    </a:p>
                  </a:txBody>
                  <a:tcPr marL="68580" marR="68580" marT="0" marB="0">
                    <a:solidFill>
                      <a:srgbClr val="FFCCCC"/>
                    </a:solidFill>
                  </a:tcPr>
                </a:tc>
                <a:tc>
                  <a:txBody>
                    <a:bodyPr/>
                    <a:lstStyle/>
                    <a:p>
                      <a:pPr marL="0" algn="just" defTabSz="914400" rtl="0" eaLnBrk="1" latinLnBrk="0" hangingPunct="1">
                        <a:lnSpc>
                          <a:spcPct val="107000"/>
                        </a:lnSpc>
                        <a:spcAft>
                          <a:spcPts val="0"/>
                        </a:spcAft>
                      </a:pPr>
                      <a:r>
                        <a:rPr lang="es-PE" sz="1800" b="0" kern="1200" dirty="0">
                          <a:solidFill>
                            <a:schemeClr val="tx2">
                              <a:lumMod val="75000"/>
                            </a:schemeClr>
                          </a:solidFill>
                          <a:effectLst/>
                          <a:latin typeface="+mn-lt"/>
                          <a:ea typeface="+mn-ea"/>
                          <a:cs typeface="+mn-cs"/>
                        </a:rPr>
                        <a:t>El consentimiento dado por la víctima a cualquier forma de explotación definida en este artículo no constituirá causal de exoneración de la responsabilidad penal </a:t>
                      </a:r>
                    </a:p>
                  </a:txBody>
                  <a:tcPr marL="68580" marR="68580" marT="0" marB="0">
                    <a:solidFill>
                      <a:srgbClr val="F7FEB8"/>
                    </a:solidFill>
                  </a:tcPr>
                </a:tc>
                <a:tc>
                  <a:txBody>
                    <a:bodyPr/>
                    <a:lstStyle/>
                    <a:p>
                      <a:pPr marL="0" algn="just" defTabSz="914400" rtl="0" eaLnBrk="1" latinLnBrk="0" hangingPunct="1">
                        <a:lnSpc>
                          <a:spcPct val="107000"/>
                        </a:lnSpc>
                        <a:spcAft>
                          <a:spcPts val="0"/>
                        </a:spcAft>
                      </a:pPr>
                      <a:r>
                        <a:rPr lang="es-PE" sz="1800" b="0" kern="1200" dirty="0">
                          <a:solidFill>
                            <a:schemeClr val="tx2">
                              <a:lumMod val="75000"/>
                            </a:schemeClr>
                          </a:solidFill>
                          <a:effectLst/>
                          <a:latin typeface="+mn-lt"/>
                          <a:ea typeface="+mn-ea"/>
                          <a:cs typeface="+mn-cs"/>
                        </a:rPr>
                        <a:t>El consentimiento es irrelevante</a:t>
                      </a:r>
                    </a:p>
                  </a:txBody>
                  <a:tcPr marL="68580" marR="68580" marT="0" marB="0">
                    <a:solidFill>
                      <a:srgbClr val="D0F9BF"/>
                    </a:solidFill>
                  </a:tcPr>
                </a:tc>
                <a:extLst>
                  <a:ext uri="{0D108BD9-81ED-4DB2-BD59-A6C34878D82A}">
                    <a16:rowId xmlns:a16="http://schemas.microsoft.com/office/drawing/2014/main" val="1412849877"/>
                  </a:ext>
                </a:extLst>
              </a:tr>
            </a:tbl>
          </a:graphicData>
        </a:graphic>
      </p:graphicFrame>
    </p:spTree>
    <p:extLst>
      <p:ext uri="{BB962C8B-B14F-4D97-AF65-F5344CB8AC3E}">
        <p14:creationId xmlns:p14="http://schemas.microsoft.com/office/powerpoint/2010/main" val="371979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r="98366"/>
          <a:stretch/>
        </p:blipFill>
        <p:spPr>
          <a:xfrm>
            <a:off x="0" y="0"/>
            <a:ext cx="191046" cy="6867330"/>
          </a:xfrm>
          <a:prstGeom prst="rect">
            <a:avLst/>
          </a:prstGeom>
        </p:spPr>
      </p:pic>
      <p:sp>
        <p:nvSpPr>
          <p:cNvPr id="12" name="Título 1"/>
          <p:cNvSpPr>
            <a:spLocks noGrp="1"/>
          </p:cNvSpPr>
          <p:nvPr>
            <p:ph type="title"/>
          </p:nvPr>
        </p:nvSpPr>
        <p:spPr>
          <a:xfrm>
            <a:off x="838200" y="1032599"/>
            <a:ext cx="10515600" cy="427977"/>
          </a:xfrm>
        </p:spPr>
        <p:txBody>
          <a:bodyPr>
            <a:noAutofit/>
          </a:bodyPr>
          <a:lstStyle/>
          <a:p>
            <a:r>
              <a:rPr lang="es-PE" sz="9600" dirty="0">
                <a:solidFill>
                  <a:schemeClr val="tx1">
                    <a:lumMod val="65000"/>
                    <a:lumOff val="35000"/>
                  </a:schemeClr>
                </a:solidFill>
                <a:effectLst>
                  <a:outerShdw blurRad="38100" dist="38100" dir="2700000" algn="tl">
                    <a:srgbClr val="000000">
                      <a:alpha val="43137"/>
                    </a:srgbClr>
                  </a:outerShdw>
                </a:effectLst>
              </a:rPr>
              <a:t>TIPO PENAL</a:t>
            </a:r>
            <a:endParaRPr lang="es-PE" sz="3000" b="1" dirty="0">
              <a:solidFill>
                <a:srgbClr val="688A4E"/>
              </a:solidFill>
              <a:effectLst>
                <a:outerShdw blurRad="38100" dist="38100" dir="2700000" algn="tl">
                  <a:srgbClr val="000000">
                    <a:alpha val="43137"/>
                  </a:srgbClr>
                </a:outerShdw>
              </a:effectLst>
              <a:latin typeface="+mn-lt"/>
            </a:endParaRPr>
          </a:p>
        </p:txBody>
      </p:sp>
      <p:pic>
        <p:nvPicPr>
          <p:cNvPr id="9" name="Imagen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61308" y="46280"/>
            <a:ext cx="2258513" cy="1486728"/>
          </a:xfrm>
          <a:prstGeom prst="rect">
            <a:avLst/>
          </a:prstGeom>
        </p:spPr>
      </p:pic>
      <p:graphicFrame>
        <p:nvGraphicFramePr>
          <p:cNvPr id="8" name="Marcador de contenido 11">
            <a:extLst>
              <a:ext uri="{FF2B5EF4-FFF2-40B4-BE49-F238E27FC236}">
                <a16:creationId xmlns:a16="http://schemas.microsoft.com/office/drawing/2014/main" id="{C209E196-1877-4EA0-9A20-ABE8D22E1B3B}"/>
              </a:ext>
            </a:extLst>
          </p:cNvPr>
          <p:cNvGraphicFramePr>
            <a:graphicFrameLocks noGrp="1"/>
          </p:cNvGraphicFramePr>
          <p:nvPr>
            <p:ph idx="1"/>
            <p:extLst>
              <p:ext uri="{D42A27DB-BD31-4B8C-83A1-F6EECF244321}">
                <p14:modId xmlns:p14="http://schemas.microsoft.com/office/powerpoint/2010/main" val="378193483"/>
              </p:ext>
            </p:extLst>
          </p:nvPr>
        </p:nvGraphicFramePr>
        <p:xfrm>
          <a:off x="291548" y="2084829"/>
          <a:ext cx="11686025" cy="4735340"/>
        </p:xfrm>
        <a:graphic>
          <a:graphicData uri="http://schemas.openxmlformats.org/drawingml/2006/table">
            <a:tbl>
              <a:tblPr firstRow="1" firstCol="1" bandRow="1">
                <a:tableStyleId>{5C22544A-7EE6-4342-B048-85BDC9FD1C3A}</a:tableStyleId>
              </a:tblPr>
              <a:tblGrid>
                <a:gridCol w="1245704">
                  <a:extLst>
                    <a:ext uri="{9D8B030D-6E8A-4147-A177-3AD203B41FA5}">
                      <a16:colId xmlns:a16="http://schemas.microsoft.com/office/drawing/2014/main" val="4282295887"/>
                    </a:ext>
                  </a:extLst>
                </a:gridCol>
                <a:gridCol w="3710609">
                  <a:extLst>
                    <a:ext uri="{9D8B030D-6E8A-4147-A177-3AD203B41FA5}">
                      <a16:colId xmlns:a16="http://schemas.microsoft.com/office/drawing/2014/main" val="1952455589"/>
                    </a:ext>
                  </a:extLst>
                </a:gridCol>
                <a:gridCol w="3776869">
                  <a:extLst>
                    <a:ext uri="{9D8B030D-6E8A-4147-A177-3AD203B41FA5}">
                      <a16:colId xmlns:a16="http://schemas.microsoft.com/office/drawing/2014/main" val="1953782350"/>
                    </a:ext>
                  </a:extLst>
                </a:gridCol>
                <a:gridCol w="2952843">
                  <a:extLst>
                    <a:ext uri="{9D8B030D-6E8A-4147-A177-3AD203B41FA5}">
                      <a16:colId xmlns:a16="http://schemas.microsoft.com/office/drawing/2014/main" val="3982120096"/>
                    </a:ext>
                  </a:extLst>
                </a:gridCol>
              </a:tblGrid>
              <a:tr h="888700">
                <a:tc>
                  <a:txBody>
                    <a:bodyPr/>
                    <a:lstStyle/>
                    <a:p>
                      <a:pPr marL="0" algn="just" defTabSz="914400" rtl="0" eaLnBrk="1" latinLnBrk="0" hangingPunct="1">
                        <a:lnSpc>
                          <a:spcPct val="107000"/>
                        </a:lnSpc>
                        <a:spcAft>
                          <a:spcPts val="0"/>
                        </a:spcAft>
                      </a:pPr>
                      <a:endPar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endParaRPr>
                    </a:p>
                  </a:txBody>
                  <a:tcPr marL="68580" marR="68580" marT="0" marB="0">
                    <a:solidFill>
                      <a:schemeClr val="bg2">
                        <a:lumMod val="75000"/>
                      </a:schemeClr>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PERÚ</a:t>
                      </a:r>
                    </a:p>
                  </a:txBody>
                  <a:tcPr marL="68580" marR="68580" marT="0" marB="0">
                    <a:solidFill>
                      <a:srgbClr val="FF7C80"/>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COLOMBIA</a:t>
                      </a:r>
                    </a:p>
                  </a:txBody>
                  <a:tcPr marL="68580" marR="68580" marT="0" marB="0">
                    <a:solidFill>
                      <a:srgbClr val="FFFF66"/>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BRASIL</a:t>
                      </a:r>
                    </a:p>
                  </a:txBody>
                  <a:tcPr marL="68580" marR="68580" marT="0" marB="0">
                    <a:solidFill>
                      <a:srgbClr val="92D050"/>
                    </a:solidFill>
                  </a:tcPr>
                </a:tc>
                <a:extLst>
                  <a:ext uri="{0D108BD9-81ED-4DB2-BD59-A6C34878D82A}">
                    <a16:rowId xmlns:a16="http://schemas.microsoft.com/office/drawing/2014/main" val="1072650552"/>
                  </a:ext>
                </a:extLst>
              </a:tr>
              <a:tr h="2711653">
                <a:tc>
                  <a:txBody>
                    <a:bodyPr/>
                    <a:lstStyle/>
                    <a:p>
                      <a:pPr marL="0" algn="just"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FINALIDAD</a:t>
                      </a:r>
                    </a:p>
                  </a:txBody>
                  <a:tcPr marL="68580" marR="68580" marT="0" marB="0">
                    <a:solidFill>
                      <a:schemeClr val="bg2">
                        <a:lumMod val="75000"/>
                      </a:schemeClr>
                    </a:solidFill>
                  </a:tcPr>
                </a:tc>
                <a:tc>
                  <a:txBody>
                    <a:bodyPr/>
                    <a:lstStyle/>
                    <a:p>
                      <a:pPr marL="0" algn="just" defTabSz="914400" rtl="0" eaLnBrk="1" latinLnBrk="0" hangingPunct="1"/>
                      <a:r>
                        <a:rPr lang="es-PE" sz="1800" b="0" kern="1200" dirty="0">
                          <a:solidFill>
                            <a:schemeClr val="tx2">
                              <a:lumMod val="75000"/>
                            </a:schemeClr>
                          </a:solidFill>
                          <a:effectLst/>
                          <a:latin typeface="+mn-lt"/>
                          <a:ea typeface="+mn-ea"/>
                          <a:cs typeface="+mn-cs"/>
                        </a:rPr>
                        <a:t>Explotación que comprende, entre otros, la venta de niños, niñas o adolescentes, la prostitución y cualquier forma de explotación sexual, la esclavitud o prácticas análogas a la esclavitud, cualquier forma de explotación laboral, la mendicidad, los trabajos o servicios forzados, la servidumbre, la extracción o tráfico de órganos o tejidos somáticos o sus componentes humanos, así como cualquier otra forma análoga de explotación.</a:t>
                      </a:r>
                    </a:p>
                    <a:p>
                      <a:pPr algn="just">
                        <a:lnSpc>
                          <a:spcPct val="107000"/>
                        </a:lnSpc>
                        <a:spcAft>
                          <a:spcPts val="0"/>
                        </a:spcAft>
                      </a:pPr>
                      <a:r>
                        <a:rPr lang="es-PE" sz="1800" b="0" kern="1200" dirty="0">
                          <a:solidFill>
                            <a:schemeClr val="tx2">
                              <a:lumMod val="75000"/>
                            </a:schemeClr>
                          </a:solidFill>
                          <a:effectLst/>
                          <a:latin typeface="+mn-lt"/>
                          <a:ea typeface="+mn-ea"/>
                          <a:cs typeface="+mn-cs"/>
                        </a:rPr>
                        <a:t> </a:t>
                      </a:r>
                    </a:p>
                  </a:txBody>
                  <a:tcPr marL="68580" marR="68580" marT="0" marB="0">
                    <a:solidFill>
                      <a:srgbClr val="FFCCCC"/>
                    </a:solidFill>
                  </a:tcPr>
                </a:tc>
                <a:tc>
                  <a:txBody>
                    <a:bodyPr/>
                    <a:lstStyle/>
                    <a:p>
                      <a:pPr algn="just">
                        <a:lnSpc>
                          <a:spcPct val="107000"/>
                        </a:lnSpc>
                        <a:spcAft>
                          <a:spcPts val="0"/>
                        </a:spcAft>
                      </a:pPr>
                      <a:r>
                        <a:rPr lang="es-PE" sz="1800" b="0" kern="1200" dirty="0">
                          <a:solidFill>
                            <a:schemeClr val="tx2">
                              <a:lumMod val="75000"/>
                            </a:schemeClr>
                          </a:solidFill>
                          <a:effectLst/>
                          <a:latin typeface="+mn-lt"/>
                          <a:ea typeface="+mn-ea"/>
                          <a:cs typeface="+mn-cs"/>
                        </a:rPr>
                        <a:t>Con fines de explotación. Se entenderá por explotación el obtener provecho económico o cualquier otro beneficio para sí o para otra persona, mediante la explotación de la prostitución ajena u otras formas de explotación sexual, los trabajos o servicios forzados, la esclavitud o las prácticas análogas a la esclavitud, la servidumbre, la explotación de la mendicidad ajena, el matrimonio servil, la extracción de órganos, el turismo sexual u otras formas de explotación.</a:t>
                      </a:r>
                    </a:p>
                  </a:txBody>
                  <a:tcPr marL="68580" marR="68580" marT="0" marB="0">
                    <a:solidFill>
                      <a:srgbClr val="F7FEB8"/>
                    </a:solidFill>
                  </a:tcPr>
                </a:tc>
                <a:tc>
                  <a:txBody>
                    <a:bodyPr/>
                    <a:lstStyle/>
                    <a:p>
                      <a:pPr algn="just">
                        <a:lnSpc>
                          <a:spcPct val="107000"/>
                        </a:lnSpc>
                        <a:spcAft>
                          <a:spcPts val="0"/>
                        </a:spcAft>
                      </a:pPr>
                      <a:r>
                        <a:rPr lang="es-PE" sz="1800" b="0" kern="1200" dirty="0">
                          <a:solidFill>
                            <a:schemeClr val="tx2">
                              <a:lumMod val="75000"/>
                            </a:schemeClr>
                          </a:solidFill>
                          <a:effectLst/>
                          <a:latin typeface="+mn-lt"/>
                          <a:ea typeface="+mn-ea"/>
                          <a:cs typeface="+mn-cs"/>
                        </a:rPr>
                        <a:t>Con la finalidad de eliminar órganos, tejidos o partes del cuerpo; someterla a trabajar en condiciones análogas a la de la esclavitud; someterla a cualquier tipo de servidumbre; adopción ilegal; explotación sexual.</a:t>
                      </a:r>
                    </a:p>
                  </a:txBody>
                  <a:tcPr marL="68580" marR="68580" marT="0" marB="0">
                    <a:solidFill>
                      <a:srgbClr val="D0F9BF"/>
                    </a:solidFill>
                  </a:tcPr>
                </a:tc>
                <a:extLst>
                  <a:ext uri="{0D108BD9-81ED-4DB2-BD59-A6C34878D82A}">
                    <a16:rowId xmlns:a16="http://schemas.microsoft.com/office/drawing/2014/main" val="726531391"/>
                  </a:ext>
                </a:extLst>
              </a:tr>
            </a:tbl>
          </a:graphicData>
        </a:graphic>
      </p:graphicFrame>
    </p:spTree>
    <p:extLst>
      <p:ext uri="{BB962C8B-B14F-4D97-AF65-F5344CB8AC3E}">
        <p14:creationId xmlns:p14="http://schemas.microsoft.com/office/powerpoint/2010/main" val="556889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r="98366"/>
          <a:stretch/>
        </p:blipFill>
        <p:spPr>
          <a:xfrm>
            <a:off x="0" y="0"/>
            <a:ext cx="191046" cy="6867330"/>
          </a:xfrm>
          <a:prstGeom prst="rect">
            <a:avLst/>
          </a:prstGeom>
        </p:spPr>
      </p:pic>
      <p:pic>
        <p:nvPicPr>
          <p:cNvPr id="6" name="Imagen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1037" y="340636"/>
            <a:ext cx="1286069" cy="461852"/>
          </a:xfrm>
          <a:prstGeom prst="rect">
            <a:avLst/>
          </a:prstGeom>
        </p:spPr>
      </p:pic>
      <p:sp>
        <p:nvSpPr>
          <p:cNvPr id="12" name="Título 1"/>
          <p:cNvSpPr>
            <a:spLocks noGrp="1"/>
          </p:cNvSpPr>
          <p:nvPr>
            <p:ph type="title"/>
          </p:nvPr>
        </p:nvSpPr>
        <p:spPr>
          <a:xfrm>
            <a:off x="838200" y="1032599"/>
            <a:ext cx="10515600" cy="427977"/>
          </a:xfrm>
        </p:spPr>
        <p:txBody>
          <a:bodyPr>
            <a:noAutofit/>
          </a:bodyPr>
          <a:lstStyle/>
          <a:p>
            <a:r>
              <a:rPr lang="es-PE" sz="9600" dirty="0">
                <a:solidFill>
                  <a:schemeClr val="tx1">
                    <a:lumMod val="65000"/>
                    <a:lumOff val="35000"/>
                  </a:schemeClr>
                </a:solidFill>
                <a:effectLst>
                  <a:outerShdw blurRad="38100" dist="38100" dir="2700000" algn="tl">
                    <a:srgbClr val="000000">
                      <a:alpha val="43137"/>
                    </a:srgbClr>
                  </a:outerShdw>
                </a:effectLst>
              </a:rPr>
              <a:t>TIPO PENAL</a:t>
            </a:r>
            <a:endParaRPr lang="es-PE" sz="8800" b="1" dirty="0">
              <a:solidFill>
                <a:srgbClr val="688A4E"/>
              </a:solidFill>
              <a:effectLst>
                <a:outerShdw blurRad="38100" dist="38100" dir="2700000" algn="tl">
                  <a:srgbClr val="000000">
                    <a:alpha val="43137"/>
                  </a:srgbClr>
                </a:outerShdw>
              </a:effectLst>
              <a:latin typeface="+mn-lt"/>
            </a:endParaRPr>
          </a:p>
        </p:txBody>
      </p:sp>
      <p:sp>
        <p:nvSpPr>
          <p:cNvPr id="11" name="CuadroTexto 10">
            <a:extLst>
              <a:ext uri="{FF2B5EF4-FFF2-40B4-BE49-F238E27FC236}">
                <a16:creationId xmlns:a16="http://schemas.microsoft.com/office/drawing/2014/main" id="{3BFCA20D-F077-420D-99FB-8BF6E3D5D127}"/>
              </a:ext>
            </a:extLst>
          </p:cNvPr>
          <p:cNvSpPr txBox="1"/>
          <p:nvPr/>
        </p:nvSpPr>
        <p:spPr>
          <a:xfrm>
            <a:off x="3048000" y="3247647"/>
            <a:ext cx="6096000" cy="369332"/>
          </a:xfrm>
          <a:prstGeom prst="rect">
            <a:avLst/>
          </a:prstGeom>
          <a:noFill/>
        </p:spPr>
        <p:txBody>
          <a:bodyPr wrap="square">
            <a:spAutoFit/>
          </a:bodyPr>
          <a:lstStyle/>
          <a:p>
            <a:r>
              <a:rPr lang="es-PE" sz="1800" dirty="0">
                <a:solidFill>
                  <a:schemeClr val="tx1">
                    <a:lumMod val="65000"/>
                    <a:lumOff val="35000"/>
                  </a:schemeClr>
                </a:solidFill>
              </a:rPr>
              <a:t>TIPO PENAL</a:t>
            </a:r>
            <a:endParaRPr lang="es-PE" dirty="0"/>
          </a:p>
        </p:txBody>
      </p:sp>
      <p:graphicFrame>
        <p:nvGraphicFramePr>
          <p:cNvPr id="10" name="Marcador de contenido 11">
            <a:extLst>
              <a:ext uri="{FF2B5EF4-FFF2-40B4-BE49-F238E27FC236}">
                <a16:creationId xmlns:a16="http://schemas.microsoft.com/office/drawing/2014/main" id="{34916E8E-6CE4-4479-B070-72E682C671DB}"/>
              </a:ext>
            </a:extLst>
          </p:cNvPr>
          <p:cNvGraphicFramePr>
            <a:graphicFrameLocks noGrp="1"/>
          </p:cNvGraphicFramePr>
          <p:nvPr>
            <p:ph idx="1"/>
            <p:extLst>
              <p:ext uri="{D42A27DB-BD31-4B8C-83A1-F6EECF244321}">
                <p14:modId xmlns:p14="http://schemas.microsoft.com/office/powerpoint/2010/main" val="2383926795"/>
              </p:ext>
            </p:extLst>
          </p:nvPr>
        </p:nvGraphicFramePr>
        <p:xfrm>
          <a:off x="397565" y="1664056"/>
          <a:ext cx="11488437" cy="4940314"/>
        </p:xfrm>
        <a:graphic>
          <a:graphicData uri="http://schemas.openxmlformats.org/drawingml/2006/table">
            <a:tbl>
              <a:tblPr firstRow="1" firstCol="1" bandRow="1">
                <a:tableStyleId>{5C22544A-7EE6-4342-B048-85BDC9FD1C3A}</a:tableStyleId>
              </a:tblPr>
              <a:tblGrid>
                <a:gridCol w="2285028">
                  <a:extLst>
                    <a:ext uri="{9D8B030D-6E8A-4147-A177-3AD203B41FA5}">
                      <a16:colId xmlns:a16="http://schemas.microsoft.com/office/drawing/2014/main" val="4282295887"/>
                    </a:ext>
                  </a:extLst>
                </a:gridCol>
                <a:gridCol w="3453164">
                  <a:extLst>
                    <a:ext uri="{9D8B030D-6E8A-4147-A177-3AD203B41FA5}">
                      <a16:colId xmlns:a16="http://schemas.microsoft.com/office/drawing/2014/main" val="1952455589"/>
                    </a:ext>
                  </a:extLst>
                </a:gridCol>
                <a:gridCol w="3278553">
                  <a:extLst>
                    <a:ext uri="{9D8B030D-6E8A-4147-A177-3AD203B41FA5}">
                      <a16:colId xmlns:a16="http://schemas.microsoft.com/office/drawing/2014/main" val="1953782350"/>
                    </a:ext>
                  </a:extLst>
                </a:gridCol>
                <a:gridCol w="2471692">
                  <a:extLst>
                    <a:ext uri="{9D8B030D-6E8A-4147-A177-3AD203B41FA5}">
                      <a16:colId xmlns:a16="http://schemas.microsoft.com/office/drawing/2014/main" val="3982120096"/>
                    </a:ext>
                  </a:extLst>
                </a:gridCol>
              </a:tblGrid>
              <a:tr h="723488">
                <a:tc>
                  <a:txBody>
                    <a:bodyPr/>
                    <a:lstStyle/>
                    <a:p>
                      <a:pPr marL="0" algn="just" defTabSz="914400" rtl="0" eaLnBrk="1" latinLnBrk="0" hangingPunct="1">
                        <a:lnSpc>
                          <a:spcPct val="107000"/>
                        </a:lnSpc>
                        <a:spcAft>
                          <a:spcPts val="0"/>
                        </a:spcAft>
                      </a:pPr>
                      <a:endPar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endParaRPr>
                    </a:p>
                  </a:txBody>
                  <a:tcPr marL="68580" marR="68580" marT="0" marB="0">
                    <a:solidFill>
                      <a:schemeClr val="bg2">
                        <a:lumMod val="75000"/>
                      </a:schemeClr>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PERÚ</a:t>
                      </a:r>
                    </a:p>
                  </a:txBody>
                  <a:tcPr marL="68580" marR="68580" marT="0" marB="0">
                    <a:solidFill>
                      <a:srgbClr val="FF7C80"/>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COLOMBIA</a:t>
                      </a:r>
                    </a:p>
                  </a:txBody>
                  <a:tcPr marL="68580" marR="68580" marT="0" marB="0">
                    <a:solidFill>
                      <a:srgbClr val="FFFF66"/>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BRASIL</a:t>
                      </a:r>
                    </a:p>
                  </a:txBody>
                  <a:tcPr marL="68580" marR="68580" marT="0" marB="0">
                    <a:solidFill>
                      <a:srgbClr val="92D050"/>
                    </a:solidFill>
                  </a:tcPr>
                </a:tc>
                <a:extLst>
                  <a:ext uri="{0D108BD9-81ED-4DB2-BD59-A6C34878D82A}">
                    <a16:rowId xmlns:a16="http://schemas.microsoft.com/office/drawing/2014/main" val="1072650552"/>
                  </a:ext>
                </a:extLst>
              </a:tr>
              <a:tr h="506076">
                <a:tc>
                  <a:txBody>
                    <a:bodyPr/>
                    <a:lstStyle/>
                    <a:p>
                      <a:pPr marL="0" algn="just"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PENA</a:t>
                      </a:r>
                    </a:p>
                  </a:txBody>
                  <a:tcPr marL="68580" marR="68580" marT="0" marB="0">
                    <a:solidFill>
                      <a:schemeClr val="bg2">
                        <a:lumMod val="75000"/>
                      </a:schemeClr>
                    </a:solidFill>
                  </a:tcPr>
                </a:tc>
                <a:tc>
                  <a:txBody>
                    <a:bodyPr/>
                    <a:lstStyle/>
                    <a:p>
                      <a:pPr marL="0" algn="just" defTabSz="914400" rtl="0" eaLnBrk="1" latinLnBrk="0" hangingPunct="1">
                        <a:lnSpc>
                          <a:spcPct val="107000"/>
                        </a:lnSpc>
                        <a:spcAft>
                          <a:spcPts val="0"/>
                        </a:spcAft>
                      </a:pPr>
                      <a:r>
                        <a:rPr lang="es-PE" sz="1600" b="0" kern="1200" dirty="0">
                          <a:solidFill>
                            <a:schemeClr val="tx2">
                              <a:lumMod val="75000"/>
                            </a:schemeClr>
                          </a:solidFill>
                          <a:effectLst/>
                          <a:latin typeface="+mn-lt"/>
                          <a:ea typeface="+mn-ea"/>
                          <a:cs typeface="+mn-cs"/>
                        </a:rPr>
                        <a:t>De 8 a 15 años</a:t>
                      </a:r>
                    </a:p>
                  </a:txBody>
                  <a:tcPr marL="68580" marR="68580" marT="0" marB="0">
                    <a:solidFill>
                      <a:srgbClr val="FFCCCC"/>
                    </a:solidFill>
                  </a:tcPr>
                </a:tc>
                <a:tc>
                  <a:txBody>
                    <a:bodyPr/>
                    <a:lstStyle/>
                    <a:p>
                      <a:pPr algn="just">
                        <a:lnSpc>
                          <a:spcPct val="107000"/>
                        </a:lnSpc>
                        <a:spcAft>
                          <a:spcPts val="0"/>
                        </a:spcAft>
                      </a:pPr>
                      <a:r>
                        <a:rPr lang="es-PE" sz="1600" b="0" kern="1200" dirty="0">
                          <a:solidFill>
                            <a:schemeClr val="tx2">
                              <a:lumMod val="75000"/>
                            </a:schemeClr>
                          </a:solidFill>
                          <a:effectLst/>
                          <a:latin typeface="+mn-lt"/>
                          <a:ea typeface="+mn-ea"/>
                          <a:cs typeface="+mn-cs"/>
                        </a:rPr>
                        <a:t>De 13 a 23 </a:t>
                      </a:r>
                      <a:r>
                        <a:rPr lang="es-PE" sz="1600" b="0" kern="1200" dirty="0" err="1">
                          <a:solidFill>
                            <a:schemeClr val="tx2">
                              <a:lumMod val="75000"/>
                            </a:schemeClr>
                          </a:solidFill>
                          <a:effectLst/>
                          <a:latin typeface="+mn-lt"/>
                          <a:ea typeface="+mn-ea"/>
                          <a:cs typeface="+mn-cs"/>
                        </a:rPr>
                        <a:t>año</a:t>
                      </a:r>
                      <a:r>
                        <a:rPr lang="es-PE" sz="1200" b="0" kern="1200" dirty="0" err="1">
                          <a:solidFill>
                            <a:schemeClr val="tx2">
                              <a:lumMod val="75000"/>
                            </a:schemeClr>
                          </a:solidFill>
                          <a:effectLst/>
                          <a:latin typeface="+mn-lt"/>
                          <a:ea typeface="+mn-ea"/>
                          <a:cs typeface="+mn-cs"/>
                        </a:rPr>
                        <a:t>S</a:t>
                      </a:r>
                      <a:r>
                        <a:rPr lang="es-PE" sz="1200" b="0" kern="1200" dirty="0">
                          <a:solidFill>
                            <a:schemeClr val="tx2">
                              <a:lumMod val="75000"/>
                            </a:schemeClr>
                          </a:solidFill>
                          <a:effectLst/>
                          <a:latin typeface="+mn-lt"/>
                          <a:ea typeface="+mn-ea"/>
                          <a:cs typeface="+mn-cs"/>
                        </a:rPr>
                        <a:t> y una multa de 800 a 1500 salarios mínimos legales mensuales vigentes</a:t>
                      </a:r>
                    </a:p>
                  </a:txBody>
                  <a:tcPr marL="68580" marR="68580" marT="0" marB="0">
                    <a:solidFill>
                      <a:srgbClr val="F7FEB8"/>
                    </a:solidFill>
                  </a:tcPr>
                </a:tc>
                <a:tc>
                  <a:txBody>
                    <a:bodyPr/>
                    <a:lstStyle/>
                    <a:p>
                      <a:pPr algn="just">
                        <a:lnSpc>
                          <a:spcPct val="107000"/>
                        </a:lnSpc>
                        <a:spcAft>
                          <a:spcPts val="0"/>
                        </a:spcAft>
                      </a:pPr>
                      <a:r>
                        <a:rPr lang="es-PE" sz="1600" b="0" kern="1200" dirty="0">
                          <a:solidFill>
                            <a:schemeClr val="tx2">
                              <a:lumMod val="75000"/>
                            </a:schemeClr>
                          </a:solidFill>
                          <a:effectLst/>
                          <a:latin typeface="+mn-lt"/>
                          <a:ea typeface="+mn-ea"/>
                          <a:cs typeface="+mn-cs"/>
                        </a:rPr>
                        <a:t>De 4 a 8 años</a:t>
                      </a:r>
                    </a:p>
                  </a:txBody>
                  <a:tcPr marL="68580" marR="68580" marT="0" marB="0">
                    <a:solidFill>
                      <a:srgbClr val="D0F9BF"/>
                    </a:solidFill>
                  </a:tcPr>
                </a:tc>
                <a:extLst>
                  <a:ext uri="{0D108BD9-81ED-4DB2-BD59-A6C34878D82A}">
                    <a16:rowId xmlns:a16="http://schemas.microsoft.com/office/drawing/2014/main" val="726531391"/>
                  </a:ext>
                </a:extLst>
              </a:tr>
              <a:tr h="3570914">
                <a:tc>
                  <a:txBody>
                    <a:bodyPr/>
                    <a:lstStyle/>
                    <a:p>
                      <a:pPr marL="0" algn="just"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AGRAVANTES</a:t>
                      </a:r>
                    </a:p>
                  </a:txBody>
                  <a:tcPr marL="68580" marR="68580" marT="0" marB="0">
                    <a:solidFill>
                      <a:schemeClr val="bg2">
                        <a:lumMod val="75000"/>
                      </a:schemeClr>
                    </a:solidFill>
                  </a:tcPr>
                </a:tc>
                <a:tc>
                  <a:txBody>
                    <a:bodyPr/>
                    <a:lstStyle/>
                    <a:p>
                      <a:pPr algn="just">
                        <a:lnSpc>
                          <a:spcPct val="107000"/>
                        </a:lnSpc>
                        <a:spcAft>
                          <a:spcPts val="0"/>
                        </a:spcAft>
                      </a:pPr>
                      <a:r>
                        <a:rPr lang="es-PE" sz="1600" b="0" kern="1200" dirty="0">
                          <a:solidFill>
                            <a:schemeClr val="tx2">
                              <a:lumMod val="75000"/>
                            </a:schemeClr>
                          </a:solidFill>
                          <a:effectLst/>
                          <a:latin typeface="+mn-lt"/>
                          <a:ea typeface="+mn-ea"/>
                          <a:cs typeface="+mn-cs"/>
                        </a:rPr>
                        <a:t>De 12 a 20 años</a:t>
                      </a:r>
                    </a:p>
                    <a:p>
                      <a:pPr algn="just">
                        <a:lnSpc>
                          <a:spcPct val="107000"/>
                        </a:lnSpc>
                        <a:spcAft>
                          <a:spcPts val="0"/>
                        </a:spcAft>
                      </a:pPr>
                      <a:r>
                        <a:rPr lang="es-PE" sz="1600" b="0" kern="1200" dirty="0">
                          <a:solidFill>
                            <a:schemeClr val="tx2">
                              <a:lumMod val="75000"/>
                            </a:schemeClr>
                          </a:solidFill>
                          <a:effectLst/>
                          <a:latin typeface="+mn-lt"/>
                          <a:ea typeface="+mn-ea"/>
                          <a:cs typeface="+mn-cs"/>
                        </a:rPr>
                        <a:t> </a:t>
                      </a:r>
                    </a:p>
                    <a:p>
                      <a:pPr algn="just">
                        <a:lnSpc>
                          <a:spcPct val="107000"/>
                        </a:lnSpc>
                        <a:spcAft>
                          <a:spcPts val="0"/>
                        </a:spcAft>
                      </a:pPr>
                      <a:r>
                        <a:rPr lang="es-PE" sz="1000" b="0" kern="1200" dirty="0">
                          <a:solidFill>
                            <a:schemeClr val="tx2">
                              <a:lumMod val="75000"/>
                            </a:schemeClr>
                          </a:solidFill>
                          <a:effectLst/>
                          <a:latin typeface="+mn-lt"/>
                          <a:ea typeface="+mn-ea"/>
                          <a:cs typeface="+mn-cs"/>
                        </a:rPr>
                        <a:t>-El agente es funcionario público, promotor, integrante o representante de una organización social, tutelar o empresarial, que aprovecha de esta condición; cónyuge, conviviente, adoptante, tutor, curador, pariente hasta el cuarto grado de consanguinidad o segundo de afinidad, o tiene a la víctima a su cuidado por cualquier motivo o habitan en el mismo hogar</a:t>
                      </a:r>
                    </a:p>
                    <a:p>
                      <a:pPr algn="just">
                        <a:lnSpc>
                          <a:spcPct val="107000"/>
                        </a:lnSpc>
                        <a:spcAft>
                          <a:spcPts val="0"/>
                        </a:spcAft>
                      </a:pPr>
                      <a:r>
                        <a:rPr lang="es-PE" sz="1000" b="0" kern="1200" dirty="0">
                          <a:solidFill>
                            <a:schemeClr val="tx2">
                              <a:lumMod val="75000"/>
                            </a:schemeClr>
                          </a:solidFill>
                          <a:effectLst/>
                          <a:latin typeface="+mn-lt"/>
                          <a:ea typeface="+mn-ea"/>
                          <a:cs typeface="+mn-cs"/>
                        </a:rPr>
                        <a:t>- Pluralidad de víctimas</a:t>
                      </a:r>
                    </a:p>
                    <a:p>
                      <a:pPr algn="just">
                        <a:lnSpc>
                          <a:spcPct val="107000"/>
                        </a:lnSpc>
                        <a:spcAft>
                          <a:spcPts val="0"/>
                        </a:spcAft>
                      </a:pPr>
                      <a:r>
                        <a:rPr lang="es-PE" sz="1000" b="0" kern="1200" dirty="0">
                          <a:solidFill>
                            <a:schemeClr val="tx2">
                              <a:lumMod val="75000"/>
                            </a:schemeClr>
                          </a:solidFill>
                          <a:effectLst/>
                          <a:latin typeface="+mn-lt"/>
                          <a:ea typeface="+mn-ea"/>
                          <a:cs typeface="+mn-cs"/>
                        </a:rPr>
                        <a:t>-El hecho es cometido por dos o más personas.</a:t>
                      </a:r>
                    </a:p>
                    <a:p>
                      <a:pPr algn="just">
                        <a:lnSpc>
                          <a:spcPct val="107000"/>
                        </a:lnSpc>
                        <a:spcAft>
                          <a:spcPts val="0"/>
                        </a:spcAft>
                      </a:pPr>
                      <a:r>
                        <a:rPr lang="es-PE" sz="1000" b="0" kern="1200" dirty="0">
                          <a:solidFill>
                            <a:schemeClr val="tx2">
                              <a:lumMod val="75000"/>
                            </a:schemeClr>
                          </a:solidFill>
                          <a:effectLst/>
                          <a:latin typeface="+mn-lt"/>
                          <a:ea typeface="+mn-ea"/>
                          <a:cs typeface="+mn-cs"/>
                        </a:rPr>
                        <a:t> </a:t>
                      </a:r>
                    </a:p>
                    <a:p>
                      <a:pPr algn="just">
                        <a:lnSpc>
                          <a:spcPct val="107000"/>
                        </a:lnSpc>
                        <a:spcAft>
                          <a:spcPts val="0"/>
                        </a:spcAft>
                      </a:pPr>
                      <a:r>
                        <a:rPr lang="es-PE" sz="1600" b="0" kern="1200" dirty="0">
                          <a:solidFill>
                            <a:schemeClr val="tx2">
                              <a:lumMod val="75000"/>
                            </a:schemeClr>
                          </a:solidFill>
                          <a:effectLst/>
                          <a:latin typeface="+mn-lt"/>
                          <a:ea typeface="+mn-ea"/>
                          <a:cs typeface="+mn-cs"/>
                        </a:rPr>
                        <a:t>No menor de 25 años</a:t>
                      </a:r>
                      <a:r>
                        <a:rPr lang="es-PE" sz="1000" b="0" kern="1200" dirty="0">
                          <a:solidFill>
                            <a:schemeClr val="tx2">
                              <a:lumMod val="75000"/>
                            </a:schemeClr>
                          </a:solidFill>
                          <a:effectLst/>
                          <a:latin typeface="+mn-lt"/>
                          <a:ea typeface="+mn-ea"/>
                          <a:cs typeface="+mn-cs"/>
                        </a:rPr>
                        <a:t>:</a:t>
                      </a:r>
                    </a:p>
                    <a:p>
                      <a:pPr algn="just">
                        <a:lnSpc>
                          <a:spcPct val="107000"/>
                        </a:lnSpc>
                        <a:spcAft>
                          <a:spcPts val="0"/>
                        </a:spcAft>
                      </a:pPr>
                      <a:r>
                        <a:rPr lang="es-PE" sz="1000" b="0" kern="1200" dirty="0">
                          <a:solidFill>
                            <a:schemeClr val="tx2">
                              <a:lumMod val="75000"/>
                            </a:schemeClr>
                          </a:solidFill>
                          <a:effectLst/>
                          <a:latin typeface="+mn-lt"/>
                          <a:ea typeface="+mn-ea"/>
                          <a:cs typeface="+mn-cs"/>
                        </a:rPr>
                        <a:t> </a:t>
                      </a:r>
                    </a:p>
                    <a:p>
                      <a:pPr algn="just">
                        <a:lnSpc>
                          <a:spcPct val="107000"/>
                        </a:lnSpc>
                        <a:spcAft>
                          <a:spcPts val="0"/>
                        </a:spcAft>
                      </a:pPr>
                      <a:r>
                        <a:rPr lang="es-PE" sz="1000" b="0" kern="1200" dirty="0">
                          <a:solidFill>
                            <a:schemeClr val="tx2">
                              <a:lumMod val="75000"/>
                            </a:schemeClr>
                          </a:solidFill>
                          <a:effectLst/>
                          <a:latin typeface="+mn-lt"/>
                          <a:ea typeface="+mn-ea"/>
                          <a:cs typeface="+mn-cs"/>
                        </a:rPr>
                        <a:t>-Muerte, lesión grave o se ponga en inminente peligro la vida y la seguridad de la víctima.</a:t>
                      </a:r>
                    </a:p>
                    <a:p>
                      <a:pPr algn="just">
                        <a:lnSpc>
                          <a:spcPct val="107000"/>
                        </a:lnSpc>
                        <a:spcAft>
                          <a:spcPts val="0"/>
                        </a:spcAft>
                      </a:pPr>
                      <a:r>
                        <a:rPr lang="es-PE" sz="1000" b="0" kern="1200" dirty="0">
                          <a:solidFill>
                            <a:schemeClr val="tx2">
                              <a:lumMod val="75000"/>
                            </a:schemeClr>
                          </a:solidFill>
                          <a:effectLst/>
                          <a:latin typeface="+mn-lt"/>
                          <a:ea typeface="+mn-ea"/>
                          <a:cs typeface="+mn-cs"/>
                        </a:rPr>
                        <a:t>-La víctima es menor de catorce años de edad o padece, temporal o permanentemente, de alguna discapacidad física o mental.</a:t>
                      </a:r>
                    </a:p>
                    <a:p>
                      <a:pPr algn="just">
                        <a:lnSpc>
                          <a:spcPct val="107000"/>
                        </a:lnSpc>
                        <a:spcAft>
                          <a:spcPts val="0"/>
                        </a:spcAft>
                      </a:pPr>
                      <a:r>
                        <a:rPr lang="es-PE" sz="1000" b="0" kern="1200" dirty="0">
                          <a:solidFill>
                            <a:schemeClr val="tx2">
                              <a:lumMod val="75000"/>
                            </a:schemeClr>
                          </a:solidFill>
                          <a:effectLst/>
                          <a:latin typeface="+mn-lt"/>
                          <a:ea typeface="+mn-ea"/>
                          <a:cs typeface="+mn-cs"/>
                        </a:rPr>
                        <a:t>-El agente es parte de una organización criminal.</a:t>
                      </a:r>
                    </a:p>
                    <a:p>
                      <a:pPr algn="just">
                        <a:lnSpc>
                          <a:spcPct val="107000"/>
                        </a:lnSpc>
                        <a:spcAft>
                          <a:spcPts val="0"/>
                        </a:spcAft>
                      </a:pPr>
                      <a:r>
                        <a:rPr lang="es-PE" sz="1000" b="0" kern="1200" dirty="0">
                          <a:solidFill>
                            <a:schemeClr val="tx2">
                              <a:lumMod val="75000"/>
                            </a:schemeClr>
                          </a:solidFill>
                          <a:effectLst/>
                          <a:latin typeface="+mn-lt"/>
                          <a:ea typeface="+mn-ea"/>
                          <a:cs typeface="+mn-cs"/>
                        </a:rPr>
                        <a:t> </a:t>
                      </a:r>
                    </a:p>
                  </a:txBody>
                  <a:tcPr marL="68580" marR="68580" marT="0" marB="0">
                    <a:solidFill>
                      <a:srgbClr val="FFCCCC"/>
                    </a:solidFill>
                  </a:tcPr>
                </a:tc>
                <a:tc>
                  <a:txBody>
                    <a:bodyPr/>
                    <a:lstStyle/>
                    <a:p>
                      <a:pPr algn="just">
                        <a:lnSpc>
                          <a:spcPct val="107000"/>
                        </a:lnSpc>
                        <a:spcAft>
                          <a:spcPts val="0"/>
                        </a:spcAft>
                      </a:pPr>
                      <a:r>
                        <a:rPr lang="es-PE" sz="1000" b="0" kern="1200" dirty="0">
                          <a:solidFill>
                            <a:schemeClr val="tx2">
                              <a:lumMod val="75000"/>
                            </a:schemeClr>
                          </a:solidFill>
                          <a:effectLst/>
                          <a:latin typeface="+mn-lt"/>
                          <a:ea typeface="+mn-ea"/>
                          <a:cs typeface="+mn-cs"/>
                        </a:rPr>
                        <a:t>Se aumentará </a:t>
                      </a:r>
                      <a:r>
                        <a:rPr lang="es-PE" sz="1600" b="0" kern="1200" dirty="0">
                          <a:solidFill>
                            <a:schemeClr val="tx2">
                              <a:lumMod val="75000"/>
                            </a:schemeClr>
                          </a:solidFill>
                          <a:effectLst/>
                          <a:latin typeface="+mn-lt"/>
                          <a:ea typeface="+mn-ea"/>
                          <a:cs typeface="+mn-cs"/>
                        </a:rPr>
                        <a:t>de una tercera parte a la mitad de la pena, </a:t>
                      </a:r>
                      <a:r>
                        <a:rPr lang="es-PE" sz="1000" b="0" kern="1200" dirty="0">
                          <a:solidFill>
                            <a:schemeClr val="tx2">
                              <a:lumMod val="75000"/>
                            </a:schemeClr>
                          </a:solidFill>
                          <a:effectLst/>
                          <a:latin typeface="+mn-lt"/>
                          <a:ea typeface="+mn-ea"/>
                          <a:cs typeface="+mn-cs"/>
                        </a:rPr>
                        <a:t>cuando:</a:t>
                      </a:r>
                    </a:p>
                    <a:p>
                      <a:pPr algn="just">
                        <a:lnSpc>
                          <a:spcPct val="107000"/>
                        </a:lnSpc>
                        <a:spcAft>
                          <a:spcPts val="0"/>
                        </a:spcAft>
                      </a:pPr>
                      <a:r>
                        <a:rPr lang="es-PE" sz="1000" b="0" kern="1200" dirty="0">
                          <a:solidFill>
                            <a:schemeClr val="tx2">
                              <a:lumMod val="75000"/>
                            </a:schemeClr>
                          </a:solidFill>
                          <a:effectLst/>
                          <a:latin typeface="+mn-lt"/>
                          <a:ea typeface="+mn-ea"/>
                          <a:cs typeface="+mn-cs"/>
                        </a:rPr>
                        <a:t> </a:t>
                      </a:r>
                    </a:p>
                    <a:p>
                      <a:pPr algn="just">
                        <a:lnSpc>
                          <a:spcPct val="107000"/>
                        </a:lnSpc>
                        <a:spcAft>
                          <a:spcPts val="0"/>
                        </a:spcAft>
                      </a:pPr>
                      <a:r>
                        <a:rPr lang="es-PE" sz="1000" b="0" kern="1200" dirty="0">
                          <a:solidFill>
                            <a:schemeClr val="tx2">
                              <a:lumMod val="75000"/>
                            </a:schemeClr>
                          </a:solidFill>
                          <a:effectLst/>
                          <a:latin typeface="+mn-lt"/>
                          <a:ea typeface="+mn-ea"/>
                          <a:cs typeface="+mn-cs"/>
                        </a:rPr>
                        <a:t>- se realice en persona que padezca, inmadurez psicológica, trastorno mental, enajenación mental y trastorno psíquico, temporal o permanentemente o sea menor de 18 años</a:t>
                      </a:r>
                    </a:p>
                    <a:p>
                      <a:pPr algn="just">
                        <a:lnSpc>
                          <a:spcPct val="107000"/>
                        </a:lnSpc>
                        <a:spcAft>
                          <a:spcPts val="0"/>
                        </a:spcAft>
                      </a:pPr>
                      <a:r>
                        <a:rPr lang="es-PE" sz="1000" b="0" kern="1200" dirty="0">
                          <a:solidFill>
                            <a:schemeClr val="tx2">
                              <a:lumMod val="75000"/>
                            </a:schemeClr>
                          </a:solidFill>
                          <a:effectLst/>
                          <a:latin typeface="+mn-lt"/>
                          <a:ea typeface="+mn-ea"/>
                          <a:cs typeface="+mn-cs"/>
                        </a:rPr>
                        <a:t> </a:t>
                      </a:r>
                    </a:p>
                    <a:p>
                      <a:pPr algn="just">
                        <a:lnSpc>
                          <a:spcPct val="107000"/>
                        </a:lnSpc>
                        <a:spcAft>
                          <a:spcPts val="0"/>
                        </a:spcAft>
                      </a:pPr>
                      <a:r>
                        <a:rPr lang="es-PE" sz="1000" b="0" kern="1200" dirty="0">
                          <a:solidFill>
                            <a:schemeClr val="tx2">
                              <a:lumMod val="75000"/>
                            </a:schemeClr>
                          </a:solidFill>
                          <a:effectLst/>
                          <a:latin typeface="+mn-lt"/>
                          <a:ea typeface="+mn-ea"/>
                          <a:cs typeface="+mn-cs"/>
                        </a:rPr>
                        <a:t>-Como consecuencia, la víctima resulte afectada en daño físico permanente y/o lesión psíquica, inmadurez mental, trastorno mental en forma temporal o permanente o daño en la salud de forma permanente</a:t>
                      </a:r>
                    </a:p>
                    <a:p>
                      <a:pPr algn="just">
                        <a:lnSpc>
                          <a:spcPct val="107000"/>
                        </a:lnSpc>
                        <a:spcAft>
                          <a:spcPts val="0"/>
                        </a:spcAft>
                      </a:pPr>
                      <a:r>
                        <a:rPr lang="es-PE" sz="1000" b="0" kern="1200" dirty="0">
                          <a:solidFill>
                            <a:schemeClr val="tx2">
                              <a:lumMod val="75000"/>
                            </a:schemeClr>
                          </a:solidFill>
                          <a:effectLst/>
                          <a:latin typeface="+mn-lt"/>
                          <a:ea typeface="+mn-ea"/>
                          <a:cs typeface="+mn-cs"/>
                        </a:rPr>
                        <a:t> </a:t>
                      </a:r>
                    </a:p>
                    <a:p>
                      <a:pPr algn="just">
                        <a:lnSpc>
                          <a:spcPct val="107000"/>
                        </a:lnSpc>
                        <a:spcAft>
                          <a:spcPts val="0"/>
                        </a:spcAft>
                      </a:pPr>
                      <a:r>
                        <a:rPr lang="es-PE" sz="1000" b="0" kern="1200" dirty="0">
                          <a:solidFill>
                            <a:schemeClr val="tx2">
                              <a:lumMod val="75000"/>
                            </a:schemeClr>
                          </a:solidFill>
                          <a:effectLst/>
                          <a:latin typeface="+mn-lt"/>
                          <a:ea typeface="+mn-ea"/>
                          <a:cs typeface="+mn-cs"/>
                        </a:rPr>
                        <a:t>- El responsable sea cónyuge o compañero permanente o pariente hasta el tercer grado de consanguinidad, segundo de afinidad y primero civil.</a:t>
                      </a:r>
                    </a:p>
                    <a:p>
                      <a:pPr algn="just">
                        <a:lnSpc>
                          <a:spcPct val="107000"/>
                        </a:lnSpc>
                        <a:spcAft>
                          <a:spcPts val="0"/>
                        </a:spcAft>
                      </a:pPr>
                      <a:r>
                        <a:rPr lang="es-PE" sz="1000" b="0" kern="1200" dirty="0">
                          <a:solidFill>
                            <a:schemeClr val="tx2">
                              <a:lumMod val="75000"/>
                            </a:schemeClr>
                          </a:solidFill>
                          <a:effectLst/>
                          <a:latin typeface="+mn-lt"/>
                          <a:ea typeface="+mn-ea"/>
                          <a:cs typeface="+mn-cs"/>
                        </a:rPr>
                        <a:t> </a:t>
                      </a:r>
                    </a:p>
                    <a:p>
                      <a:pPr algn="just">
                        <a:lnSpc>
                          <a:spcPct val="107000"/>
                        </a:lnSpc>
                        <a:spcAft>
                          <a:spcPts val="0"/>
                        </a:spcAft>
                      </a:pPr>
                      <a:r>
                        <a:rPr lang="es-PE" sz="1000" b="0" kern="1200" dirty="0">
                          <a:solidFill>
                            <a:schemeClr val="tx2">
                              <a:lumMod val="75000"/>
                            </a:schemeClr>
                          </a:solidFill>
                          <a:effectLst/>
                          <a:latin typeface="+mn-lt"/>
                          <a:ea typeface="+mn-ea"/>
                          <a:cs typeface="+mn-cs"/>
                        </a:rPr>
                        <a:t>- El autor o partícipe sea servidor público</a:t>
                      </a:r>
                    </a:p>
                    <a:p>
                      <a:pPr algn="just">
                        <a:lnSpc>
                          <a:spcPct val="107000"/>
                        </a:lnSpc>
                        <a:spcAft>
                          <a:spcPts val="0"/>
                        </a:spcAft>
                      </a:pPr>
                      <a:r>
                        <a:rPr lang="es-PE" sz="1000" b="0" kern="1200" dirty="0">
                          <a:solidFill>
                            <a:schemeClr val="tx2">
                              <a:lumMod val="75000"/>
                            </a:schemeClr>
                          </a:solidFill>
                          <a:effectLst/>
                          <a:latin typeface="+mn-lt"/>
                          <a:ea typeface="+mn-ea"/>
                          <a:cs typeface="+mn-cs"/>
                        </a:rPr>
                        <a:t> </a:t>
                      </a:r>
                    </a:p>
                    <a:p>
                      <a:pPr algn="just">
                        <a:lnSpc>
                          <a:spcPct val="107000"/>
                        </a:lnSpc>
                        <a:spcAft>
                          <a:spcPts val="0"/>
                        </a:spcAft>
                      </a:pPr>
                      <a:r>
                        <a:rPr lang="es-PE" sz="1000" b="0" kern="1200" dirty="0">
                          <a:solidFill>
                            <a:schemeClr val="tx2">
                              <a:lumMod val="75000"/>
                            </a:schemeClr>
                          </a:solidFill>
                          <a:effectLst/>
                          <a:latin typeface="+mn-lt"/>
                          <a:ea typeface="+mn-ea"/>
                          <a:cs typeface="+mn-cs"/>
                        </a:rPr>
                        <a:t>Se aumentará en </a:t>
                      </a:r>
                      <a:r>
                        <a:rPr lang="es-PE" sz="1600" b="0" kern="1200" dirty="0">
                          <a:solidFill>
                            <a:schemeClr val="tx2">
                              <a:lumMod val="75000"/>
                            </a:schemeClr>
                          </a:solidFill>
                          <a:effectLst/>
                          <a:latin typeface="+mn-lt"/>
                          <a:ea typeface="+mn-ea"/>
                          <a:cs typeface="+mn-cs"/>
                        </a:rPr>
                        <a:t>la mitad de la misma pena</a:t>
                      </a:r>
                      <a:r>
                        <a:rPr lang="es-PE" sz="1000" b="0" kern="1200" dirty="0">
                          <a:solidFill>
                            <a:schemeClr val="tx2">
                              <a:lumMod val="75000"/>
                            </a:schemeClr>
                          </a:solidFill>
                          <a:effectLst/>
                          <a:latin typeface="+mn-lt"/>
                          <a:ea typeface="+mn-ea"/>
                          <a:cs typeface="+mn-cs"/>
                        </a:rPr>
                        <a:t>:</a:t>
                      </a:r>
                    </a:p>
                    <a:p>
                      <a:pPr algn="just">
                        <a:lnSpc>
                          <a:spcPct val="107000"/>
                        </a:lnSpc>
                        <a:spcAft>
                          <a:spcPts val="0"/>
                        </a:spcAft>
                      </a:pPr>
                      <a:r>
                        <a:rPr lang="es-PE" sz="1000" b="0" kern="1200" dirty="0">
                          <a:solidFill>
                            <a:schemeClr val="tx2">
                              <a:lumMod val="75000"/>
                            </a:schemeClr>
                          </a:solidFill>
                          <a:effectLst/>
                          <a:latin typeface="+mn-lt"/>
                          <a:ea typeface="+mn-ea"/>
                          <a:cs typeface="+mn-cs"/>
                        </a:rPr>
                        <a:t> </a:t>
                      </a:r>
                    </a:p>
                    <a:p>
                      <a:pPr algn="just">
                        <a:lnSpc>
                          <a:spcPct val="107000"/>
                        </a:lnSpc>
                        <a:spcAft>
                          <a:spcPts val="0"/>
                        </a:spcAft>
                      </a:pPr>
                      <a:r>
                        <a:rPr lang="es-PE" sz="1000" b="0" kern="1200" dirty="0">
                          <a:solidFill>
                            <a:schemeClr val="tx2">
                              <a:lumMod val="75000"/>
                            </a:schemeClr>
                          </a:solidFill>
                          <a:effectLst/>
                          <a:latin typeface="+mn-lt"/>
                          <a:ea typeface="+mn-ea"/>
                          <a:cs typeface="+mn-cs"/>
                        </a:rPr>
                        <a:t>Cuando la víctima sea menor de 12 años</a:t>
                      </a:r>
                    </a:p>
                  </a:txBody>
                  <a:tcPr marL="68580" marR="68580" marT="0" marB="0">
                    <a:solidFill>
                      <a:srgbClr val="F7FEB8"/>
                    </a:solidFill>
                  </a:tcPr>
                </a:tc>
                <a:tc>
                  <a:txBody>
                    <a:bodyPr/>
                    <a:lstStyle/>
                    <a:p>
                      <a:pPr algn="just">
                        <a:lnSpc>
                          <a:spcPct val="107000"/>
                        </a:lnSpc>
                        <a:spcAft>
                          <a:spcPts val="0"/>
                        </a:spcAft>
                      </a:pPr>
                      <a:r>
                        <a:rPr lang="es-PE" sz="1000" b="0" kern="1200" dirty="0">
                          <a:solidFill>
                            <a:schemeClr val="tx2">
                              <a:lumMod val="75000"/>
                            </a:schemeClr>
                          </a:solidFill>
                          <a:effectLst/>
                          <a:latin typeface="+mn-lt"/>
                          <a:ea typeface="+mn-ea"/>
                          <a:cs typeface="+mn-cs"/>
                        </a:rPr>
                        <a:t>La penalización </a:t>
                      </a:r>
                      <a:r>
                        <a:rPr lang="es-PE" sz="1600" b="0" kern="1200" dirty="0">
                          <a:solidFill>
                            <a:schemeClr val="tx2">
                              <a:lumMod val="75000"/>
                            </a:schemeClr>
                          </a:solidFill>
                          <a:effectLst/>
                          <a:latin typeface="+mn-lt"/>
                          <a:ea typeface="+mn-ea"/>
                          <a:cs typeface="+mn-cs"/>
                        </a:rPr>
                        <a:t>aumenta de un tercio a la mitad </a:t>
                      </a:r>
                      <a:r>
                        <a:rPr lang="es-PE" sz="1000" b="0" kern="1200" dirty="0">
                          <a:solidFill>
                            <a:schemeClr val="tx2">
                              <a:lumMod val="75000"/>
                            </a:schemeClr>
                          </a:solidFill>
                          <a:effectLst/>
                          <a:latin typeface="+mn-lt"/>
                          <a:ea typeface="+mn-ea"/>
                          <a:cs typeface="+mn-cs"/>
                        </a:rPr>
                        <a:t>cuando:</a:t>
                      </a:r>
                    </a:p>
                    <a:p>
                      <a:pPr algn="just">
                        <a:lnSpc>
                          <a:spcPct val="107000"/>
                        </a:lnSpc>
                        <a:spcAft>
                          <a:spcPts val="0"/>
                        </a:spcAft>
                      </a:pPr>
                      <a:r>
                        <a:rPr lang="es-PE" sz="1000" b="0" kern="1200" dirty="0">
                          <a:solidFill>
                            <a:schemeClr val="tx2">
                              <a:lumMod val="75000"/>
                            </a:schemeClr>
                          </a:solidFill>
                          <a:effectLst/>
                          <a:latin typeface="+mn-lt"/>
                          <a:ea typeface="+mn-ea"/>
                          <a:cs typeface="+mn-cs"/>
                        </a:rPr>
                        <a:t> </a:t>
                      </a:r>
                    </a:p>
                    <a:p>
                      <a:pPr algn="just">
                        <a:lnSpc>
                          <a:spcPct val="107000"/>
                        </a:lnSpc>
                        <a:spcAft>
                          <a:spcPts val="0"/>
                        </a:spcAft>
                      </a:pPr>
                      <a:r>
                        <a:rPr lang="es-PE" sz="1000" b="0" kern="1200" dirty="0">
                          <a:solidFill>
                            <a:schemeClr val="tx2">
                              <a:lumMod val="75000"/>
                            </a:schemeClr>
                          </a:solidFill>
                          <a:effectLst/>
                          <a:latin typeface="+mn-lt"/>
                          <a:ea typeface="+mn-ea"/>
                          <a:cs typeface="+mn-cs"/>
                        </a:rPr>
                        <a:t>-El delito es cometido por un funcionario público en el ejercicio de sus funciones o con el pretexto de ejercerlas.</a:t>
                      </a:r>
                    </a:p>
                    <a:p>
                      <a:pPr algn="just">
                        <a:lnSpc>
                          <a:spcPct val="107000"/>
                        </a:lnSpc>
                        <a:spcAft>
                          <a:spcPts val="0"/>
                        </a:spcAft>
                      </a:pPr>
                      <a:r>
                        <a:rPr lang="es-PE" sz="1000" b="0" kern="1200" dirty="0">
                          <a:solidFill>
                            <a:schemeClr val="tx2">
                              <a:lumMod val="75000"/>
                            </a:schemeClr>
                          </a:solidFill>
                          <a:effectLst/>
                          <a:latin typeface="+mn-lt"/>
                          <a:ea typeface="+mn-ea"/>
                          <a:cs typeface="+mn-cs"/>
                        </a:rPr>
                        <a:t> </a:t>
                      </a:r>
                    </a:p>
                    <a:p>
                      <a:pPr algn="just">
                        <a:lnSpc>
                          <a:spcPct val="107000"/>
                        </a:lnSpc>
                        <a:spcAft>
                          <a:spcPts val="0"/>
                        </a:spcAft>
                      </a:pPr>
                      <a:r>
                        <a:rPr lang="es-PE" sz="1000" b="0" kern="1200" dirty="0">
                          <a:solidFill>
                            <a:schemeClr val="tx2">
                              <a:lumMod val="75000"/>
                            </a:schemeClr>
                          </a:solidFill>
                          <a:effectLst/>
                          <a:latin typeface="+mn-lt"/>
                          <a:ea typeface="+mn-ea"/>
                          <a:cs typeface="+mn-cs"/>
                        </a:rPr>
                        <a:t>- El delito se comete contra un niño, adolescente, anciano o discapacitado.</a:t>
                      </a:r>
                    </a:p>
                    <a:p>
                      <a:pPr algn="just">
                        <a:lnSpc>
                          <a:spcPct val="107000"/>
                        </a:lnSpc>
                        <a:spcAft>
                          <a:spcPts val="0"/>
                        </a:spcAft>
                      </a:pPr>
                      <a:r>
                        <a:rPr lang="es-PE" sz="1000" b="0" kern="1200" dirty="0">
                          <a:solidFill>
                            <a:schemeClr val="tx2">
                              <a:lumMod val="75000"/>
                            </a:schemeClr>
                          </a:solidFill>
                          <a:effectLst/>
                          <a:latin typeface="+mn-lt"/>
                          <a:ea typeface="+mn-ea"/>
                          <a:cs typeface="+mn-cs"/>
                        </a:rPr>
                        <a:t> </a:t>
                      </a:r>
                    </a:p>
                    <a:p>
                      <a:pPr algn="just">
                        <a:lnSpc>
                          <a:spcPct val="107000"/>
                        </a:lnSpc>
                        <a:spcAft>
                          <a:spcPts val="0"/>
                        </a:spcAft>
                      </a:pPr>
                      <a:r>
                        <a:rPr lang="es-PE" sz="1000" b="0" kern="1200" dirty="0">
                          <a:solidFill>
                            <a:schemeClr val="tx2">
                              <a:lumMod val="75000"/>
                            </a:schemeClr>
                          </a:solidFill>
                          <a:effectLst/>
                          <a:latin typeface="+mn-lt"/>
                          <a:ea typeface="+mn-ea"/>
                          <a:cs typeface="+mn-cs"/>
                        </a:rPr>
                        <a:t>- El agente aprovecha el parentesco, las relaciones domésticas, la convivencia, la hospitalidad, la dependencia económica, la autoridad o la superioridad jerárquica inherentes al ejercicio de un trabajo, puesto o función.</a:t>
                      </a:r>
                    </a:p>
                    <a:p>
                      <a:pPr algn="just">
                        <a:lnSpc>
                          <a:spcPct val="107000"/>
                        </a:lnSpc>
                        <a:spcAft>
                          <a:spcPts val="0"/>
                        </a:spcAft>
                      </a:pPr>
                      <a:r>
                        <a:rPr lang="es-PE" sz="1000" b="0" kern="1200" dirty="0">
                          <a:solidFill>
                            <a:schemeClr val="tx2">
                              <a:lumMod val="75000"/>
                            </a:schemeClr>
                          </a:solidFill>
                          <a:effectLst/>
                          <a:latin typeface="+mn-lt"/>
                          <a:ea typeface="+mn-ea"/>
                          <a:cs typeface="+mn-cs"/>
                        </a:rPr>
                        <a:t> </a:t>
                      </a:r>
                    </a:p>
                    <a:p>
                      <a:pPr algn="just">
                        <a:lnSpc>
                          <a:spcPct val="107000"/>
                        </a:lnSpc>
                        <a:spcAft>
                          <a:spcPts val="0"/>
                        </a:spcAft>
                      </a:pPr>
                      <a:r>
                        <a:rPr lang="es-PE" sz="1000" b="0" kern="1200" dirty="0">
                          <a:solidFill>
                            <a:schemeClr val="tx2">
                              <a:lumMod val="75000"/>
                            </a:schemeClr>
                          </a:solidFill>
                          <a:effectLst/>
                          <a:latin typeface="+mn-lt"/>
                          <a:ea typeface="+mn-ea"/>
                          <a:cs typeface="+mn-cs"/>
                        </a:rPr>
                        <a:t>- La víctima de trata de personas es expulsada del territorio nacional.</a:t>
                      </a:r>
                    </a:p>
                    <a:p>
                      <a:pPr algn="just">
                        <a:lnSpc>
                          <a:spcPct val="107000"/>
                        </a:lnSpc>
                        <a:spcAft>
                          <a:spcPts val="0"/>
                        </a:spcAft>
                      </a:pPr>
                      <a:r>
                        <a:rPr lang="es-PE" sz="1000" b="0" kern="1200" dirty="0">
                          <a:solidFill>
                            <a:schemeClr val="tx2">
                              <a:lumMod val="75000"/>
                            </a:schemeClr>
                          </a:solidFill>
                          <a:effectLst/>
                          <a:latin typeface="+mn-lt"/>
                          <a:ea typeface="+mn-ea"/>
                          <a:cs typeface="+mn-cs"/>
                        </a:rPr>
                        <a:t> </a:t>
                      </a:r>
                    </a:p>
                    <a:p>
                      <a:pPr algn="just">
                        <a:lnSpc>
                          <a:spcPct val="107000"/>
                        </a:lnSpc>
                        <a:spcAft>
                          <a:spcPts val="0"/>
                        </a:spcAft>
                      </a:pPr>
                      <a:r>
                        <a:rPr lang="es-PE" sz="1000" b="0" kern="1200" dirty="0">
                          <a:solidFill>
                            <a:schemeClr val="tx2">
                              <a:lumMod val="75000"/>
                            </a:schemeClr>
                          </a:solidFill>
                          <a:effectLst/>
                          <a:latin typeface="+mn-lt"/>
                          <a:ea typeface="+mn-ea"/>
                          <a:cs typeface="+mn-cs"/>
                        </a:rPr>
                        <a:t> </a:t>
                      </a:r>
                    </a:p>
                  </a:txBody>
                  <a:tcPr marL="68580" marR="68580" marT="0" marB="0">
                    <a:solidFill>
                      <a:srgbClr val="D0F9BF"/>
                    </a:solidFill>
                  </a:tcPr>
                </a:tc>
                <a:extLst>
                  <a:ext uri="{0D108BD9-81ED-4DB2-BD59-A6C34878D82A}">
                    <a16:rowId xmlns:a16="http://schemas.microsoft.com/office/drawing/2014/main" val="1412849877"/>
                  </a:ext>
                </a:extLst>
              </a:tr>
            </a:tbl>
          </a:graphicData>
        </a:graphic>
      </p:graphicFrame>
    </p:spTree>
    <p:extLst>
      <p:ext uri="{BB962C8B-B14F-4D97-AF65-F5344CB8AC3E}">
        <p14:creationId xmlns:p14="http://schemas.microsoft.com/office/powerpoint/2010/main" val="2848377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r="98366"/>
          <a:stretch/>
        </p:blipFill>
        <p:spPr>
          <a:xfrm>
            <a:off x="0" y="0"/>
            <a:ext cx="191046" cy="6867330"/>
          </a:xfrm>
          <a:prstGeom prst="rect">
            <a:avLst/>
          </a:prstGeom>
        </p:spPr>
      </p:pic>
      <p:sp>
        <p:nvSpPr>
          <p:cNvPr id="12" name="Título 1"/>
          <p:cNvSpPr>
            <a:spLocks noGrp="1"/>
          </p:cNvSpPr>
          <p:nvPr>
            <p:ph type="title"/>
          </p:nvPr>
        </p:nvSpPr>
        <p:spPr>
          <a:xfrm>
            <a:off x="472179" y="956567"/>
            <a:ext cx="10515600" cy="427977"/>
          </a:xfrm>
        </p:spPr>
        <p:txBody>
          <a:bodyPr>
            <a:noAutofit/>
          </a:bodyPr>
          <a:lstStyle/>
          <a:p>
            <a:r>
              <a:rPr lang="es-PE" sz="6600" dirty="0">
                <a:solidFill>
                  <a:schemeClr val="tx1">
                    <a:lumMod val="65000"/>
                    <a:lumOff val="35000"/>
                  </a:schemeClr>
                </a:solidFill>
                <a:effectLst>
                  <a:outerShdw blurRad="38100" dist="38100" dir="2700000" algn="tl">
                    <a:srgbClr val="000000">
                      <a:alpha val="43137"/>
                    </a:srgbClr>
                  </a:outerShdw>
                </a:effectLst>
              </a:rPr>
              <a:t>PROTECCIÓN DE VÍCTIMAS</a:t>
            </a:r>
            <a:endParaRPr lang="es-PE" sz="1800" dirty="0">
              <a:solidFill>
                <a:srgbClr val="688A4E"/>
              </a:solidFill>
              <a:effectLst>
                <a:outerShdw blurRad="38100" dist="38100" dir="2700000" algn="tl">
                  <a:srgbClr val="000000">
                    <a:alpha val="43137"/>
                  </a:srgbClr>
                </a:outerShdw>
              </a:effectLst>
            </a:endParaRPr>
          </a:p>
        </p:txBody>
      </p:sp>
      <p:pic>
        <p:nvPicPr>
          <p:cNvPr id="9" name="Imagen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61308" y="46280"/>
            <a:ext cx="2258513" cy="1486728"/>
          </a:xfrm>
          <a:prstGeom prst="rect">
            <a:avLst/>
          </a:prstGeom>
        </p:spPr>
      </p:pic>
      <p:graphicFrame>
        <p:nvGraphicFramePr>
          <p:cNvPr id="10" name="Marcador de contenido 11">
            <a:extLst>
              <a:ext uri="{FF2B5EF4-FFF2-40B4-BE49-F238E27FC236}">
                <a16:creationId xmlns:a16="http://schemas.microsoft.com/office/drawing/2014/main" id="{DD468D71-307E-42EC-9F56-11BCAB00D97F}"/>
              </a:ext>
            </a:extLst>
          </p:cNvPr>
          <p:cNvGraphicFramePr>
            <a:graphicFrameLocks noGrp="1"/>
          </p:cNvGraphicFramePr>
          <p:nvPr>
            <p:ph idx="1"/>
            <p:extLst>
              <p:ext uri="{D42A27DB-BD31-4B8C-83A1-F6EECF244321}">
                <p14:modId xmlns:p14="http://schemas.microsoft.com/office/powerpoint/2010/main" val="2692839672"/>
              </p:ext>
            </p:extLst>
          </p:nvPr>
        </p:nvGraphicFramePr>
        <p:xfrm>
          <a:off x="397565" y="1664056"/>
          <a:ext cx="10853531" cy="4902463"/>
        </p:xfrm>
        <a:graphic>
          <a:graphicData uri="http://schemas.openxmlformats.org/drawingml/2006/table">
            <a:tbl>
              <a:tblPr firstRow="1" firstCol="1" bandRow="1">
                <a:tableStyleId>{5C22544A-7EE6-4342-B048-85BDC9FD1C3A}</a:tableStyleId>
              </a:tblPr>
              <a:tblGrid>
                <a:gridCol w="4072298">
                  <a:extLst>
                    <a:ext uri="{9D8B030D-6E8A-4147-A177-3AD203B41FA5}">
                      <a16:colId xmlns:a16="http://schemas.microsoft.com/office/drawing/2014/main" val="1952455589"/>
                    </a:ext>
                  </a:extLst>
                </a:gridCol>
                <a:gridCol w="3866380">
                  <a:extLst>
                    <a:ext uri="{9D8B030D-6E8A-4147-A177-3AD203B41FA5}">
                      <a16:colId xmlns:a16="http://schemas.microsoft.com/office/drawing/2014/main" val="1953782350"/>
                    </a:ext>
                  </a:extLst>
                </a:gridCol>
                <a:gridCol w="2914853">
                  <a:extLst>
                    <a:ext uri="{9D8B030D-6E8A-4147-A177-3AD203B41FA5}">
                      <a16:colId xmlns:a16="http://schemas.microsoft.com/office/drawing/2014/main" val="3982120096"/>
                    </a:ext>
                  </a:extLst>
                </a:gridCol>
              </a:tblGrid>
              <a:tr h="757183">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PERÚ</a:t>
                      </a:r>
                    </a:p>
                  </a:txBody>
                  <a:tcPr marL="68580" marR="68580" marT="0" marB="0">
                    <a:solidFill>
                      <a:srgbClr val="FF7C80"/>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COLOMBIA</a:t>
                      </a:r>
                    </a:p>
                  </a:txBody>
                  <a:tcPr marL="68580" marR="68580" marT="0" marB="0">
                    <a:solidFill>
                      <a:srgbClr val="FFFF66"/>
                    </a:solidFill>
                  </a:tcPr>
                </a:tc>
                <a:tc>
                  <a:txBody>
                    <a:bodyPr/>
                    <a:lstStyle/>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 </a:t>
                      </a:r>
                    </a:p>
                    <a:p>
                      <a:pPr marL="0" algn="ctr" defTabSz="914400" rtl="0" eaLnBrk="1" latinLnBrk="0" hangingPunct="1">
                        <a:lnSpc>
                          <a:spcPct val="107000"/>
                        </a:lnSpc>
                        <a:spcAft>
                          <a:spcPts val="0"/>
                        </a:spcAft>
                      </a:pPr>
                      <a:r>
                        <a:rPr lang="es-PE" sz="1800" b="1" kern="1200" dirty="0">
                          <a:solidFill>
                            <a:schemeClr val="tx2">
                              <a:lumMod val="75000"/>
                            </a:schemeClr>
                          </a:solidFill>
                          <a:effectLst>
                            <a:outerShdw blurRad="38100" dist="38100" dir="2700000" algn="tl">
                              <a:srgbClr val="000000">
                                <a:alpha val="43137"/>
                              </a:srgbClr>
                            </a:outerShdw>
                          </a:effectLst>
                          <a:latin typeface="+mn-lt"/>
                          <a:ea typeface="+mn-ea"/>
                          <a:cs typeface="+mn-cs"/>
                        </a:rPr>
                        <a:t>BRASIL</a:t>
                      </a:r>
                    </a:p>
                  </a:txBody>
                  <a:tcPr marL="68580" marR="68580" marT="0" marB="0">
                    <a:solidFill>
                      <a:srgbClr val="92D050"/>
                    </a:solidFill>
                  </a:tcPr>
                </a:tc>
                <a:extLst>
                  <a:ext uri="{0D108BD9-81ED-4DB2-BD59-A6C34878D82A}">
                    <a16:rowId xmlns:a16="http://schemas.microsoft.com/office/drawing/2014/main" val="1072650552"/>
                  </a:ext>
                </a:extLst>
              </a:tr>
              <a:tr h="3737221">
                <a:tc>
                  <a:txBody>
                    <a:bodyPr/>
                    <a:lstStyle/>
                    <a:p>
                      <a:pPr lvl="1"/>
                      <a:r>
                        <a:rPr lang="es-PE" sz="1800" b="0" kern="1200" dirty="0">
                          <a:solidFill>
                            <a:schemeClr val="dk1"/>
                          </a:solidFill>
                          <a:effectLst/>
                          <a:latin typeface="+mn-lt"/>
                          <a:ea typeface="+mn-ea"/>
                          <a:cs typeface="+mn-cs"/>
                        </a:rPr>
                        <a:t>- La Ley contra la trata de personas y el tráfico ilícito de migrantes - Ley </a:t>
                      </a:r>
                      <a:r>
                        <a:rPr lang="es-PE" sz="1800" b="0" kern="1200" dirty="0" err="1">
                          <a:solidFill>
                            <a:schemeClr val="dk1"/>
                          </a:solidFill>
                          <a:effectLst/>
                          <a:latin typeface="+mn-lt"/>
                          <a:ea typeface="+mn-ea"/>
                          <a:cs typeface="+mn-cs"/>
                        </a:rPr>
                        <a:t>N°</a:t>
                      </a:r>
                      <a:r>
                        <a:rPr lang="es-PE" sz="1800" b="0" kern="1200" dirty="0">
                          <a:solidFill>
                            <a:schemeClr val="dk1"/>
                          </a:solidFill>
                          <a:effectLst/>
                          <a:latin typeface="+mn-lt"/>
                          <a:ea typeface="+mn-ea"/>
                          <a:cs typeface="+mn-cs"/>
                        </a:rPr>
                        <a:t> 28950.</a:t>
                      </a:r>
                    </a:p>
                    <a:p>
                      <a:pPr lvl="1"/>
                      <a:endParaRPr lang="es-PE" sz="1800" b="0" kern="1200" dirty="0">
                        <a:solidFill>
                          <a:schemeClr val="dk1"/>
                        </a:solidFill>
                        <a:effectLst/>
                        <a:latin typeface="+mn-lt"/>
                        <a:ea typeface="+mn-ea"/>
                        <a:cs typeface="+mn-cs"/>
                      </a:endParaRPr>
                    </a:p>
                    <a:p>
                      <a:pPr lvl="1"/>
                      <a:r>
                        <a:rPr lang="es-PE" sz="1800" b="0" kern="1200" dirty="0">
                          <a:solidFill>
                            <a:schemeClr val="dk1"/>
                          </a:solidFill>
                          <a:effectLst/>
                          <a:latin typeface="+mn-lt"/>
                          <a:ea typeface="+mn-ea"/>
                          <a:cs typeface="+mn-cs"/>
                        </a:rPr>
                        <a:t>- Política Nacional frente a la Trata de Personas y sus formas de explotación (el Decreto Supremo </a:t>
                      </a:r>
                      <a:r>
                        <a:rPr lang="es-PE" sz="1800" b="0" kern="1200" dirty="0" err="1">
                          <a:solidFill>
                            <a:schemeClr val="dk1"/>
                          </a:solidFill>
                          <a:effectLst/>
                          <a:latin typeface="+mn-lt"/>
                          <a:ea typeface="+mn-ea"/>
                          <a:cs typeface="+mn-cs"/>
                        </a:rPr>
                        <a:t>N°</a:t>
                      </a:r>
                      <a:r>
                        <a:rPr lang="es-PE" sz="1800" b="0" kern="1200" dirty="0">
                          <a:solidFill>
                            <a:schemeClr val="dk1"/>
                          </a:solidFill>
                          <a:effectLst/>
                          <a:latin typeface="+mn-lt"/>
                          <a:ea typeface="+mn-ea"/>
                          <a:cs typeface="+mn-cs"/>
                        </a:rPr>
                        <a:t> 001-2015-JUS).</a:t>
                      </a:r>
                    </a:p>
                    <a:p>
                      <a:pPr lvl="1"/>
                      <a:endParaRPr lang="es-PE" sz="1050" b="0" kern="1200" dirty="0">
                        <a:solidFill>
                          <a:schemeClr val="dk1"/>
                        </a:solidFill>
                        <a:effectLst/>
                        <a:latin typeface="+mn-lt"/>
                        <a:ea typeface="+mn-ea"/>
                        <a:cs typeface="+mn-cs"/>
                      </a:endParaRPr>
                    </a:p>
                    <a:p>
                      <a:pPr lvl="1"/>
                      <a:r>
                        <a:rPr lang="es-PE" sz="1800" b="0" kern="1200" dirty="0">
                          <a:solidFill>
                            <a:schemeClr val="dk1"/>
                          </a:solidFill>
                          <a:effectLst/>
                          <a:latin typeface="+mn-lt"/>
                          <a:ea typeface="+mn-ea"/>
                          <a:cs typeface="+mn-cs"/>
                        </a:rPr>
                        <a:t>- El Plan Nacional contra la Trata de Personas 2017-202.</a:t>
                      </a:r>
                    </a:p>
                  </a:txBody>
                  <a:tcPr marL="68580" marR="68580" marT="0" marB="0">
                    <a:solidFill>
                      <a:srgbClr val="FFCCCC"/>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PE" sz="800" b="0" dirty="0">
                          <a:effectLst/>
                          <a:latin typeface="Calibri" panose="020F0502020204030204" pitchFamily="34" charset="0"/>
                          <a:ea typeface="Calibri" panose="020F0502020204030204" pitchFamily="34" charset="0"/>
                          <a:cs typeface="Calibri" panose="020F0502020204030204" pitchFamily="34" charset="0"/>
                        </a:rPr>
                        <a:t> - </a:t>
                      </a:r>
                      <a:r>
                        <a:rPr lang="es-PE" sz="1400" b="0" kern="1200" dirty="0">
                          <a:solidFill>
                            <a:schemeClr val="dk1"/>
                          </a:solidFill>
                          <a:effectLst/>
                          <a:latin typeface="+mn-lt"/>
                          <a:ea typeface="+mn-ea"/>
                          <a:cs typeface="+mn-cs"/>
                        </a:rPr>
                        <a:t>Ley por medio de la cual se adoptan medidas contra la trata de personas y normas para la atención y protección de las víctimas de la misma - Ley número 985 de agosto del 2005.</a:t>
                      </a:r>
                    </a:p>
                    <a:p>
                      <a:pPr marL="0" marR="0" lvl="0" indent="0" algn="just" defTabSz="914400" rtl="0" eaLnBrk="1" fontAlgn="auto" latinLnBrk="0" hangingPunct="1">
                        <a:lnSpc>
                          <a:spcPct val="107000"/>
                        </a:lnSpc>
                        <a:spcBef>
                          <a:spcPts val="0"/>
                        </a:spcBef>
                        <a:spcAft>
                          <a:spcPts val="0"/>
                        </a:spcAft>
                        <a:buClrTx/>
                        <a:buSzTx/>
                        <a:buFontTx/>
                        <a:buNone/>
                        <a:tabLst/>
                        <a:defRPr/>
                      </a:pPr>
                      <a:r>
                        <a:rPr lang="es-PE" sz="1400" b="0" kern="1200" dirty="0">
                          <a:solidFill>
                            <a:schemeClr val="dk1"/>
                          </a:solidFill>
                          <a:effectLst/>
                          <a:latin typeface="+mn-lt"/>
                          <a:ea typeface="+mn-ea"/>
                          <a:cs typeface="+mn-cs"/>
                        </a:rPr>
                        <a:t>- Estrategia Nacional contra la Trata de Personas.</a:t>
                      </a:r>
                    </a:p>
                    <a:p>
                      <a:pPr marL="285750" marR="0" lvl="0" indent="-285750" algn="just" defTabSz="914400" rtl="0" eaLnBrk="1" fontAlgn="auto" latinLnBrk="0" hangingPunct="1">
                        <a:lnSpc>
                          <a:spcPct val="107000"/>
                        </a:lnSpc>
                        <a:spcBef>
                          <a:spcPts val="0"/>
                        </a:spcBef>
                        <a:spcAft>
                          <a:spcPts val="0"/>
                        </a:spcAft>
                        <a:buClrTx/>
                        <a:buSzTx/>
                        <a:buFontTx/>
                        <a:buChar char="-"/>
                        <a:tabLst/>
                        <a:defRPr/>
                      </a:pPr>
                      <a:r>
                        <a:rPr lang="es-PE" sz="1400" b="0" kern="1200" dirty="0">
                          <a:solidFill>
                            <a:schemeClr val="dk1"/>
                          </a:solidFill>
                          <a:effectLst/>
                          <a:latin typeface="+mn-lt"/>
                          <a:ea typeface="+mn-ea"/>
                          <a:cs typeface="+mn-cs"/>
                        </a:rPr>
                        <a:t>Medidas de prevención.</a:t>
                      </a:r>
                    </a:p>
                    <a:p>
                      <a:pPr marL="285750" marR="0" lvl="0" indent="-285750" algn="just" defTabSz="914400" rtl="0" eaLnBrk="1" fontAlgn="auto" latinLnBrk="0" hangingPunct="1">
                        <a:lnSpc>
                          <a:spcPct val="107000"/>
                        </a:lnSpc>
                        <a:spcBef>
                          <a:spcPts val="0"/>
                        </a:spcBef>
                        <a:spcAft>
                          <a:spcPts val="0"/>
                        </a:spcAft>
                        <a:buClrTx/>
                        <a:buSzTx/>
                        <a:buFontTx/>
                        <a:buChar char="-"/>
                        <a:tabLst/>
                        <a:defRPr/>
                      </a:pPr>
                      <a:r>
                        <a:rPr lang="es-PE" sz="1400" b="0" kern="1200" dirty="0">
                          <a:solidFill>
                            <a:schemeClr val="dk1"/>
                          </a:solidFill>
                          <a:effectLst/>
                          <a:latin typeface="+mn-lt"/>
                          <a:ea typeface="+mn-ea"/>
                          <a:cs typeface="+mn-cs"/>
                        </a:rPr>
                        <a:t>Sistema Nacional de Información sobre la Trata de Personas.</a:t>
                      </a:r>
                    </a:p>
                    <a:p>
                      <a:pPr marL="285750" marR="0" lvl="0" indent="-285750" algn="just" defTabSz="914400" rtl="0" eaLnBrk="1" fontAlgn="auto" latinLnBrk="0" hangingPunct="1">
                        <a:lnSpc>
                          <a:spcPct val="107000"/>
                        </a:lnSpc>
                        <a:spcBef>
                          <a:spcPts val="0"/>
                        </a:spcBef>
                        <a:spcAft>
                          <a:spcPts val="0"/>
                        </a:spcAft>
                        <a:buClrTx/>
                        <a:buSzTx/>
                        <a:buFontTx/>
                        <a:buChar char="-"/>
                        <a:tabLst/>
                        <a:defRPr/>
                      </a:pPr>
                      <a:r>
                        <a:rPr lang="es-PE" sz="1400" b="0" kern="1200" dirty="0">
                          <a:solidFill>
                            <a:schemeClr val="dk1"/>
                          </a:solidFill>
                          <a:effectLst/>
                          <a:latin typeface="+mn-lt"/>
                          <a:ea typeface="+mn-ea"/>
                          <a:cs typeface="+mn-cs"/>
                        </a:rPr>
                        <a:t>Decreto 1069 de 2014.</a:t>
                      </a:r>
                    </a:p>
                    <a:p>
                      <a:pPr marL="285750" marR="0" lvl="0" indent="-285750" algn="just" defTabSz="914400" rtl="0" eaLnBrk="1" fontAlgn="auto" latinLnBrk="0" hangingPunct="1">
                        <a:lnSpc>
                          <a:spcPct val="107000"/>
                        </a:lnSpc>
                        <a:spcBef>
                          <a:spcPts val="0"/>
                        </a:spcBef>
                        <a:spcAft>
                          <a:spcPts val="0"/>
                        </a:spcAft>
                        <a:buClrTx/>
                        <a:buSzTx/>
                        <a:buFontTx/>
                        <a:buChar char="-"/>
                        <a:tabLst/>
                        <a:defRPr/>
                      </a:pPr>
                      <a:r>
                        <a:rPr lang="es-PE" sz="1400" kern="1200" dirty="0">
                          <a:solidFill>
                            <a:schemeClr val="dk1"/>
                          </a:solidFill>
                          <a:effectLst/>
                          <a:latin typeface="+mn-lt"/>
                          <a:ea typeface="+mn-ea"/>
                          <a:cs typeface="+mn-cs"/>
                        </a:rPr>
                        <a:t>Guía para la identificación y atención a las víctimas de la trata de personas del año2016 </a:t>
                      </a:r>
                    </a:p>
                    <a:p>
                      <a:r>
                        <a:rPr lang="es-PE" sz="1400" kern="1200" dirty="0">
                          <a:solidFill>
                            <a:schemeClr val="dk1"/>
                          </a:solidFill>
                          <a:effectLst/>
                          <a:latin typeface="+mn-lt"/>
                          <a:ea typeface="+mn-ea"/>
                          <a:cs typeface="+mn-cs"/>
                        </a:rPr>
                        <a:t>- La Ley 1257 de 2008 define las normas que permiten garantizar a todas las mujeres –principales víctimas de la trata de personas– el ejercicio de los derechos reconocidos en el ordenamiento jurídico interno e internacional.</a:t>
                      </a:r>
                      <a:endParaRPr lang="es-PE" sz="1400" b="0" kern="1200" dirty="0">
                        <a:solidFill>
                          <a:schemeClr val="dk1"/>
                        </a:solidFill>
                        <a:effectLst/>
                        <a:latin typeface="+mn-lt"/>
                        <a:ea typeface="+mn-ea"/>
                        <a:cs typeface="+mn-cs"/>
                      </a:endParaRPr>
                    </a:p>
                    <a:p>
                      <a:pPr marL="0" marR="0" lvl="0" indent="0" algn="just" defTabSz="914400" rtl="0" eaLnBrk="1" fontAlgn="auto" latinLnBrk="0" hangingPunct="1">
                        <a:lnSpc>
                          <a:spcPct val="107000"/>
                        </a:lnSpc>
                        <a:spcBef>
                          <a:spcPts val="0"/>
                        </a:spcBef>
                        <a:spcAft>
                          <a:spcPts val="0"/>
                        </a:spcAft>
                        <a:buClrTx/>
                        <a:buSzTx/>
                        <a:buFontTx/>
                        <a:buNone/>
                        <a:tabLst/>
                        <a:defRPr/>
                      </a:pPr>
                      <a:endParaRPr lang="es-PE" sz="1800" b="0" kern="1200" dirty="0">
                        <a:solidFill>
                          <a:schemeClr val="dk1"/>
                        </a:solidFill>
                        <a:effectLst/>
                        <a:latin typeface="+mn-lt"/>
                        <a:ea typeface="+mn-ea"/>
                        <a:cs typeface="+mn-cs"/>
                      </a:endParaRPr>
                    </a:p>
                  </a:txBody>
                  <a:tcPr marL="68580" marR="68580" marT="0" marB="0">
                    <a:solidFill>
                      <a:srgbClr val="F7FEB8"/>
                    </a:solidFill>
                  </a:tcPr>
                </a:tc>
                <a:tc>
                  <a:txBody>
                    <a:bodyPr/>
                    <a:lstStyle/>
                    <a:p>
                      <a:pPr lvl="1"/>
                      <a:r>
                        <a:rPr lang="es-PE" sz="1600" b="0" kern="1200" dirty="0">
                          <a:solidFill>
                            <a:schemeClr val="dk1"/>
                          </a:solidFill>
                          <a:effectLst/>
                          <a:latin typeface="+mn-lt"/>
                          <a:ea typeface="+mn-ea"/>
                          <a:cs typeface="+mn-cs"/>
                        </a:rPr>
                        <a:t>-Políticas públicas brasileñas dirigidas a la lucha contra la trata de personas.</a:t>
                      </a:r>
                    </a:p>
                    <a:p>
                      <a:pPr lvl="1"/>
                      <a:endParaRPr lang="es-PE" sz="1600" b="0" kern="1200" dirty="0">
                        <a:solidFill>
                          <a:schemeClr val="dk1"/>
                        </a:solidFill>
                        <a:effectLst/>
                        <a:latin typeface="+mn-lt"/>
                        <a:ea typeface="+mn-ea"/>
                        <a:cs typeface="+mn-cs"/>
                      </a:endParaRPr>
                    </a:p>
                    <a:p>
                      <a:pPr lvl="1"/>
                      <a:r>
                        <a:rPr lang="es-PE" sz="1600" kern="1200" dirty="0">
                          <a:solidFill>
                            <a:schemeClr val="dk1"/>
                          </a:solidFill>
                          <a:effectLst/>
                          <a:latin typeface="+mn-lt"/>
                          <a:ea typeface="+mn-ea"/>
                          <a:cs typeface="+mn-cs"/>
                        </a:rPr>
                        <a:t>-En el año 1999, se publicó la ley </a:t>
                      </a:r>
                      <a:r>
                        <a:rPr lang="es-PE" sz="1600" kern="1200" dirty="0" err="1">
                          <a:solidFill>
                            <a:schemeClr val="dk1"/>
                          </a:solidFill>
                          <a:effectLst/>
                          <a:latin typeface="+mn-lt"/>
                          <a:ea typeface="+mn-ea"/>
                          <a:cs typeface="+mn-cs"/>
                        </a:rPr>
                        <a:t>N°</a:t>
                      </a:r>
                      <a:r>
                        <a:rPr lang="es-PE" sz="1600" kern="1200" dirty="0">
                          <a:solidFill>
                            <a:schemeClr val="dk1"/>
                          </a:solidFill>
                          <a:effectLst/>
                          <a:latin typeface="+mn-lt"/>
                          <a:ea typeface="+mn-ea"/>
                          <a:cs typeface="+mn-cs"/>
                        </a:rPr>
                        <a:t> 9.807, y su reglamento mediante decreto </a:t>
                      </a:r>
                      <a:r>
                        <a:rPr lang="es-PE" sz="1600" kern="1200" dirty="0" err="1">
                          <a:solidFill>
                            <a:schemeClr val="dk1"/>
                          </a:solidFill>
                          <a:effectLst/>
                          <a:latin typeface="+mn-lt"/>
                          <a:ea typeface="+mn-ea"/>
                          <a:cs typeface="+mn-cs"/>
                        </a:rPr>
                        <a:t>N°</a:t>
                      </a:r>
                      <a:r>
                        <a:rPr lang="es-PE" sz="1600" kern="1200" dirty="0">
                          <a:solidFill>
                            <a:schemeClr val="dk1"/>
                          </a:solidFill>
                          <a:effectLst/>
                          <a:latin typeface="+mn-lt"/>
                          <a:ea typeface="+mn-ea"/>
                          <a:cs typeface="+mn-cs"/>
                        </a:rPr>
                        <a:t> 3.518, que establece normas para la organización y el mantenimiento de programas especiales para la protección de víctimas y testigos amenazados.</a:t>
                      </a:r>
                    </a:p>
                    <a:p>
                      <a:pPr lvl="1"/>
                      <a:r>
                        <a:rPr lang="es-PE" sz="1600" kern="1200" dirty="0">
                          <a:solidFill>
                            <a:schemeClr val="dk1"/>
                          </a:solidFill>
                          <a:effectLst/>
                          <a:latin typeface="+mn-lt"/>
                          <a:ea typeface="+mn-ea"/>
                          <a:cs typeface="+mn-cs"/>
                        </a:rPr>
                        <a:t>- Programa de Protección Integrada de Fronteras.</a:t>
                      </a:r>
                    </a:p>
                  </a:txBody>
                  <a:tcPr marL="68580" marR="68580" marT="0" marB="0">
                    <a:solidFill>
                      <a:srgbClr val="D0F9BF"/>
                    </a:solidFill>
                  </a:tcPr>
                </a:tc>
                <a:extLst>
                  <a:ext uri="{0D108BD9-81ED-4DB2-BD59-A6C34878D82A}">
                    <a16:rowId xmlns:a16="http://schemas.microsoft.com/office/drawing/2014/main" val="1412849877"/>
                  </a:ext>
                </a:extLst>
              </a:tr>
            </a:tbl>
          </a:graphicData>
        </a:graphic>
      </p:graphicFrame>
    </p:spTree>
    <p:extLst>
      <p:ext uri="{BB962C8B-B14F-4D97-AF65-F5344CB8AC3E}">
        <p14:creationId xmlns:p14="http://schemas.microsoft.com/office/powerpoint/2010/main" val="709765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cstate="print">
            <a:extLst>
              <a:ext uri="{28A0092B-C50C-407E-A947-70E740481C1C}">
                <a14:useLocalDpi xmlns:a14="http://schemas.microsoft.com/office/drawing/2010/main" val="0"/>
              </a:ext>
            </a:extLst>
          </a:blip>
          <a:srcRect r="98366"/>
          <a:stretch/>
        </p:blipFill>
        <p:spPr>
          <a:xfrm>
            <a:off x="0" y="0"/>
            <a:ext cx="191046" cy="6867330"/>
          </a:xfrm>
          <a:prstGeom prst="rect">
            <a:avLst/>
          </a:prstGeom>
        </p:spPr>
      </p:pic>
      <p:pic>
        <p:nvPicPr>
          <p:cNvPr id="6" name="Imagen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61037" y="340636"/>
            <a:ext cx="1286069" cy="461852"/>
          </a:xfrm>
          <a:prstGeom prst="rect">
            <a:avLst/>
          </a:prstGeom>
        </p:spPr>
      </p:pic>
      <p:sp>
        <p:nvSpPr>
          <p:cNvPr id="12" name="Título 1"/>
          <p:cNvSpPr>
            <a:spLocks noGrp="1"/>
          </p:cNvSpPr>
          <p:nvPr>
            <p:ph type="title"/>
          </p:nvPr>
        </p:nvSpPr>
        <p:spPr>
          <a:xfrm>
            <a:off x="493643" y="802488"/>
            <a:ext cx="10515600" cy="427977"/>
          </a:xfrm>
        </p:spPr>
        <p:txBody>
          <a:bodyPr>
            <a:noAutofit/>
          </a:bodyPr>
          <a:lstStyle/>
          <a:p>
            <a:r>
              <a:rPr lang="es-PE" sz="6600" dirty="0">
                <a:solidFill>
                  <a:schemeClr val="tx1">
                    <a:lumMod val="65000"/>
                    <a:lumOff val="35000"/>
                  </a:schemeClr>
                </a:solidFill>
                <a:effectLst>
                  <a:outerShdw blurRad="38100" dist="38100" dir="2700000" algn="tl">
                    <a:srgbClr val="000000">
                      <a:alpha val="43137"/>
                    </a:srgbClr>
                  </a:outerShdw>
                </a:effectLst>
              </a:rPr>
              <a:t>PROTECCIÓN DE VÍCTIMAS</a:t>
            </a:r>
            <a:endParaRPr lang="es-PE" sz="6000" dirty="0">
              <a:solidFill>
                <a:srgbClr val="688A4E"/>
              </a:solidFill>
              <a:effectLst>
                <a:outerShdw blurRad="38100" dist="38100" dir="2700000" algn="tl">
                  <a:srgbClr val="000000">
                    <a:alpha val="43137"/>
                  </a:srgbClr>
                </a:outerShdw>
              </a:effectLst>
              <a:latin typeface="+mn-lt"/>
            </a:endParaRPr>
          </a:p>
        </p:txBody>
      </p:sp>
      <p:graphicFrame>
        <p:nvGraphicFramePr>
          <p:cNvPr id="9" name="Marcador de contenido 5">
            <a:extLst>
              <a:ext uri="{FF2B5EF4-FFF2-40B4-BE49-F238E27FC236}">
                <a16:creationId xmlns:a16="http://schemas.microsoft.com/office/drawing/2014/main" id="{CAFB8E05-9E93-4E10-BB3D-DD7F7B451A59}"/>
              </a:ext>
            </a:extLst>
          </p:cNvPr>
          <p:cNvGraphicFramePr>
            <a:graphicFrameLocks noGrp="1"/>
          </p:cNvGraphicFramePr>
          <p:nvPr>
            <p:ph idx="1"/>
            <p:extLst>
              <p:ext uri="{D42A27DB-BD31-4B8C-83A1-F6EECF244321}">
                <p14:modId xmlns:p14="http://schemas.microsoft.com/office/powerpoint/2010/main" val="1348520303"/>
              </p:ext>
            </p:extLst>
          </p:nvPr>
        </p:nvGraphicFramePr>
        <p:xfrm>
          <a:off x="781878" y="1721110"/>
          <a:ext cx="10058400" cy="4169478"/>
        </p:xfrm>
        <a:graphic>
          <a:graphicData uri="http://schemas.openxmlformats.org/drawingml/2006/table">
            <a:tbl>
              <a:tblPr bandRow="1">
                <a:tableStyleId>{5C22544A-7EE6-4342-B048-85BDC9FD1C3A}</a:tableStyleId>
              </a:tblPr>
              <a:tblGrid>
                <a:gridCol w="1037120">
                  <a:extLst>
                    <a:ext uri="{9D8B030D-6E8A-4147-A177-3AD203B41FA5}">
                      <a16:colId xmlns:a16="http://schemas.microsoft.com/office/drawing/2014/main" val="2787452711"/>
                    </a:ext>
                  </a:extLst>
                </a:gridCol>
                <a:gridCol w="1878996">
                  <a:extLst>
                    <a:ext uri="{9D8B030D-6E8A-4147-A177-3AD203B41FA5}">
                      <a16:colId xmlns:a16="http://schemas.microsoft.com/office/drawing/2014/main" val="182007092"/>
                    </a:ext>
                  </a:extLst>
                </a:gridCol>
                <a:gridCol w="1933581">
                  <a:extLst>
                    <a:ext uri="{9D8B030D-6E8A-4147-A177-3AD203B41FA5}">
                      <a16:colId xmlns:a16="http://schemas.microsoft.com/office/drawing/2014/main" val="1298400755"/>
                    </a:ext>
                  </a:extLst>
                </a:gridCol>
                <a:gridCol w="1636511">
                  <a:extLst>
                    <a:ext uri="{9D8B030D-6E8A-4147-A177-3AD203B41FA5}">
                      <a16:colId xmlns:a16="http://schemas.microsoft.com/office/drawing/2014/main" val="3549754111"/>
                    </a:ext>
                  </a:extLst>
                </a:gridCol>
                <a:gridCol w="1488502">
                  <a:extLst>
                    <a:ext uri="{9D8B030D-6E8A-4147-A177-3AD203B41FA5}">
                      <a16:colId xmlns:a16="http://schemas.microsoft.com/office/drawing/2014/main" val="3118228731"/>
                    </a:ext>
                  </a:extLst>
                </a:gridCol>
                <a:gridCol w="2083690">
                  <a:extLst>
                    <a:ext uri="{9D8B030D-6E8A-4147-A177-3AD203B41FA5}">
                      <a16:colId xmlns:a16="http://schemas.microsoft.com/office/drawing/2014/main" val="3231479428"/>
                    </a:ext>
                  </a:extLst>
                </a:gridCol>
              </a:tblGrid>
              <a:tr h="434832">
                <a:tc>
                  <a:txBody>
                    <a:bodyPr/>
                    <a:lstStyle/>
                    <a:p>
                      <a:pPr algn="ctr">
                        <a:lnSpc>
                          <a:spcPct val="107000"/>
                        </a:lnSpc>
                        <a:spcAft>
                          <a:spcPts val="800"/>
                        </a:spcAft>
                      </a:pPr>
                      <a:r>
                        <a:rPr lang="es-PE" sz="1800" dirty="0">
                          <a:effectLst/>
                        </a:rPr>
                        <a:t>País</a:t>
                      </a:r>
                      <a:endParaRPr lang="es-PE" sz="1800" dirty="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tc>
                  <a:txBody>
                    <a:bodyPr/>
                    <a:lstStyle/>
                    <a:p>
                      <a:pPr algn="ctr">
                        <a:lnSpc>
                          <a:spcPct val="107000"/>
                        </a:lnSpc>
                        <a:spcAft>
                          <a:spcPts val="800"/>
                        </a:spcAft>
                      </a:pPr>
                      <a:r>
                        <a:rPr lang="es-PE" sz="1800" dirty="0">
                          <a:effectLst/>
                        </a:rPr>
                        <a:t> </a:t>
                      </a:r>
                      <a:endParaRPr lang="es-PE" sz="1800" dirty="0">
                        <a:effectLst/>
                        <a:latin typeface="Calibri" panose="020F0502020204030204" pitchFamily="34" charset="0"/>
                        <a:ea typeface="Calibri" panose="020F0502020204030204" pitchFamily="34" charset="0"/>
                      </a:endParaRPr>
                    </a:p>
                  </a:txBody>
                  <a:tcPr marL="68580" marR="68580" marT="0" marB="0">
                    <a:solidFill>
                      <a:schemeClr val="bg1">
                        <a:lumMod val="75000"/>
                      </a:schemeClr>
                    </a:solidFill>
                  </a:tcPr>
                </a:tc>
                <a:tc gridSpan="4">
                  <a:txBody>
                    <a:bodyPr/>
                    <a:lstStyle/>
                    <a:p>
                      <a:pPr algn="ctr">
                        <a:lnSpc>
                          <a:spcPct val="107000"/>
                        </a:lnSpc>
                        <a:spcAft>
                          <a:spcPts val="800"/>
                        </a:spcAft>
                      </a:pPr>
                      <a:r>
                        <a:rPr lang="es-PE" sz="1800" dirty="0">
                          <a:effectLst/>
                        </a:rPr>
                        <a:t>Protección de víctimas (art. 6 Protocolo de Palermo) - Proporcionar - Suministrar</a:t>
                      </a:r>
                      <a:endParaRPr lang="es-PE" sz="1800" dirty="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tc hMerge="1">
                  <a:txBody>
                    <a:bodyPr/>
                    <a:lstStyle/>
                    <a:p>
                      <a:endParaRPr lang="es-PE"/>
                    </a:p>
                  </a:txBody>
                  <a:tcPr/>
                </a:tc>
                <a:tc hMerge="1">
                  <a:txBody>
                    <a:bodyPr/>
                    <a:lstStyle/>
                    <a:p>
                      <a:endParaRPr lang="es-PE"/>
                    </a:p>
                  </a:txBody>
                  <a:tcPr/>
                </a:tc>
                <a:tc hMerge="1">
                  <a:txBody>
                    <a:bodyPr/>
                    <a:lstStyle/>
                    <a:p>
                      <a:endParaRPr lang="es-PE"/>
                    </a:p>
                  </a:txBody>
                  <a:tcPr/>
                </a:tc>
                <a:extLst>
                  <a:ext uri="{0D108BD9-81ED-4DB2-BD59-A6C34878D82A}">
                    <a16:rowId xmlns:a16="http://schemas.microsoft.com/office/drawing/2014/main" val="3185508283"/>
                  </a:ext>
                </a:extLst>
              </a:tr>
              <a:tr h="1271621">
                <a:tc>
                  <a:txBody>
                    <a:bodyPr/>
                    <a:lstStyle/>
                    <a:p>
                      <a:pPr algn="ctr">
                        <a:lnSpc>
                          <a:spcPct val="107000"/>
                        </a:lnSpc>
                        <a:spcAft>
                          <a:spcPts val="800"/>
                        </a:spcAft>
                      </a:pPr>
                      <a:r>
                        <a:rPr lang="es-PE" sz="1800">
                          <a:effectLst/>
                        </a:rPr>
                        <a:t> </a:t>
                      </a:r>
                      <a:endParaRPr lang="es-PE" sz="180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tc>
                  <a:txBody>
                    <a:bodyPr/>
                    <a:lstStyle/>
                    <a:p>
                      <a:pPr algn="ctr">
                        <a:lnSpc>
                          <a:spcPct val="107000"/>
                        </a:lnSpc>
                        <a:spcAft>
                          <a:spcPts val="800"/>
                        </a:spcAft>
                      </a:pPr>
                      <a:r>
                        <a:rPr lang="es-PE" sz="1800" dirty="0">
                          <a:effectLst/>
                        </a:rPr>
                        <a:t>Confidencialidad</a:t>
                      </a:r>
                      <a:endParaRPr lang="es-PE" sz="1800" dirty="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tc>
                  <a:txBody>
                    <a:bodyPr/>
                    <a:lstStyle/>
                    <a:p>
                      <a:pPr algn="ctr">
                        <a:lnSpc>
                          <a:spcPct val="107000"/>
                        </a:lnSpc>
                        <a:spcAft>
                          <a:spcPts val="800"/>
                        </a:spcAft>
                      </a:pPr>
                      <a:r>
                        <a:rPr lang="es-PE" sz="1800" dirty="0">
                          <a:effectLst/>
                        </a:rPr>
                        <a:t>Información sobre procedimientos</a:t>
                      </a:r>
                      <a:endParaRPr lang="es-PE" sz="1800" dirty="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tc>
                  <a:txBody>
                    <a:bodyPr/>
                    <a:lstStyle/>
                    <a:p>
                      <a:pPr algn="ctr">
                        <a:lnSpc>
                          <a:spcPct val="107000"/>
                        </a:lnSpc>
                        <a:spcAft>
                          <a:spcPts val="800"/>
                        </a:spcAft>
                      </a:pPr>
                      <a:r>
                        <a:rPr lang="es-PE" sz="1800" dirty="0">
                          <a:effectLst/>
                        </a:rPr>
                        <a:t>Asistencia en el proceso penal</a:t>
                      </a:r>
                      <a:endParaRPr lang="es-PE" sz="1800" dirty="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tc>
                  <a:txBody>
                    <a:bodyPr/>
                    <a:lstStyle/>
                    <a:p>
                      <a:pPr algn="ctr">
                        <a:lnSpc>
                          <a:spcPct val="107000"/>
                        </a:lnSpc>
                        <a:spcAft>
                          <a:spcPts val="800"/>
                        </a:spcAft>
                      </a:pPr>
                      <a:r>
                        <a:rPr lang="es-PE" sz="1800" dirty="0">
                          <a:effectLst/>
                        </a:rPr>
                        <a:t>Alojamiento adecuado</a:t>
                      </a:r>
                      <a:endParaRPr lang="es-PE" sz="1800" dirty="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tc>
                  <a:txBody>
                    <a:bodyPr/>
                    <a:lstStyle/>
                    <a:p>
                      <a:pPr algn="ctr">
                        <a:lnSpc>
                          <a:spcPct val="107000"/>
                        </a:lnSpc>
                        <a:spcAft>
                          <a:spcPts val="800"/>
                        </a:spcAft>
                      </a:pPr>
                      <a:r>
                        <a:rPr lang="es-PE" sz="1800" dirty="0">
                          <a:effectLst/>
                        </a:rPr>
                        <a:t>Asesoramiento sobre sus derechos en idioma originario</a:t>
                      </a:r>
                      <a:endParaRPr lang="es-PE" sz="1800" dirty="0">
                        <a:effectLst/>
                        <a:latin typeface="Calibri" panose="020F0502020204030204" pitchFamily="34" charset="0"/>
                        <a:ea typeface="Calibri" panose="020F0502020204030204" pitchFamily="34" charset="0"/>
                      </a:endParaRPr>
                    </a:p>
                  </a:txBody>
                  <a:tcPr marL="68580" marR="68580" marT="0" marB="0" anchor="ctr">
                    <a:solidFill>
                      <a:schemeClr val="bg1">
                        <a:lumMod val="75000"/>
                      </a:schemeClr>
                    </a:solidFill>
                  </a:tcPr>
                </a:tc>
                <a:extLst>
                  <a:ext uri="{0D108BD9-81ED-4DB2-BD59-A6C34878D82A}">
                    <a16:rowId xmlns:a16="http://schemas.microsoft.com/office/drawing/2014/main" val="2630928530"/>
                  </a:ext>
                </a:extLst>
              </a:tr>
              <a:tr h="330113">
                <a:tc>
                  <a:txBody>
                    <a:bodyPr/>
                    <a:lstStyle/>
                    <a:p>
                      <a:pPr algn="ctr">
                        <a:lnSpc>
                          <a:spcPct val="107000"/>
                        </a:lnSpc>
                        <a:spcAft>
                          <a:spcPts val="800"/>
                        </a:spcAft>
                      </a:pPr>
                      <a:r>
                        <a:rPr lang="es-PE" sz="1800" dirty="0">
                          <a:effectLst/>
                        </a:rPr>
                        <a:t>Perú</a:t>
                      </a:r>
                      <a:endParaRPr lang="es-PE" sz="1800" dirty="0">
                        <a:effectLst/>
                        <a:latin typeface="Calibri" panose="020F0502020204030204" pitchFamily="34" charset="0"/>
                        <a:ea typeface="Calibri" panose="020F0502020204030204" pitchFamily="34" charset="0"/>
                      </a:endParaRPr>
                    </a:p>
                  </a:txBody>
                  <a:tcPr marL="68580" marR="68580" marT="0" marB="0" anchor="ctr">
                    <a:solidFill>
                      <a:srgbClr val="FF7C80"/>
                    </a:solidFill>
                  </a:tcPr>
                </a:tc>
                <a:tc>
                  <a:txBody>
                    <a:bodyPr/>
                    <a:lstStyle/>
                    <a:p>
                      <a:pPr algn="ctr">
                        <a:lnSpc>
                          <a:spcPct val="107000"/>
                        </a:lnSpc>
                        <a:spcAft>
                          <a:spcPts val="800"/>
                        </a:spcAft>
                      </a:pPr>
                      <a:r>
                        <a:rPr lang="es-PE" sz="1800" dirty="0">
                          <a:effectLst/>
                        </a:rPr>
                        <a:t>SI</a:t>
                      </a:r>
                      <a:endParaRPr lang="es-PE" sz="1800" dirty="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800"/>
                        </a:spcAft>
                      </a:pPr>
                      <a:r>
                        <a:rPr lang="es-PE" sz="1800" dirty="0">
                          <a:effectLst/>
                        </a:rPr>
                        <a:t>SI</a:t>
                      </a:r>
                      <a:endParaRPr lang="es-PE" sz="1800" dirty="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800" dirty="0">
                          <a:effectLst/>
                        </a:rPr>
                        <a:t>SI</a:t>
                      </a:r>
                      <a:endParaRPr lang="es-PE" sz="1800" dirty="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800" dirty="0">
                          <a:effectLst/>
                        </a:rPr>
                        <a:t>SI</a:t>
                      </a:r>
                      <a:endParaRPr lang="es-PE" sz="1800" dirty="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800" dirty="0">
                          <a:effectLst/>
                        </a:rPr>
                        <a:t>SI</a:t>
                      </a:r>
                      <a:endParaRPr lang="es-PE" sz="18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2830746828"/>
                  </a:ext>
                </a:extLst>
              </a:tr>
              <a:tr h="1663654">
                <a:tc>
                  <a:txBody>
                    <a:bodyPr/>
                    <a:lstStyle/>
                    <a:p>
                      <a:pPr algn="ctr">
                        <a:lnSpc>
                          <a:spcPct val="107000"/>
                        </a:lnSpc>
                        <a:spcAft>
                          <a:spcPts val="800"/>
                        </a:spcAft>
                      </a:pPr>
                      <a:r>
                        <a:rPr lang="es-PE" sz="1800" dirty="0">
                          <a:effectLst/>
                        </a:rPr>
                        <a:t>Colombia</a:t>
                      </a:r>
                      <a:endParaRPr lang="es-PE" sz="1800" dirty="0">
                        <a:effectLst/>
                        <a:latin typeface="Calibri" panose="020F0502020204030204" pitchFamily="34" charset="0"/>
                        <a:ea typeface="Calibri" panose="020F0502020204030204" pitchFamily="34" charset="0"/>
                      </a:endParaRPr>
                    </a:p>
                  </a:txBody>
                  <a:tcPr marL="68580" marR="68580" marT="0" marB="0" anchor="ctr">
                    <a:solidFill>
                      <a:srgbClr val="FFFF66"/>
                    </a:solidFill>
                  </a:tcPr>
                </a:tc>
                <a:tc>
                  <a:txBody>
                    <a:bodyPr/>
                    <a:lstStyle/>
                    <a:p>
                      <a:pPr algn="ctr">
                        <a:lnSpc>
                          <a:spcPct val="107000"/>
                        </a:lnSpc>
                        <a:spcAft>
                          <a:spcPts val="800"/>
                        </a:spcAft>
                      </a:pPr>
                      <a:r>
                        <a:rPr lang="es-PE" sz="1800">
                          <a:effectLst/>
                        </a:rPr>
                        <a:t>SI</a:t>
                      </a:r>
                      <a:endParaRPr lang="es-PE" sz="18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800"/>
                        </a:spcAft>
                      </a:pPr>
                      <a:r>
                        <a:rPr lang="es-PE" sz="1800" dirty="0">
                          <a:effectLst/>
                        </a:rPr>
                        <a:t>SI</a:t>
                      </a:r>
                      <a:endParaRPr lang="es-PE" sz="1800" dirty="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800" dirty="0">
                          <a:effectLst/>
                        </a:rPr>
                        <a:t>SI </a:t>
                      </a:r>
                      <a:endParaRPr lang="es-PE" sz="1800" dirty="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800" dirty="0">
                          <a:effectLst/>
                        </a:rPr>
                        <a:t>SI</a:t>
                      </a:r>
                      <a:endParaRPr lang="es-PE" sz="1800" dirty="0">
                        <a:effectLst/>
                        <a:latin typeface="Calibri" panose="020F0502020204030204" pitchFamily="34" charset="0"/>
                        <a:ea typeface="Calibri" panose="020F0502020204030204" pitchFamily="34" charset="0"/>
                      </a:endParaRPr>
                    </a:p>
                  </a:txBody>
                  <a:tcPr marL="68580" marR="68580" marT="0" marB="0" anchor="ctr"/>
                </a:tc>
                <a:tc>
                  <a:txBody>
                    <a:bodyPr/>
                    <a:lstStyle/>
                    <a:p>
                      <a:r>
                        <a:rPr lang="es-ES" sz="1800" b="0" i="0" u="none" strike="noStrike" kern="1200" baseline="0" dirty="0">
                          <a:solidFill>
                            <a:schemeClr val="dk1"/>
                          </a:solidFill>
                          <a:latin typeface="+mn-lt"/>
                          <a:ea typeface="+mn-ea"/>
                          <a:cs typeface="+mn-cs"/>
                        </a:rPr>
                        <a:t>SI </a:t>
                      </a:r>
                      <a:r>
                        <a:rPr lang="es-ES" sz="1400" b="0" i="0" u="none" strike="noStrike" kern="1200" baseline="0" dirty="0">
                          <a:solidFill>
                            <a:schemeClr val="dk1"/>
                          </a:solidFill>
                          <a:latin typeface="+mn-lt"/>
                          <a:ea typeface="+mn-ea"/>
                          <a:cs typeface="+mn-cs"/>
                        </a:rPr>
                        <a:t>(no expresamente en la</a:t>
                      </a:r>
                    </a:p>
                    <a:p>
                      <a:r>
                        <a:rPr lang="es-PE" sz="1400" b="0" i="0" u="none" strike="noStrike" kern="1200" baseline="0" dirty="0">
                          <a:solidFill>
                            <a:schemeClr val="dk1"/>
                          </a:solidFill>
                          <a:latin typeface="+mn-lt"/>
                          <a:ea typeface="+mn-ea"/>
                          <a:cs typeface="+mn-cs"/>
                        </a:rPr>
                        <a:t>normativa nacional, pero aplica</a:t>
                      </a:r>
                    </a:p>
                    <a:p>
                      <a:r>
                        <a:rPr lang="es-PE" sz="1400" b="0" i="0" u="none" strike="noStrike" kern="1200" baseline="0" dirty="0">
                          <a:solidFill>
                            <a:schemeClr val="dk1"/>
                          </a:solidFill>
                          <a:latin typeface="+mn-lt"/>
                          <a:ea typeface="+mn-ea"/>
                          <a:cs typeface="+mn-cs"/>
                        </a:rPr>
                        <a:t>normativa internacional)</a:t>
                      </a:r>
                      <a:endParaRPr lang="es-PE" sz="12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386785756"/>
                  </a:ext>
                </a:extLst>
              </a:tr>
              <a:tr h="330113">
                <a:tc>
                  <a:txBody>
                    <a:bodyPr/>
                    <a:lstStyle/>
                    <a:p>
                      <a:pPr algn="ctr">
                        <a:lnSpc>
                          <a:spcPct val="107000"/>
                        </a:lnSpc>
                        <a:spcAft>
                          <a:spcPts val="800"/>
                        </a:spcAft>
                      </a:pPr>
                      <a:r>
                        <a:rPr lang="es-PE" sz="1800" dirty="0">
                          <a:effectLst/>
                        </a:rPr>
                        <a:t>Brasil</a:t>
                      </a:r>
                      <a:endParaRPr lang="es-PE" sz="1800" dirty="0">
                        <a:effectLst/>
                        <a:latin typeface="Calibri" panose="020F0502020204030204" pitchFamily="34" charset="0"/>
                        <a:ea typeface="Calibri" panose="020F0502020204030204" pitchFamily="34" charset="0"/>
                      </a:endParaRPr>
                    </a:p>
                  </a:txBody>
                  <a:tcPr marL="68580" marR="68580" marT="0" marB="0" anchor="ctr">
                    <a:solidFill>
                      <a:srgbClr val="92D050"/>
                    </a:solidFill>
                  </a:tcPr>
                </a:tc>
                <a:tc>
                  <a:txBody>
                    <a:bodyPr/>
                    <a:lstStyle/>
                    <a:p>
                      <a:pPr algn="ctr">
                        <a:lnSpc>
                          <a:spcPct val="107000"/>
                        </a:lnSpc>
                        <a:spcAft>
                          <a:spcPts val="800"/>
                        </a:spcAft>
                      </a:pPr>
                      <a:r>
                        <a:rPr lang="es-PE" sz="1800">
                          <a:effectLst/>
                        </a:rPr>
                        <a:t>SI</a:t>
                      </a:r>
                      <a:endParaRPr lang="es-PE" sz="18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800"/>
                        </a:spcAft>
                      </a:pPr>
                      <a:r>
                        <a:rPr lang="es-PE" sz="1800">
                          <a:effectLst/>
                        </a:rPr>
                        <a:t>SI</a:t>
                      </a:r>
                      <a:endParaRPr lang="es-PE" sz="180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800">
                          <a:effectLst/>
                        </a:rPr>
                        <a:t>SI </a:t>
                      </a:r>
                      <a:endParaRPr lang="es-PE" sz="180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800">
                          <a:effectLst/>
                        </a:rPr>
                        <a:t>SI</a:t>
                      </a:r>
                      <a:endParaRPr lang="es-PE" sz="1800">
                        <a:effectLst/>
                        <a:latin typeface="Calibri" panose="020F0502020204030204" pitchFamily="34" charset="0"/>
                        <a:ea typeface="Calibri" panose="020F0502020204030204" pitchFamily="34" charset="0"/>
                      </a:endParaRPr>
                    </a:p>
                  </a:txBody>
                  <a:tcPr marL="68580" marR="68580" marT="0" marB="0" anchor="ctr"/>
                </a:tc>
                <a:tc>
                  <a:txBody>
                    <a:bodyPr/>
                    <a:lstStyle/>
                    <a:p>
                      <a:pPr algn="ctr">
                        <a:lnSpc>
                          <a:spcPct val="107000"/>
                        </a:lnSpc>
                        <a:spcAft>
                          <a:spcPts val="800"/>
                        </a:spcAft>
                      </a:pPr>
                      <a:r>
                        <a:rPr lang="es-PE" sz="1800" dirty="0">
                          <a:effectLst/>
                        </a:rPr>
                        <a:t>SI</a:t>
                      </a:r>
                      <a:endParaRPr lang="es-PE" sz="1800" dirty="0">
                        <a:effectLst/>
                        <a:latin typeface="Calibri" panose="020F0502020204030204" pitchFamily="34" charset="0"/>
                        <a:ea typeface="Calibri" panose="020F0502020204030204" pitchFamily="34" charset="0"/>
                      </a:endParaRPr>
                    </a:p>
                  </a:txBody>
                  <a:tcPr marL="68580" marR="68580" marT="0" marB="0" anchor="ctr"/>
                </a:tc>
                <a:extLst>
                  <a:ext uri="{0D108BD9-81ED-4DB2-BD59-A6C34878D82A}">
                    <a16:rowId xmlns:a16="http://schemas.microsoft.com/office/drawing/2014/main" val="1809140181"/>
                  </a:ext>
                </a:extLst>
              </a:tr>
            </a:tbl>
          </a:graphicData>
        </a:graphic>
      </p:graphicFrame>
    </p:spTree>
    <p:extLst>
      <p:ext uri="{BB962C8B-B14F-4D97-AF65-F5344CB8AC3E}">
        <p14:creationId xmlns:p14="http://schemas.microsoft.com/office/powerpoint/2010/main" val="393768517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310</TotalTime>
  <Words>2389</Words>
  <Application>Microsoft Office PowerPoint</Application>
  <PresentationFormat>Panorámica</PresentationFormat>
  <Paragraphs>292</Paragraphs>
  <Slides>19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19</vt:i4>
      </vt:variant>
    </vt:vector>
  </HeadingPairs>
  <TitlesOfParts>
    <vt:vector size="25" baseType="lpstr">
      <vt:lpstr>Arial</vt:lpstr>
      <vt:lpstr>Calibri</vt:lpstr>
      <vt:lpstr>Calibri Light</vt:lpstr>
      <vt:lpstr>Tw Cen MT</vt:lpstr>
      <vt:lpstr>Wingdings</vt:lpstr>
      <vt:lpstr>Tema de Office</vt:lpstr>
      <vt:lpstr>  TRIPLE TRATA Estudio comparativo de la legislación, políticas públicas y casos emblemáticos en materia de trata de personas   </vt:lpstr>
      <vt:lpstr>CRITERIOS</vt:lpstr>
      <vt:lpstr>PROTOCOLO DE PALERMO</vt:lpstr>
      <vt:lpstr>TIPO PENAL</vt:lpstr>
      <vt:lpstr>TIPO PENAL</vt:lpstr>
      <vt:lpstr>TIPO PENAL</vt:lpstr>
      <vt:lpstr>TIPO PENAL</vt:lpstr>
      <vt:lpstr>PROTECCIÓN DE VÍCTIMAS</vt:lpstr>
      <vt:lpstr>PROTECCIÓN DE VÍCTIMAS</vt:lpstr>
      <vt:lpstr>PROTECCIÓN DE VÍCTIMAS</vt:lpstr>
      <vt:lpstr>PROTECCIÓN DE VÍCTIMAS</vt:lpstr>
      <vt:lpstr>PREVENCIÓN Y COOPERACIÓN</vt:lpstr>
      <vt:lpstr>CASOS</vt:lpstr>
      <vt:lpstr>ESTADÍSTICAS</vt:lpstr>
      <vt:lpstr>CONCLUSIONES</vt:lpstr>
      <vt:lpstr>CONCLUSIONES</vt:lpstr>
      <vt:lpstr>CONCLUSIONES</vt:lpstr>
      <vt:lpstr>CONCLUSIONES</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dc:title>
  <dc:creator>Cynthia Sanchez (TI PE)</dc:creator>
  <cp:lastModifiedBy>Pilar Santos (TI PE)</cp:lastModifiedBy>
  <cp:revision>17</cp:revision>
  <dcterms:created xsi:type="dcterms:W3CDTF">2020-06-01T15:43:55Z</dcterms:created>
  <dcterms:modified xsi:type="dcterms:W3CDTF">2020-09-09T17:25:10Z</dcterms:modified>
</cp:coreProperties>
</file>