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93" r:id="rId3"/>
    <p:sldId id="257" r:id="rId4"/>
    <p:sldId id="258" r:id="rId5"/>
    <p:sldId id="267" r:id="rId6"/>
    <p:sldId id="289" r:id="rId7"/>
    <p:sldId id="290" r:id="rId8"/>
    <p:sldId id="291" r:id="rId9"/>
    <p:sldId id="259" r:id="rId10"/>
    <p:sldId id="292" r:id="rId11"/>
    <p:sldId id="269" r:id="rId12"/>
    <p:sldId id="284" r:id="rId13"/>
    <p:sldId id="276" r:id="rId14"/>
    <p:sldId id="277" r:id="rId15"/>
    <p:sldId id="278" r:id="rId16"/>
    <p:sldId id="279" r:id="rId17"/>
    <p:sldId id="280" r:id="rId18"/>
    <p:sldId id="282" r:id="rId19"/>
    <p:sldId id="281" r:id="rId20"/>
    <p:sldId id="283" r:id="rId21"/>
    <p:sldId id="296" r:id="rId22"/>
    <p:sldId id="297" r:id="rId23"/>
    <p:sldId id="298" r:id="rId24"/>
    <p:sldId id="299" r:id="rId25"/>
    <p:sldId id="260" r:id="rId26"/>
    <p:sldId id="270" r:id="rId27"/>
    <p:sldId id="271" r:id="rId28"/>
    <p:sldId id="288" r:id="rId2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SCO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9911"/>
  </p:normalViewPr>
  <p:slideViewPr>
    <p:cSldViewPr snapToGrid="0" snapToObjects="1">
      <p:cViewPr>
        <p:scale>
          <a:sx n="77" d="100"/>
          <a:sy n="77" d="100"/>
        </p:scale>
        <p:origin x="137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2T15:05:19.747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397CCF-E050-4182-95CD-AD70F43580B1}" type="doc">
      <dgm:prSet loTypeId="urn:microsoft.com/office/officeart/2005/8/layout/gear1" loCatId="process" qsTypeId="urn:microsoft.com/office/officeart/2005/8/quickstyle/simple2" qsCatId="simple" csTypeId="urn:microsoft.com/office/officeart/2005/8/colors/colorful2" csCatId="colorful" phldr="1"/>
      <dgm:spPr/>
    </dgm:pt>
    <dgm:pt modelId="{328890AC-0506-468B-8110-87046A56E1ED}">
      <dgm:prSet phldrT="[Texto]" custT="1"/>
      <dgm:spPr/>
      <dgm:t>
        <a:bodyPr/>
        <a:lstStyle/>
        <a:p>
          <a:r>
            <a:rPr lang="es-PE" sz="2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CORESA (</a:t>
          </a:r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 miembros) </a:t>
          </a:r>
          <a:endParaRPr lang="es-PE" sz="2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89C80D-51BE-46BB-B183-FE3C5B753D9B}" type="parTrans" cxnId="{165FB515-7CB6-4606-A525-1FC6757D1DA6}">
      <dgm:prSet/>
      <dgm:spPr/>
      <dgm:t>
        <a:bodyPr/>
        <a:lstStyle/>
        <a:p>
          <a:endParaRPr lang="es-PE"/>
        </a:p>
      </dgm:t>
    </dgm:pt>
    <dgm:pt modelId="{1E42807C-4591-491D-A086-D647C5348154}" type="sibTrans" cxnId="{165FB515-7CB6-4606-A525-1FC6757D1DA6}">
      <dgm:prSet/>
      <dgm:spPr/>
      <dgm:t>
        <a:bodyPr/>
        <a:lstStyle/>
        <a:p>
          <a:endParaRPr lang="es-PE"/>
        </a:p>
      </dgm:t>
    </dgm:pt>
    <dgm:pt modelId="{8988D68B-228C-4E68-96FB-98DEE4E36C51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GID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miembros) 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BA1419-764D-4A8E-A836-455B6FCEC13F}" type="parTrans" cxnId="{B3860AE1-63F5-4801-B8CB-F7842DACAA3C}">
      <dgm:prSet/>
      <dgm:spPr/>
      <dgm:t>
        <a:bodyPr/>
        <a:lstStyle/>
        <a:p>
          <a:endParaRPr lang="es-PE"/>
        </a:p>
      </dgm:t>
    </dgm:pt>
    <dgm:pt modelId="{B5E67278-63A6-4FE9-9C2A-3C334DCF4D1B}" type="sibTrans" cxnId="{B3860AE1-63F5-4801-B8CB-F7842DACAA3C}">
      <dgm:prSet/>
      <dgm:spPr/>
      <dgm:t>
        <a:bodyPr/>
        <a:lstStyle/>
        <a:p>
          <a:endParaRPr lang="es-PE"/>
        </a:p>
      </dgm:t>
    </dgm:pt>
    <dgm:pt modelId="{99B557EE-2F79-4F93-852F-7F8554D3B2C6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 MCLCP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(22 miembros)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76782-4164-498F-A084-61B9487DC246}" type="parTrans" cxnId="{69680468-D7D3-4570-AFE2-B334E636D57F}">
      <dgm:prSet/>
      <dgm:spPr/>
      <dgm:t>
        <a:bodyPr/>
        <a:lstStyle/>
        <a:p>
          <a:endParaRPr lang="es-PE"/>
        </a:p>
      </dgm:t>
    </dgm:pt>
    <dgm:pt modelId="{A170224D-41A7-4E3F-9B44-E10F83CEA9E5}" type="sibTrans" cxnId="{69680468-D7D3-4570-AFE2-B334E636D57F}">
      <dgm:prSet/>
      <dgm:spPr/>
      <dgm:t>
        <a:bodyPr/>
        <a:lstStyle/>
        <a:p>
          <a:endParaRPr lang="es-PE"/>
        </a:p>
      </dgm:t>
    </dgm:pt>
    <dgm:pt modelId="{9CB60D58-DDEF-427B-92F1-8DDA45490A73}" type="pres">
      <dgm:prSet presAssocID="{E5397CCF-E050-4182-95CD-AD70F43580B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21DA1A8-BE6A-455E-A05D-39B1F476D462}" type="pres">
      <dgm:prSet presAssocID="{328890AC-0506-468B-8110-87046A56E1E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B98B246-9043-4F2F-8D09-134AFD229DAC}" type="pres">
      <dgm:prSet presAssocID="{328890AC-0506-468B-8110-87046A56E1ED}" presName="gear1srcNode" presStyleLbl="node1" presStyleIdx="0" presStyleCnt="3"/>
      <dgm:spPr/>
      <dgm:t>
        <a:bodyPr/>
        <a:lstStyle/>
        <a:p>
          <a:endParaRPr lang="es-PE"/>
        </a:p>
      </dgm:t>
    </dgm:pt>
    <dgm:pt modelId="{1D5365DC-1973-44D3-A95F-A49094D55F14}" type="pres">
      <dgm:prSet presAssocID="{328890AC-0506-468B-8110-87046A56E1ED}" presName="gear1dstNode" presStyleLbl="node1" presStyleIdx="0" presStyleCnt="3"/>
      <dgm:spPr/>
      <dgm:t>
        <a:bodyPr/>
        <a:lstStyle/>
        <a:p>
          <a:endParaRPr lang="es-PE"/>
        </a:p>
      </dgm:t>
    </dgm:pt>
    <dgm:pt modelId="{EE499A37-EA06-4A91-8A75-41C56CE2B9F5}" type="pres">
      <dgm:prSet presAssocID="{8988D68B-228C-4E68-96FB-98DEE4E36C5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AE1E14C-29A7-4C71-BAA1-25B20BBCC1C7}" type="pres">
      <dgm:prSet presAssocID="{8988D68B-228C-4E68-96FB-98DEE4E36C51}" presName="gear2srcNode" presStyleLbl="node1" presStyleIdx="1" presStyleCnt="3"/>
      <dgm:spPr/>
      <dgm:t>
        <a:bodyPr/>
        <a:lstStyle/>
        <a:p>
          <a:endParaRPr lang="es-PE"/>
        </a:p>
      </dgm:t>
    </dgm:pt>
    <dgm:pt modelId="{9E5D0A51-32D4-4C43-A3BC-702F1003E4C1}" type="pres">
      <dgm:prSet presAssocID="{8988D68B-228C-4E68-96FB-98DEE4E36C51}" presName="gear2dstNode" presStyleLbl="node1" presStyleIdx="1" presStyleCnt="3"/>
      <dgm:spPr/>
      <dgm:t>
        <a:bodyPr/>
        <a:lstStyle/>
        <a:p>
          <a:endParaRPr lang="es-PE"/>
        </a:p>
      </dgm:t>
    </dgm:pt>
    <dgm:pt modelId="{D877F75E-88D2-41B7-B102-D966A15B5B98}" type="pres">
      <dgm:prSet presAssocID="{99B557EE-2F79-4F93-852F-7F8554D3B2C6}" presName="gear3" presStyleLbl="node1" presStyleIdx="2" presStyleCnt="3"/>
      <dgm:spPr/>
      <dgm:t>
        <a:bodyPr/>
        <a:lstStyle/>
        <a:p>
          <a:endParaRPr lang="es-PE"/>
        </a:p>
      </dgm:t>
    </dgm:pt>
    <dgm:pt modelId="{15FA0CD0-16EF-404F-96FC-2B8204144504}" type="pres">
      <dgm:prSet presAssocID="{99B557EE-2F79-4F93-852F-7F8554D3B2C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9E5819E-64DB-4747-943E-C42222096C5A}" type="pres">
      <dgm:prSet presAssocID="{99B557EE-2F79-4F93-852F-7F8554D3B2C6}" presName="gear3srcNode" presStyleLbl="node1" presStyleIdx="2" presStyleCnt="3"/>
      <dgm:spPr/>
      <dgm:t>
        <a:bodyPr/>
        <a:lstStyle/>
        <a:p>
          <a:endParaRPr lang="es-PE"/>
        </a:p>
      </dgm:t>
    </dgm:pt>
    <dgm:pt modelId="{B6DB6B4D-E905-4BB0-A767-D1B1ADB46A2B}" type="pres">
      <dgm:prSet presAssocID="{99B557EE-2F79-4F93-852F-7F8554D3B2C6}" presName="gear3dstNode" presStyleLbl="node1" presStyleIdx="2" presStyleCnt="3"/>
      <dgm:spPr/>
      <dgm:t>
        <a:bodyPr/>
        <a:lstStyle/>
        <a:p>
          <a:endParaRPr lang="es-PE"/>
        </a:p>
      </dgm:t>
    </dgm:pt>
    <dgm:pt modelId="{305502E5-B199-4865-BC09-3C303443D786}" type="pres">
      <dgm:prSet presAssocID="{1E42807C-4591-491D-A086-D647C5348154}" presName="connector1" presStyleLbl="sibTrans2D1" presStyleIdx="0" presStyleCnt="3"/>
      <dgm:spPr/>
      <dgm:t>
        <a:bodyPr/>
        <a:lstStyle/>
        <a:p>
          <a:endParaRPr lang="es-PE"/>
        </a:p>
      </dgm:t>
    </dgm:pt>
    <dgm:pt modelId="{0E0EF959-E183-4C65-92E3-C79EBC3F7346}" type="pres">
      <dgm:prSet presAssocID="{B5E67278-63A6-4FE9-9C2A-3C334DCF4D1B}" presName="connector2" presStyleLbl="sibTrans2D1" presStyleIdx="1" presStyleCnt="3"/>
      <dgm:spPr/>
      <dgm:t>
        <a:bodyPr/>
        <a:lstStyle/>
        <a:p>
          <a:endParaRPr lang="es-PE"/>
        </a:p>
      </dgm:t>
    </dgm:pt>
    <dgm:pt modelId="{8A03CB83-D1F8-4F73-9BA8-445E30EF3BCF}" type="pres">
      <dgm:prSet presAssocID="{A170224D-41A7-4E3F-9B44-E10F83CEA9E5}" presName="connector3" presStyleLbl="sibTrans2D1" presStyleIdx="2" presStyleCnt="3"/>
      <dgm:spPr/>
      <dgm:t>
        <a:bodyPr/>
        <a:lstStyle/>
        <a:p>
          <a:endParaRPr lang="es-PE"/>
        </a:p>
      </dgm:t>
    </dgm:pt>
  </dgm:ptLst>
  <dgm:cxnLst>
    <dgm:cxn modelId="{E4AAFAB6-A0F4-9544-8837-2A2682CD2F9F}" type="presOf" srcId="{B5E67278-63A6-4FE9-9C2A-3C334DCF4D1B}" destId="{0E0EF959-E183-4C65-92E3-C79EBC3F7346}" srcOrd="0" destOrd="0" presId="urn:microsoft.com/office/officeart/2005/8/layout/gear1"/>
    <dgm:cxn modelId="{721EEBEB-6121-1145-AC70-3A85DDE65714}" type="presOf" srcId="{E5397CCF-E050-4182-95CD-AD70F43580B1}" destId="{9CB60D58-DDEF-427B-92F1-8DDA45490A73}" srcOrd="0" destOrd="0" presId="urn:microsoft.com/office/officeart/2005/8/layout/gear1"/>
    <dgm:cxn modelId="{22B3FA3D-D578-3546-BAB3-731DC51612FC}" type="presOf" srcId="{99B557EE-2F79-4F93-852F-7F8554D3B2C6}" destId="{A9E5819E-64DB-4747-943E-C42222096C5A}" srcOrd="2" destOrd="0" presId="urn:microsoft.com/office/officeart/2005/8/layout/gear1"/>
    <dgm:cxn modelId="{8FD78B0E-6D3A-574B-8EB2-3B40925455F3}" type="presOf" srcId="{8988D68B-228C-4E68-96FB-98DEE4E36C51}" destId="{EE499A37-EA06-4A91-8A75-41C56CE2B9F5}" srcOrd="0" destOrd="0" presId="urn:microsoft.com/office/officeart/2005/8/layout/gear1"/>
    <dgm:cxn modelId="{5EDB26B3-CDD3-644E-A8D2-DB96A792B6D2}" type="presOf" srcId="{8988D68B-228C-4E68-96FB-98DEE4E36C51}" destId="{9E5D0A51-32D4-4C43-A3BC-702F1003E4C1}" srcOrd="2" destOrd="0" presId="urn:microsoft.com/office/officeart/2005/8/layout/gear1"/>
    <dgm:cxn modelId="{0685B595-AE36-F94E-A93A-78300E98A225}" type="presOf" srcId="{99B557EE-2F79-4F93-852F-7F8554D3B2C6}" destId="{B6DB6B4D-E905-4BB0-A767-D1B1ADB46A2B}" srcOrd="3" destOrd="0" presId="urn:microsoft.com/office/officeart/2005/8/layout/gear1"/>
    <dgm:cxn modelId="{FCA5B25D-7D55-CD4C-B70C-FBF19563A21D}" type="presOf" srcId="{328890AC-0506-468B-8110-87046A56E1ED}" destId="{921DA1A8-BE6A-455E-A05D-39B1F476D462}" srcOrd="0" destOrd="0" presId="urn:microsoft.com/office/officeart/2005/8/layout/gear1"/>
    <dgm:cxn modelId="{D7B27C6F-ADDD-0349-A99C-80ACD8B5202F}" type="presOf" srcId="{328890AC-0506-468B-8110-87046A56E1ED}" destId="{1D5365DC-1973-44D3-A95F-A49094D55F14}" srcOrd="2" destOrd="0" presId="urn:microsoft.com/office/officeart/2005/8/layout/gear1"/>
    <dgm:cxn modelId="{69680468-D7D3-4570-AFE2-B334E636D57F}" srcId="{E5397CCF-E050-4182-95CD-AD70F43580B1}" destId="{99B557EE-2F79-4F93-852F-7F8554D3B2C6}" srcOrd="2" destOrd="0" parTransId="{80F76782-4164-498F-A084-61B9487DC246}" sibTransId="{A170224D-41A7-4E3F-9B44-E10F83CEA9E5}"/>
    <dgm:cxn modelId="{A3C4D0C3-9083-F549-AB07-91BFD744EDB7}" type="presOf" srcId="{A170224D-41A7-4E3F-9B44-E10F83CEA9E5}" destId="{8A03CB83-D1F8-4F73-9BA8-445E30EF3BCF}" srcOrd="0" destOrd="0" presId="urn:microsoft.com/office/officeart/2005/8/layout/gear1"/>
    <dgm:cxn modelId="{165FB515-7CB6-4606-A525-1FC6757D1DA6}" srcId="{E5397CCF-E050-4182-95CD-AD70F43580B1}" destId="{328890AC-0506-468B-8110-87046A56E1ED}" srcOrd="0" destOrd="0" parTransId="{1D89C80D-51BE-46BB-B183-FE3C5B753D9B}" sibTransId="{1E42807C-4591-491D-A086-D647C5348154}"/>
    <dgm:cxn modelId="{405C7D81-8A5E-BB41-8049-B8374D85F7C1}" type="presOf" srcId="{99B557EE-2F79-4F93-852F-7F8554D3B2C6}" destId="{15FA0CD0-16EF-404F-96FC-2B8204144504}" srcOrd="1" destOrd="0" presId="urn:microsoft.com/office/officeart/2005/8/layout/gear1"/>
    <dgm:cxn modelId="{C646C108-FF27-E747-83D9-F4DA273D8E2F}" type="presOf" srcId="{8988D68B-228C-4E68-96FB-98DEE4E36C51}" destId="{CAE1E14C-29A7-4C71-BAA1-25B20BBCC1C7}" srcOrd="1" destOrd="0" presId="urn:microsoft.com/office/officeart/2005/8/layout/gear1"/>
    <dgm:cxn modelId="{B3860AE1-63F5-4801-B8CB-F7842DACAA3C}" srcId="{E5397CCF-E050-4182-95CD-AD70F43580B1}" destId="{8988D68B-228C-4E68-96FB-98DEE4E36C51}" srcOrd="1" destOrd="0" parTransId="{58BA1419-764D-4A8E-A836-455B6FCEC13F}" sibTransId="{B5E67278-63A6-4FE9-9C2A-3C334DCF4D1B}"/>
    <dgm:cxn modelId="{3D62D1FE-1DC2-8842-B073-79CBED94642A}" type="presOf" srcId="{99B557EE-2F79-4F93-852F-7F8554D3B2C6}" destId="{D877F75E-88D2-41B7-B102-D966A15B5B98}" srcOrd="0" destOrd="0" presId="urn:microsoft.com/office/officeart/2005/8/layout/gear1"/>
    <dgm:cxn modelId="{5D8888FF-34FD-A24C-8B54-452EF5579329}" type="presOf" srcId="{1E42807C-4591-491D-A086-D647C5348154}" destId="{305502E5-B199-4865-BC09-3C303443D786}" srcOrd="0" destOrd="0" presId="urn:microsoft.com/office/officeart/2005/8/layout/gear1"/>
    <dgm:cxn modelId="{5B9E784D-9414-DE46-AFF9-A006D2359233}" type="presOf" srcId="{328890AC-0506-468B-8110-87046A56E1ED}" destId="{4B98B246-9043-4F2F-8D09-134AFD229DAC}" srcOrd="1" destOrd="0" presId="urn:microsoft.com/office/officeart/2005/8/layout/gear1"/>
    <dgm:cxn modelId="{3BFA80EA-BC61-6149-9247-00A890E3C9CE}" type="presParOf" srcId="{9CB60D58-DDEF-427B-92F1-8DDA45490A73}" destId="{921DA1A8-BE6A-455E-A05D-39B1F476D462}" srcOrd="0" destOrd="0" presId="urn:microsoft.com/office/officeart/2005/8/layout/gear1"/>
    <dgm:cxn modelId="{F1EE0229-8CF6-3A42-9DC0-2A8D86F1A180}" type="presParOf" srcId="{9CB60D58-DDEF-427B-92F1-8DDA45490A73}" destId="{4B98B246-9043-4F2F-8D09-134AFD229DAC}" srcOrd="1" destOrd="0" presId="urn:microsoft.com/office/officeart/2005/8/layout/gear1"/>
    <dgm:cxn modelId="{F2FCBD2D-398A-3947-86A6-D58524B67462}" type="presParOf" srcId="{9CB60D58-DDEF-427B-92F1-8DDA45490A73}" destId="{1D5365DC-1973-44D3-A95F-A49094D55F14}" srcOrd="2" destOrd="0" presId="urn:microsoft.com/office/officeart/2005/8/layout/gear1"/>
    <dgm:cxn modelId="{FC26B22D-CC48-0648-833B-64E92890B680}" type="presParOf" srcId="{9CB60D58-DDEF-427B-92F1-8DDA45490A73}" destId="{EE499A37-EA06-4A91-8A75-41C56CE2B9F5}" srcOrd="3" destOrd="0" presId="urn:microsoft.com/office/officeart/2005/8/layout/gear1"/>
    <dgm:cxn modelId="{7BAEE394-4B9F-5A43-8C50-DE1084E787D3}" type="presParOf" srcId="{9CB60D58-DDEF-427B-92F1-8DDA45490A73}" destId="{CAE1E14C-29A7-4C71-BAA1-25B20BBCC1C7}" srcOrd="4" destOrd="0" presId="urn:microsoft.com/office/officeart/2005/8/layout/gear1"/>
    <dgm:cxn modelId="{DDEB1A35-E40D-AA40-9754-EB132A7639F9}" type="presParOf" srcId="{9CB60D58-DDEF-427B-92F1-8DDA45490A73}" destId="{9E5D0A51-32D4-4C43-A3BC-702F1003E4C1}" srcOrd="5" destOrd="0" presId="urn:microsoft.com/office/officeart/2005/8/layout/gear1"/>
    <dgm:cxn modelId="{E117578F-8966-F040-B684-DC5AC869A424}" type="presParOf" srcId="{9CB60D58-DDEF-427B-92F1-8DDA45490A73}" destId="{D877F75E-88D2-41B7-B102-D966A15B5B98}" srcOrd="6" destOrd="0" presId="urn:microsoft.com/office/officeart/2005/8/layout/gear1"/>
    <dgm:cxn modelId="{5C84DC60-890B-F744-99CF-4EA5C363AD53}" type="presParOf" srcId="{9CB60D58-DDEF-427B-92F1-8DDA45490A73}" destId="{15FA0CD0-16EF-404F-96FC-2B8204144504}" srcOrd="7" destOrd="0" presId="urn:microsoft.com/office/officeart/2005/8/layout/gear1"/>
    <dgm:cxn modelId="{98134C7D-09A3-4D48-9C33-1CA2F5B7ED8E}" type="presParOf" srcId="{9CB60D58-DDEF-427B-92F1-8DDA45490A73}" destId="{A9E5819E-64DB-4747-943E-C42222096C5A}" srcOrd="8" destOrd="0" presId="urn:microsoft.com/office/officeart/2005/8/layout/gear1"/>
    <dgm:cxn modelId="{8F2D3D15-0680-C744-A219-0268DA56228C}" type="presParOf" srcId="{9CB60D58-DDEF-427B-92F1-8DDA45490A73}" destId="{B6DB6B4D-E905-4BB0-A767-D1B1ADB46A2B}" srcOrd="9" destOrd="0" presId="urn:microsoft.com/office/officeart/2005/8/layout/gear1"/>
    <dgm:cxn modelId="{C6837185-3862-1F49-8AA8-385DCDE76B5C}" type="presParOf" srcId="{9CB60D58-DDEF-427B-92F1-8DDA45490A73}" destId="{305502E5-B199-4865-BC09-3C303443D786}" srcOrd="10" destOrd="0" presId="urn:microsoft.com/office/officeart/2005/8/layout/gear1"/>
    <dgm:cxn modelId="{B1FB3228-9E30-2C4C-AA57-E0B638C21C15}" type="presParOf" srcId="{9CB60D58-DDEF-427B-92F1-8DDA45490A73}" destId="{0E0EF959-E183-4C65-92E3-C79EBC3F7346}" srcOrd="11" destOrd="0" presId="urn:microsoft.com/office/officeart/2005/8/layout/gear1"/>
    <dgm:cxn modelId="{17E41708-5684-5444-9AA2-41040E36BF80}" type="presParOf" srcId="{9CB60D58-DDEF-427B-92F1-8DDA45490A73}" destId="{8A03CB83-D1F8-4F73-9BA8-445E30EF3BC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DA1A8-BE6A-455E-A05D-39B1F476D462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CORESA (</a:t>
          </a:r>
          <a:r>
            <a:rPr lang="es-PE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 miembros) </a:t>
          </a:r>
          <a:endParaRPr lang="es-PE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4175" y="2352385"/>
        <a:ext cx="1336450" cy="1148939"/>
      </dsp:txXfrm>
    </dsp:sp>
    <dsp:sp modelId="{EE499A37-EA06-4A91-8A75-41C56CE2B9F5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GID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miembros) </a:t>
          </a:r>
          <a:endParaRPr lang="es-PE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53570" y="1712203"/>
        <a:ext cx="807100" cy="802154"/>
      </dsp:txXfrm>
    </dsp:sp>
    <dsp:sp modelId="{D877F75E-88D2-41B7-B102-D966A15B5B98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 MCLCP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(22 miembros)</a:t>
          </a:r>
          <a:endParaRPr lang="es-PE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20700000">
        <a:off x="2804160" y="528320"/>
        <a:ext cx="894080" cy="894080"/>
      </dsp:txXfrm>
    </dsp:sp>
    <dsp:sp modelId="{305502E5-B199-4865-BC09-3C303443D786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0EF959-E183-4C65-92E3-C79EBC3F7346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03CB83-D1F8-4F73-9BA8-445E30EF3BCF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24721-1642-3F40-9908-B541BE9A4601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0D886-267D-664A-8241-56F82A3211F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355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416FD7-1DEE-4B08-871F-3DDD8D28A916}" type="slidenum">
              <a:rPr lang="en-US"/>
              <a:pPr/>
              <a:t>2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Lewis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Carrol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autor</a:t>
            </a:r>
            <a:r>
              <a:rPr lang="en-US" baseline="0" dirty="0" smtClean="0"/>
              <a:t> de “Alicia en el </a:t>
            </a:r>
            <a:r>
              <a:rPr lang="en-US" baseline="0" dirty="0" err="1" smtClean="0"/>
              <a:t>Pais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Maravillas</a:t>
            </a:r>
            <a:r>
              <a:rPr lang="en-US" baseline="0" dirty="0" smtClean="0"/>
              <a:t>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8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Crecimiento </a:t>
            </a:r>
            <a:r>
              <a:rPr lang="es-ES_tradnl" dirty="0" err="1" smtClean="0"/>
              <a:t>econ</a:t>
            </a:r>
            <a:r>
              <a:rPr lang="es-ES" dirty="0" err="1" smtClean="0"/>
              <a:t>ómico</a:t>
            </a:r>
            <a:r>
              <a:rPr lang="es-ES" dirty="0" smtClean="0"/>
              <a:t> ligado a procesos de </a:t>
            </a:r>
            <a:r>
              <a:rPr lang="es-ES" dirty="0" err="1" smtClean="0"/>
              <a:t>explotacion</a:t>
            </a:r>
            <a:r>
              <a:rPr lang="es-ES" dirty="0" smtClean="0"/>
              <a:t> de recursos</a:t>
            </a:r>
            <a:r>
              <a:rPr lang="es-ES" baseline="0" dirty="0" smtClean="0"/>
              <a:t> naturales (materia prima).</a:t>
            </a:r>
          </a:p>
          <a:p>
            <a:r>
              <a:rPr lang="es-ES" baseline="0" dirty="0" smtClean="0"/>
              <a:t>Casos de corrupción extremos como región.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0D886-267D-664A-8241-56F82A3211F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863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ECC13-0AD2-4FF3-87F4-22BEF9B46BC7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421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22 miembros del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8DE6B-EA82-4F3D-8F13-831C8629B7F2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8467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8DE6B-EA82-4F3D-8F13-831C8629B7F2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06661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PE" dirty="0" smtClean="0"/>
              <a:t>¿Cuál es el acercamiento entre el Estado y los sectores privado, la Academia orientado a una buena gobernabilidad?</a:t>
            </a:r>
          </a:p>
          <a:p>
            <a:pPr algn="just"/>
            <a:r>
              <a:rPr lang="es-PE" dirty="0" smtClean="0"/>
              <a:t>¿Cómo participan los partidos/movimientos políticos en la gobernabilidad regional?</a:t>
            </a:r>
          </a:p>
          <a:p>
            <a:pPr algn="just"/>
            <a:r>
              <a:rPr lang="es-PE" dirty="0" smtClean="0"/>
              <a:t>Colectivos ciudadanos: representatividad, base de diálogo con el Estado?</a:t>
            </a:r>
          </a:p>
          <a:p>
            <a:pPr algn="just"/>
            <a:r>
              <a:rPr lang="es-PE" dirty="0" smtClean="0"/>
              <a:t>Cooperación internacional: trabajo de ONGs como se articula con el desarrollo y las prioridades regionales.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2F8BA-ECF0-4E9A-8906-1BC743379E53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46627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200" dirty="0" smtClean="0"/>
              <a:t>CEPLAR: Actualización, replanteo, discusión de funcionamiento del CEPLAR como instancia supra de co-gobierno. Alinearlo al CCR?...</a:t>
            </a:r>
          </a:p>
          <a:p>
            <a:r>
              <a:rPr lang="es-PE" sz="1200" dirty="0" smtClean="0"/>
              <a:t>CCR: instancia consultiva propositiva- </a:t>
            </a:r>
            <a:r>
              <a:rPr lang="es-PE" sz="1200" dirty="0" err="1" smtClean="0"/>
              <a:t>bi</a:t>
            </a:r>
            <a:r>
              <a:rPr lang="es-PE" sz="1200" dirty="0" smtClean="0"/>
              <a:t> anual elección 2019, articulación con otros espacios de concertación así como a la gestión regional.</a:t>
            </a:r>
          </a:p>
          <a:p>
            <a:r>
              <a:rPr lang="es-PE" sz="1200" dirty="0" smtClean="0"/>
              <a:t>Otros espacios de concertación: ¿Cómo los dinamizamos, activamos? </a:t>
            </a:r>
          </a:p>
          <a:p>
            <a:pPr algn="just"/>
            <a:r>
              <a:rPr lang="es-PE" sz="1200" dirty="0" smtClean="0"/>
              <a:t>Reorganización al interno GORE: Proyectos Especiales y su competencia en el desarrollo regional, distorsión de funciones, duplicidad de funciones entre Proyectos especiales, Gerencias y sectores, etc. </a:t>
            </a:r>
          </a:p>
          <a:p>
            <a:pPr algn="just"/>
            <a:r>
              <a:rPr lang="es-PE" sz="1200" dirty="0" smtClean="0"/>
              <a:t>Gerencia Regional de Cultura ya ha sido creada pero sin implementación x estancamiento de la disposición de funciones de la DDC (transferencia de funciones).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2F8BA-ECF0-4E9A-8906-1BC743379E53}" type="slidenum">
              <a:rPr lang="es-PE" smtClean="0"/>
              <a:t>24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89227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0D886-267D-664A-8241-56F82A3211FB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237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062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280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018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7870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989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279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572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27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0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445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686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AFB02-9576-404D-AAFE-83F96855E65C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0EC28-0F5C-AF48-95E3-CFD3AA2DC4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018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png"/><Relationship Id="rId5" Type="http://schemas.microsoft.com/office/2007/relationships/hdphoto" Target="../media/hdphoto2.wdp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microsoft.com/office/2007/relationships/hdphoto" Target="../media/hdphoto3.wdp"/><Relationship Id="rId9" Type="http://schemas.openxmlformats.org/officeDocument/2006/relationships/image" Target="../media/image14.jpeg"/><Relationship Id="rId10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20" Type="http://schemas.openxmlformats.org/officeDocument/2006/relationships/image" Target="../media/image2.tiff"/><Relationship Id="rId10" Type="http://schemas.openxmlformats.org/officeDocument/2006/relationships/image" Target="../media/image20.jpeg"/><Relationship Id="rId11" Type="http://schemas.openxmlformats.org/officeDocument/2006/relationships/image" Target="../media/image21.jpg"/><Relationship Id="rId12" Type="http://schemas.openxmlformats.org/officeDocument/2006/relationships/image" Target="../media/image22.jpeg"/><Relationship Id="rId13" Type="http://schemas.openxmlformats.org/officeDocument/2006/relationships/image" Target="../media/image23.png"/><Relationship Id="rId14" Type="http://schemas.microsoft.com/office/2007/relationships/hdphoto" Target="../media/hdphoto6.wdp"/><Relationship Id="rId15" Type="http://schemas.openxmlformats.org/officeDocument/2006/relationships/image" Target="../media/image24.jpg"/><Relationship Id="rId16" Type="http://schemas.openxmlformats.org/officeDocument/2006/relationships/image" Target="../media/image25.png"/><Relationship Id="rId17" Type="http://schemas.microsoft.com/office/2007/relationships/hdphoto" Target="../media/hdphoto7.wdp"/><Relationship Id="rId18" Type="http://schemas.openxmlformats.org/officeDocument/2006/relationships/image" Target="../media/image26.png"/><Relationship Id="rId19" Type="http://schemas.microsoft.com/office/2007/relationships/hdphoto" Target="../media/hdphoto8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microsoft.com/office/2007/relationships/hdphoto" Target="../media/hdphoto4.wdp"/><Relationship Id="rId6" Type="http://schemas.openxmlformats.org/officeDocument/2006/relationships/image" Target="../media/image17.png"/><Relationship Id="rId7" Type="http://schemas.microsoft.com/office/2007/relationships/hdphoto" Target="../media/hdphoto5.wdp"/><Relationship Id="rId8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mesadeconcertacion.org.pe/" TargetMode="Externa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94453" y="2153137"/>
            <a:ext cx="10673548" cy="2319110"/>
          </a:xfrm>
        </p:spPr>
        <p:txBody>
          <a:bodyPr>
            <a:noAutofit/>
          </a:bodyPr>
          <a:lstStyle/>
          <a:p>
            <a:r>
              <a:rPr lang="es-ES_tradnl" sz="4800" b="1" i="1" dirty="0">
                <a:solidFill>
                  <a:schemeClr val="accent5"/>
                </a:solidFill>
              </a:rPr>
              <a:t>La importancia de la </a:t>
            </a:r>
            <a:r>
              <a:rPr lang="es-ES_tradnl" sz="4800" b="1" i="1" dirty="0" err="1">
                <a:solidFill>
                  <a:schemeClr val="accent5"/>
                </a:solidFill>
              </a:rPr>
              <a:t>D</a:t>
            </a:r>
            <a:r>
              <a:rPr lang="es-ES_tradnl" sz="4800" b="1" i="1" dirty="0" err="1" smtClean="0">
                <a:solidFill>
                  <a:schemeClr val="accent5"/>
                </a:solidFill>
              </a:rPr>
              <a:t>imensión</a:t>
            </a:r>
            <a:r>
              <a:rPr lang="es-ES_tradnl" sz="4800" b="1" i="1" dirty="0" smtClean="0">
                <a:solidFill>
                  <a:schemeClr val="accent5"/>
                </a:solidFill>
              </a:rPr>
              <a:t> Institucional </a:t>
            </a:r>
            <a:r>
              <a:rPr lang="es-ES_tradnl" sz="4800" b="1" i="1" dirty="0">
                <a:solidFill>
                  <a:schemeClr val="accent5"/>
                </a:solidFill>
              </a:rPr>
              <a:t>en la lucha contra la </a:t>
            </a:r>
            <a:r>
              <a:rPr lang="es-ES_tradnl" sz="4800" b="1" i="1" dirty="0" err="1" smtClean="0">
                <a:solidFill>
                  <a:schemeClr val="accent5"/>
                </a:solidFill>
              </a:rPr>
              <a:t>corrupción</a:t>
            </a:r>
            <a:r>
              <a:rPr lang="es-ES_tradnl" sz="4800" b="1" i="1" dirty="0" smtClean="0">
                <a:solidFill>
                  <a:schemeClr val="accent5"/>
                </a:solidFill>
              </a:rPr>
              <a:t>. </a:t>
            </a:r>
            <a:endParaRPr lang="es-ES_tradnl" sz="4800" b="1" dirty="0">
              <a:solidFill>
                <a:schemeClr val="accent5"/>
              </a:solidFill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948070" y="5146608"/>
            <a:ext cx="8766314" cy="8374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i="1" dirty="0" smtClean="0"/>
              <a:t>Magister </a:t>
            </a:r>
            <a:r>
              <a:rPr lang="es-ES" b="1" i="1" dirty="0" err="1" smtClean="0"/>
              <a:t>Zuly</a:t>
            </a:r>
            <a:r>
              <a:rPr lang="es-ES" b="1" i="1" dirty="0" smtClean="0"/>
              <a:t> E. </a:t>
            </a:r>
            <a:r>
              <a:rPr lang="es-ES" b="1" i="1" dirty="0" err="1" smtClean="0"/>
              <a:t>Alvarez</a:t>
            </a:r>
            <a:r>
              <a:rPr lang="es-ES" b="1" i="1" dirty="0" smtClean="0"/>
              <a:t> </a:t>
            </a:r>
            <a:r>
              <a:rPr lang="es-ES" b="1" i="1" dirty="0" smtClean="0"/>
              <a:t>Manrique</a:t>
            </a:r>
          </a:p>
          <a:p>
            <a:r>
              <a:rPr lang="es-ES" b="1" i="1" dirty="0" smtClean="0"/>
              <a:t>Secretar</a:t>
            </a:r>
            <a:r>
              <a:rPr lang="es-ES" b="1" i="1" dirty="0" smtClean="0"/>
              <a:t>ía Técnica MCLCP</a:t>
            </a:r>
            <a:r>
              <a:rPr lang="es-ES" b="1" i="1" dirty="0" smtClean="0"/>
              <a:t> </a:t>
            </a:r>
            <a:endParaRPr lang="es-ES_tradnl" b="1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029" y="11560"/>
            <a:ext cx="1931203" cy="19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accent5"/>
                </a:solidFill>
              </a:rPr>
              <a:t>ODS </a:t>
            </a:r>
            <a:r>
              <a:rPr lang="es-ES_tradnl" b="1" smtClean="0">
                <a:solidFill>
                  <a:schemeClr val="accent5"/>
                </a:solidFill>
              </a:rPr>
              <a:t>e Institucionalidad</a:t>
            </a:r>
            <a:endParaRPr lang="es-ES_tradnl" b="1">
              <a:solidFill>
                <a:schemeClr val="accent5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_tradnl" b="1" dirty="0" smtClean="0"/>
              <a:t>Cumbre de Cartagena: </a:t>
            </a:r>
            <a:r>
              <a:rPr lang="es-ES_tradnl" i="1" dirty="0"/>
              <a:t>ODS requieren también de una institucionalidad abierta a la innovación para resolver problemas públicos de una forma colaborativa con la participación activa de una ciudadanía responsable, informada y empoderada. Precisó que los sistemas nacionales de planificación son los llamados a coordinar políticas económicas, sociales y ambientales para lograr la Agenda 2030 y los ODS.</a:t>
            </a:r>
          </a:p>
          <a:p>
            <a:pPr algn="just"/>
            <a:r>
              <a:rPr lang="es-ES_tradnl" dirty="0" smtClean="0"/>
              <a:t>ODS tienen un carácter </a:t>
            </a:r>
            <a:r>
              <a:rPr lang="es-ES_tradnl" dirty="0"/>
              <a:t>universal, indivisible y civilizatorio de la Agenda 2030. </a:t>
            </a:r>
            <a:r>
              <a:rPr lang="es-ES_tradnl" dirty="0" smtClean="0"/>
              <a:t>Indivisibilidad </a:t>
            </a:r>
            <a:r>
              <a:rPr lang="es-ES_tradnl" dirty="0"/>
              <a:t>de los ODS exige </a:t>
            </a:r>
            <a:r>
              <a:rPr lang="es-ES_tradnl" dirty="0" smtClean="0"/>
              <a:t>establecer </a:t>
            </a:r>
            <a:r>
              <a:rPr lang="es-ES_tradnl" dirty="0"/>
              <a:t>sinergias, integración y transversalidad en las políticas públicas, </a:t>
            </a:r>
            <a:r>
              <a:rPr lang="es-ES_tradnl" dirty="0" smtClean="0"/>
              <a:t>siendo clave </a:t>
            </a:r>
            <a:r>
              <a:rPr lang="es-ES_tradnl" dirty="0"/>
              <a:t>identificar las interconexiones entre los </a:t>
            </a:r>
            <a:r>
              <a:rPr lang="es-ES_tradnl" dirty="0" smtClean="0"/>
              <a:t>ODS.</a:t>
            </a:r>
            <a:r>
              <a:rPr lang="es-ES_tradnl" dirty="0"/>
              <a:t/>
            </a:r>
            <a:br>
              <a:rPr lang="es-ES_tradnl" dirty="0"/>
            </a:b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3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7104" y="265373"/>
            <a:ext cx="10007138" cy="817289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Acuerdo </a:t>
            </a:r>
            <a:r>
              <a:rPr lang="es-ES" b="1" dirty="0" smtClean="0"/>
              <a:t>de Gobernabilidad.</a:t>
            </a:r>
            <a:endParaRPr lang="es-ES_tradnl" b="1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180407" y="1262289"/>
            <a:ext cx="7175316" cy="519412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600" dirty="0" smtClean="0"/>
              <a:t>El Acuerdo por el Cusco 2019 -2022, es un documento compromiso que contiene 19 prioridades consensuadas entre más de 100 instituciones públicas y organizaciones de sociedad civil que orientarán las políticas más relevantes en las 4 dimensiones del desarrollo humano en la región Cusco: Social, Económico, Ambiental e Institucionalidad. </a:t>
            </a:r>
          </a:p>
          <a:p>
            <a:pPr algn="just"/>
            <a:r>
              <a:rPr lang="es-PE" sz="2600" dirty="0" smtClean="0"/>
              <a:t>Su proceso de construcción concertada le da legitimidad y el compromiso ético y responsable de los candidatos de su implementación, origina el seguimiento concertado cuyas alertas y recomendaciones retroalimentan la gestión de gobierno.</a:t>
            </a:r>
          </a:p>
          <a:p>
            <a:pPr marL="0" indent="0" algn="just">
              <a:buFont typeface="Arial"/>
              <a:buNone/>
            </a:pPr>
            <a:endParaRPr lang="es-PE" sz="2600" dirty="0" smtClean="0"/>
          </a:p>
          <a:p>
            <a:pPr algn="just"/>
            <a:endParaRPr lang="es-PE" sz="2600" dirty="0"/>
          </a:p>
        </p:txBody>
      </p:sp>
      <p:pic>
        <p:nvPicPr>
          <p:cNvPr id="7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078" y="1500782"/>
            <a:ext cx="3335164" cy="47171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513508"/>
              </p:ext>
            </p:extLst>
          </p:nvPr>
        </p:nvGraphicFramePr>
        <p:xfrm>
          <a:off x="1" y="44624"/>
          <a:ext cx="12192002" cy="736151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49134"/>
                <a:gridCol w="650211"/>
                <a:gridCol w="799476"/>
                <a:gridCol w="899410"/>
                <a:gridCol w="299803"/>
                <a:gridCol w="1435421"/>
                <a:gridCol w="1062940"/>
                <a:gridCol w="199869"/>
                <a:gridCol w="953918"/>
                <a:gridCol w="1108364"/>
                <a:gridCol w="1108364"/>
                <a:gridCol w="1108364"/>
                <a:gridCol w="1108364"/>
                <a:gridCol w="1108364"/>
              </a:tblGrid>
              <a:tr h="446426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   FIN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vert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000" b="1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POBREZA </a:t>
                      </a:r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MONETARIA y EXTREMA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fontAlgn="ctr"/>
                      <a:r>
                        <a:rPr lang="es-PE" sz="11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Reducir </a:t>
                      </a:r>
                      <a:r>
                        <a:rPr lang="es-PE" sz="11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la pobreza monetaria total  al  11% </a:t>
                      </a:r>
                    </a:p>
                    <a:p>
                      <a:pPr algn="ctr" fontAlgn="b"/>
                      <a:r>
                        <a:rPr lang="es-PE" sz="11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Reducir la pobreza extrema  al 1.5% 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</a:tr>
              <a:tr h="784952">
                <a:tc rowSpan="3">
                  <a:txBody>
                    <a:bodyPr/>
                    <a:lstStyle/>
                    <a:p>
                      <a:pPr algn="l" fontAlgn="b"/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RESULTADOS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wordArtVert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   EDUCACIÓN</a:t>
                      </a:r>
                      <a:endParaRPr lang="es-PE" sz="1000" b="1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El 10% de los niños menores de 3 años que acceden a ciclo I de educación.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Los niños/as de ámbito rural para el grado -EBR. CL el 71.5 %  y en LM 45.7% 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El 40% de los niños/as del  4to grado-EIB tienen un nivel 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Satisfactorio.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Los estudiantes del 2do grado secundaria alcanza un nivel Satisfactorio en un 60% en CL y 60% en Matemáticas.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El 95 % de los estudiantes culminan el nivel secundario en la edad (17 - 18 años).</a:t>
                      </a:r>
                      <a:endParaRPr lang="es-PE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. Los Institutos</a:t>
                      </a:r>
                      <a:r>
                        <a:rPr lang="es-PE" sz="1000" u="none" strike="noStrike" baseline="0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Superiores y Universidades en la Región están acreditados</a:t>
                      </a:r>
                      <a:endParaRPr lang="es-PE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El Promedio de años de estudios alcanzado por los jóvenes de 25 a 29 años en la región es de 16 años.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/>
                </a:tc>
              </a:tr>
              <a:tr h="1237773"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SALUD</a:t>
                      </a:r>
                      <a:endParaRPr lang="es-PE" sz="1000" b="1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86 madres mueren  x 100,000 nacidos vivos por año.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5 niños/niñas mueren por 1000 niños/niñas nacidos vivos. Por año.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6.4% de NN  menores de 5 años  con DCI. 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19% de  niños de 6 a 36 meses  tienen  Anemia.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7.6% de adolescentes entre 15 y 19 años son madres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100 % de Establecimientos de Salud  de categoría II-1 y III-1   cumplen con el 80% del proceso de autoevaluación. 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85 % de viviendas tienen acceso a agua potable en la región 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79 % de viviendas que tienen alcantarillado y otras formas de disposición de excretas en la región 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50 % de personas con discapacidad son certificadas en la región. 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94328"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 PROTEC-</a:t>
                      </a:r>
                    </a:p>
                    <a:p>
                      <a:pPr algn="ctr" fontAlgn="b"/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 CIÓN</a:t>
                      </a:r>
                      <a:endParaRPr lang="es-PE" sz="1000" b="1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vert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Las mujeres en la Región que son víctimas por parte de su esposo o compañero: 27.9% de violencia física 27.9%  o 1.5 % sexual .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Se incrementa las denuncias por trata laboral y sexual. 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 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Los niños/niñas que son maltratados verbalmente, con golpes o castigos físicos por sus padres y madres. 40% verbal y 11.3 % física. </a:t>
                      </a:r>
                    </a:p>
                    <a:p>
                      <a:pPr algn="ctr" fontAlgn="b"/>
                      <a:endParaRPr lang="es-PE" sz="1000" u="none" strike="noStrike" dirty="0"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Reducir en un 30% el nro. De niños y niñas de crianza y orfandad.</a:t>
                      </a:r>
                    </a:p>
                    <a:p>
                      <a:pPr algn="ctr" fontAlgn="b"/>
                      <a:endParaRPr lang="es-PE" sz="1000" u="none" strike="noStrike" dirty="0"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000" b="0" i="0" u="none" strike="noStrik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</a:tr>
              <a:tr h="119728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 MEDIOS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vert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        ECONÓMICO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vert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Se alcanza a 704,196 millones de soles como Valor Bruto de la producción agropecuaria, agrícola y ganadera a nivel regional 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5 % de contribución del sector agropecuario al PBI regional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0.5  es el Índice de Competitividad Regional. (IPE)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5000 productores en cadenas productivas regionales son certificados en sus competencias. 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140 personas con discapacidad incluidas laboralmente en empresas públicas y privadas 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60 % de las empresas de servicio turístico son certificadas en calidad 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turística.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6 circuitos turísticos alternativos identificados y puestos en la oferta 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turística</a:t>
                      </a:r>
                      <a:r>
                        <a:rPr lang="es-PE" sz="1000" u="none" strike="noStrike" baseline="0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e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n </a:t>
                      </a:r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provincias de mayor pobreza en la región. 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2,150.70 Kilómetros de red vial pavimentadas  </a:t>
                      </a:r>
                      <a:endParaRPr lang="es-ES_tradnl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103 distritos en la región conectados por la red dorsal con fibra óptica. 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4426"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PE" sz="1000" b="1" u="none" strike="noStrike" dirty="0" smtClean="0"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MEDIO</a:t>
                      </a:r>
                    </a:p>
                    <a:p>
                      <a:pPr algn="ctr" fontAlgn="b"/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000" b="1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AMBIENTE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vert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El 35.5 sobre 100 es el Índice regional de cumplimiento de la gestión de residuos sólidos.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498 millones de m3 es el Volumen de agua almacenada acumulada con frecuencia anual.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2750 Hectáreas forestadas y reforestadas por año </a:t>
                      </a:r>
                    </a:p>
                    <a:p>
                      <a:pPr algn="ctr" fontAlgn="ctr"/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15 % de territorio potencial a ser conservado cuenta con alguna modalidad de conservación de la biodiversidad y paisaje</a:t>
                      </a:r>
                    </a:p>
                    <a:p>
                      <a:pPr algn="ctr" fontAlgn="ctr"/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2000 mineros artesanales formalizados a nivel de la región con énfasis en las provincias: Paucartambo, Chumbivilcas y Quispicanchi.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80 % de cumplimiento del Plan de prevención y reducción de riesgos frente al cambio clim</a:t>
                      </a:r>
                      <a:r>
                        <a:rPr lang="es-ES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ático.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1138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Institucionalidad e </a:t>
                      </a:r>
                      <a:r>
                        <a:rPr lang="es-PE" sz="12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Intercultural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vert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Planeamiento </a:t>
                      </a:r>
                      <a:br>
                        <a:rPr lang="es-PE" sz="1000" b="1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</a:br>
                      <a:r>
                        <a:rPr lang="es-PE" sz="1000" b="1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Gestión Pública.</a:t>
                      </a:r>
                      <a:br>
                        <a:rPr lang="es-PE" sz="1000" b="1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</a:br>
                      <a:r>
                        <a:rPr lang="es-PE" sz="1000" b="1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Participación </a:t>
                      </a:r>
                      <a:br>
                        <a:rPr lang="es-PE" sz="1000" b="1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</a:br>
                      <a:r>
                        <a:rPr lang="es-PE" sz="1000" b="1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Anticorrupción.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vert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Incremento del presupuesto a los Programas Presupuestales. Al 80%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Todas las Entidades  del gobierno regional cuentan con plan de integridad y lucha contra la corrupción implementado.</a:t>
                      </a:r>
                      <a:endParaRPr lang="es-PE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Los Portales de Transparencia actualizados y funcionando 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Funcionamiento del Centro de</a:t>
                      </a:r>
                      <a:r>
                        <a:rPr lang="es-PE" sz="1000" u="none" strike="noStrike" baseline="0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Planeamiento Regional -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CEPLAR 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Denuncias 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corrupción  atendidas por las OCI a nivel regional.  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Los Consejos Regionales de participación ciudadana y los Comités de Vigilancia 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están institucionalizados </a:t>
                      </a:r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y funcionando.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Las organizaciones y Asociaciones juveniles, de NNA, y Discapacitados están reconocidas y participando.</a:t>
                      </a:r>
                      <a:endParaRPr lang="es-PE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</a:tr>
              <a:tr h="84324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Inter -</a:t>
                      </a:r>
                    </a:p>
                    <a:p>
                      <a:pPr algn="ctr" fontAlgn="ctr"/>
                      <a:r>
                        <a:rPr lang="es-PE" sz="1000" b="1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culturalidad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 vert="vert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La población no esta 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discriminada</a:t>
                      </a:r>
                      <a:r>
                        <a:rPr lang="es-PE" sz="1000" u="none" strike="noStrike" baseline="0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en servicios estatales </a:t>
                      </a:r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en la región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u="none" strike="noStrike" dirty="0">
                        <a:effectLst/>
                      </a:endParaRPr>
                    </a:p>
                  </a:txBody>
                  <a:tcPr marL="2520" marR="2520" marT="25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u="none" strike="noStrike" dirty="0" smtClean="0">
                        <a:effectLst/>
                      </a:endParaRPr>
                    </a:p>
                  </a:txBody>
                  <a:tcPr marL="2520" marR="2520" marT="2520" marB="0" anchor="b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PE" sz="1000" u="none" strike="noStrike" dirty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PE" sz="1000" u="none" strike="noStrike" dirty="0" smtClean="0"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Los Gobiernos Locales y Gobierno Regional (salud y educación) implementan Protocolos de atención con pertinencia  intercultural en servicios públicos.</a:t>
                      </a:r>
                      <a:endParaRPr lang="es-PE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2520" marR="2520" marT="25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20" marR="2520" marT="2520" marB="0" anchor="b"/>
                </a:tc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1486800" y="6979568"/>
            <a:ext cx="101290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PE" sz="1600" b="1" dirty="0"/>
              <a:t>CONFIANZA  +  EFICIENTE ATENCION   -  CERO CORRUPCIÓN = DESARROLLO SOTENIBLE ENFOCADO EN LAS PERSONAS</a:t>
            </a:r>
          </a:p>
        </p:txBody>
      </p:sp>
      <p:sp>
        <p:nvSpPr>
          <p:cNvPr id="2" name="Anillo 1"/>
          <p:cNvSpPr/>
          <p:nvPr/>
        </p:nvSpPr>
        <p:spPr>
          <a:xfrm>
            <a:off x="5951915" y="2177935"/>
            <a:ext cx="249380" cy="249381"/>
          </a:xfrm>
          <a:prstGeom prst="donu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5" name="Anillo 4"/>
          <p:cNvSpPr/>
          <p:nvPr/>
        </p:nvSpPr>
        <p:spPr>
          <a:xfrm>
            <a:off x="4076010" y="983673"/>
            <a:ext cx="249380" cy="249381"/>
          </a:xfrm>
          <a:prstGeom prst="donu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6" name="Anillo 5"/>
          <p:cNvSpPr/>
          <p:nvPr/>
        </p:nvSpPr>
        <p:spPr>
          <a:xfrm>
            <a:off x="3934695" y="2862349"/>
            <a:ext cx="249380" cy="249381"/>
          </a:xfrm>
          <a:prstGeom prst="donu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7" name="Anillo 6"/>
          <p:cNvSpPr/>
          <p:nvPr/>
        </p:nvSpPr>
        <p:spPr>
          <a:xfrm>
            <a:off x="4840787" y="4209004"/>
            <a:ext cx="249380" cy="249381"/>
          </a:xfrm>
          <a:prstGeom prst="donu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8" name="Anillo 7"/>
          <p:cNvSpPr/>
          <p:nvPr/>
        </p:nvSpPr>
        <p:spPr>
          <a:xfrm>
            <a:off x="3951320" y="4913271"/>
            <a:ext cx="249380" cy="249381"/>
          </a:xfrm>
          <a:prstGeom prst="donu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9" name="Anillo 8"/>
          <p:cNvSpPr/>
          <p:nvPr/>
        </p:nvSpPr>
        <p:spPr>
          <a:xfrm>
            <a:off x="5924206" y="6140322"/>
            <a:ext cx="249380" cy="249381"/>
          </a:xfrm>
          <a:prstGeom prst="donu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2297" y="365125"/>
            <a:ext cx="10282557" cy="1031413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s-PE" b="1" dirty="0"/>
              <a:t>Fases de </a:t>
            </a:r>
            <a:r>
              <a:rPr lang="es-PE" sz="4000" b="1" dirty="0"/>
              <a:t>elaboración</a:t>
            </a:r>
            <a:r>
              <a:rPr lang="es-PE" b="1" dirty="0"/>
              <a:t> </a:t>
            </a:r>
            <a:r>
              <a:rPr lang="es-PE" sz="4000" b="1" dirty="0"/>
              <a:t>del </a:t>
            </a:r>
            <a:r>
              <a:rPr lang="es-PE" sz="4000" b="1" dirty="0" smtClean="0"/>
              <a:t>Acuerdo por el Cusco 2019-2022</a:t>
            </a:r>
            <a:endParaRPr lang="es-PE" sz="4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96785" y="1878923"/>
            <a:ext cx="10480056" cy="4525963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lphaUcPeriod"/>
            </a:pPr>
            <a:r>
              <a:rPr lang="es-PE" sz="3200" b="1" dirty="0" smtClean="0"/>
              <a:t>Organización del proceso </a:t>
            </a:r>
            <a:r>
              <a:rPr lang="es-PE" sz="3200" dirty="0" smtClean="0"/>
              <a:t>(marzo – abril).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s-PE" sz="3200" b="1" dirty="0" smtClean="0"/>
              <a:t>Identificación de prioridades por dimensiones </a:t>
            </a:r>
            <a:r>
              <a:rPr lang="es-PE" sz="3200" dirty="0" smtClean="0"/>
              <a:t>(mayo-junio).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s-PE" sz="3200" b="1" dirty="0" smtClean="0"/>
              <a:t>Revisión de políticas y normas </a:t>
            </a:r>
            <a:r>
              <a:rPr lang="es-PE" sz="3200" dirty="0" smtClean="0"/>
              <a:t>(Julio-agosto).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s-PE" sz="3200" b="1" dirty="0" smtClean="0"/>
              <a:t>Dialogo bilateral con organizaciones políticas </a:t>
            </a:r>
            <a:r>
              <a:rPr lang="es-PE" sz="3200" dirty="0" smtClean="0"/>
              <a:t>(agosto - setiembre 2018).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s-PE" sz="3200" b="1" dirty="0" smtClean="0"/>
              <a:t>Firma y ratificación de compromisos con el Acuerdo </a:t>
            </a:r>
            <a:r>
              <a:rPr lang="es-PE" sz="3200" dirty="0" smtClean="0"/>
              <a:t>(12/09/2018).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9912" y="186274"/>
            <a:ext cx="10324407" cy="794455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Organización del proceso.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Diagrama"/>
          <p:cNvGraphicFramePr/>
          <p:nvPr>
            <p:extLst/>
          </p:nvPr>
        </p:nvGraphicFramePr>
        <p:xfrm>
          <a:off x="2063552" y="112474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9 Grupo"/>
          <p:cNvGrpSpPr/>
          <p:nvPr/>
        </p:nvGrpSpPr>
        <p:grpSpPr>
          <a:xfrm>
            <a:off x="1876238" y="1554933"/>
            <a:ext cx="2048341" cy="586731"/>
            <a:chOff x="95670" y="3389487"/>
            <a:chExt cx="1422400" cy="586731"/>
          </a:xfrm>
          <a:solidFill>
            <a:schemeClr val="bg1"/>
          </a:solidFill>
        </p:grpSpPr>
        <p:sp>
          <p:nvSpPr>
            <p:cNvPr id="11" name="10 Rectángulo redondeado"/>
            <p:cNvSpPr/>
            <p:nvPr/>
          </p:nvSpPr>
          <p:spPr>
            <a:xfrm>
              <a:off x="95670" y="3389487"/>
              <a:ext cx="1422400" cy="58673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11 Rectángulo"/>
            <p:cNvSpPr/>
            <p:nvPr/>
          </p:nvSpPr>
          <p:spPr>
            <a:xfrm>
              <a:off x="112855" y="3406672"/>
              <a:ext cx="1388030" cy="552361"/>
            </a:xfrm>
            <a:prstGeom prst="rect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1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PE" sz="1600" b="1" dirty="0"/>
                <a:t>CORECC </a:t>
              </a:r>
            </a:p>
            <a:p>
              <a:pPr marL="0" lvl="1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S" sz="1600" dirty="0"/>
                <a:t>(15 miembros)</a:t>
              </a:r>
              <a:r>
                <a:rPr lang="es-PE" sz="1600" dirty="0"/>
                <a:t> </a:t>
              </a:r>
            </a:p>
            <a:p>
              <a:pPr marL="228600" lvl="1" indent="-22860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PE" sz="1600" dirty="0"/>
            </a:p>
          </p:txBody>
        </p:sp>
      </p:grpSp>
      <p:sp>
        <p:nvSpPr>
          <p:cNvPr id="20" name="CuadroTexto 11"/>
          <p:cNvSpPr txBox="1"/>
          <p:nvPr/>
        </p:nvSpPr>
        <p:spPr>
          <a:xfrm>
            <a:off x="1379913" y="5417930"/>
            <a:ext cx="1004177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  </a:t>
            </a:r>
            <a:r>
              <a:rPr lang="es-ES_tradnl" b="1" dirty="0"/>
              <a:t>Campaña “La voz de mi comunidad” </a:t>
            </a:r>
            <a:r>
              <a:rPr lang="mr-IN" b="1" dirty="0"/>
              <a:t>–</a:t>
            </a:r>
            <a:r>
              <a:rPr lang="es-ES_tradnl" b="1" dirty="0"/>
              <a:t> Agenda 2030 ODS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1043 </a:t>
            </a:r>
            <a:r>
              <a:rPr lang="es-ES" dirty="0"/>
              <a:t>niños y adolescentes (educación 11.7%, fin de la pobreza 9,4%, reducir desigualdades 9.0%) </a:t>
            </a:r>
          </a:p>
          <a:p>
            <a:pPr marL="285750" indent="-285750">
              <a:buFont typeface="Arial"/>
              <a:buChar char="•"/>
            </a:pPr>
            <a:r>
              <a:rPr lang="es-ES" dirty="0"/>
              <a:t>2872 adultos (educación 13%, salud 8,6%, empleo 7.6%) </a:t>
            </a:r>
          </a:p>
          <a:p>
            <a:pPr algn="ctr"/>
            <a:r>
              <a:rPr lang="es-ES" b="1" dirty="0"/>
              <a:t>Total: 3915 consultas a nivel regional.</a:t>
            </a:r>
          </a:p>
        </p:txBody>
      </p:sp>
      <p:sp>
        <p:nvSpPr>
          <p:cNvPr id="13" name="12 Flecha abajo"/>
          <p:cNvSpPr/>
          <p:nvPr/>
        </p:nvSpPr>
        <p:spPr>
          <a:xfrm>
            <a:off x="8688288" y="4936924"/>
            <a:ext cx="504056" cy="382869"/>
          </a:xfrm>
          <a:prstGeom prst="downArrow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3" name="22 Grupo"/>
          <p:cNvGrpSpPr/>
          <p:nvPr/>
        </p:nvGrpSpPr>
        <p:grpSpPr>
          <a:xfrm>
            <a:off x="6312024" y="1176073"/>
            <a:ext cx="2596048" cy="672224"/>
            <a:chOff x="95670" y="3389487"/>
            <a:chExt cx="1422400" cy="586731"/>
          </a:xfrm>
        </p:grpSpPr>
        <p:sp>
          <p:nvSpPr>
            <p:cNvPr id="24" name="23 Rectángulo redondeado"/>
            <p:cNvSpPr/>
            <p:nvPr/>
          </p:nvSpPr>
          <p:spPr>
            <a:xfrm>
              <a:off x="95670" y="3389487"/>
              <a:ext cx="1422400" cy="58673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24 Rectángulo"/>
            <p:cNvSpPr/>
            <p:nvPr/>
          </p:nvSpPr>
          <p:spPr>
            <a:xfrm>
              <a:off x="112855" y="3406672"/>
              <a:ext cx="1388030" cy="5523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algn="ctr"/>
              <a:r>
                <a:rPr lang="es-ES" b="1" dirty="0"/>
                <a:t>Estado: </a:t>
              </a:r>
              <a:r>
                <a:rPr lang="es-ES" dirty="0"/>
                <a:t>48 Instituciones.</a:t>
              </a: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1613260" y="2653723"/>
            <a:ext cx="1600118" cy="586731"/>
            <a:chOff x="0" y="1625188"/>
            <a:chExt cx="1422400" cy="586731"/>
          </a:xfrm>
        </p:grpSpPr>
        <p:sp>
          <p:nvSpPr>
            <p:cNvPr id="27" name="26 Rectángulo redondeado"/>
            <p:cNvSpPr/>
            <p:nvPr/>
          </p:nvSpPr>
          <p:spPr>
            <a:xfrm>
              <a:off x="0" y="1625188"/>
              <a:ext cx="1422400" cy="586731"/>
            </a:xfrm>
            <a:prstGeom prst="roundRect">
              <a:avLst>
                <a:gd name="adj" fmla="val 10000"/>
              </a:avLst>
            </a:prstGeom>
            <a:ln>
              <a:solidFill>
                <a:schemeClr val="accent3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27 Rectángulo"/>
            <p:cNvSpPr/>
            <p:nvPr/>
          </p:nvSpPr>
          <p:spPr>
            <a:xfrm>
              <a:off x="17185" y="1642373"/>
              <a:ext cx="1388030" cy="552361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1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PE" b="1" dirty="0"/>
                <a:t>METRIDIS</a:t>
              </a:r>
            </a:p>
            <a:p>
              <a:pPr marL="0" lvl="1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S" sz="1400" dirty="0"/>
                <a:t>(15 miembros)</a:t>
              </a:r>
              <a:r>
                <a:rPr lang="es-PE" sz="1400" dirty="0"/>
                <a:t> </a:t>
              </a: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7032105" y="2000692"/>
            <a:ext cx="2610837" cy="780237"/>
            <a:chOff x="95670" y="3389487"/>
            <a:chExt cx="1422400" cy="586731"/>
          </a:xfrm>
        </p:grpSpPr>
        <p:sp>
          <p:nvSpPr>
            <p:cNvPr id="30" name="29 Rectángulo redondeado"/>
            <p:cNvSpPr/>
            <p:nvPr/>
          </p:nvSpPr>
          <p:spPr>
            <a:xfrm>
              <a:off x="95670" y="3389487"/>
              <a:ext cx="1422400" cy="58673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30 Rectángulo"/>
            <p:cNvSpPr/>
            <p:nvPr/>
          </p:nvSpPr>
          <p:spPr>
            <a:xfrm>
              <a:off x="112855" y="3406672"/>
              <a:ext cx="1388030" cy="383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algn="ctr"/>
              <a:r>
                <a:rPr lang="es-ES" b="1" dirty="0"/>
                <a:t>Sociedad Civil: </a:t>
              </a:r>
              <a:r>
                <a:rPr lang="es-ES" dirty="0"/>
                <a:t>44 organizaciones</a:t>
              </a: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7741154" y="4085595"/>
            <a:ext cx="2448272" cy="1224135"/>
            <a:chOff x="95670" y="3389487"/>
            <a:chExt cx="1422400" cy="843671"/>
          </a:xfrm>
        </p:grpSpPr>
        <p:sp>
          <p:nvSpPr>
            <p:cNvPr id="33" name="32 Rectángulo redondeado"/>
            <p:cNvSpPr/>
            <p:nvPr/>
          </p:nvSpPr>
          <p:spPr>
            <a:xfrm>
              <a:off x="95670" y="3389487"/>
              <a:ext cx="1422400" cy="586731"/>
            </a:xfrm>
            <a:prstGeom prst="roundRect">
              <a:avLst>
                <a:gd name="adj" fmla="val 10000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33 Rectángulo"/>
            <p:cNvSpPr/>
            <p:nvPr/>
          </p:nvSpPr>
          <p:spPr>
            <a:xfrm>
              <a:off x="112855" y="3406672"/>
              <a:ext cx="1321545" cy="82648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1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PE" sz="2000" b="1" dirty="0"/>
                <a:t>16</a:t>
              </a:r>
              <a:r>
                <a:rPr lang="es-PE" sz="2000" dirty="0"/>
                <a:t> </a:t>
              </a:r>
              <a:r>
                <a:rPr lang="es-PE" sz="2000" b="1" dirty="0"/>
                <a:t>Organizaciones de NNA y Jóvenes </a:t>
              </a:r>
            </a:p>
            <a:p>
              <a:pPr marL="0" lvl="1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PE" sz="2000" dirty="0"/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7886926" y="2951821"/>
            <a:ext cx="2610837" cy="780237"/>
            <a:chOff x="95670" y="3389487"/>
            <a:chExt cx="1422400" cy="586731"/>
          </a:xfrm>
        </p:grpSpPr>
        <p:sp>
          <p:nvSpPr>
            <p:cNvPr id="36" name="35 Rectángulo redondeado"/>
            <p:cNvSpPr/>
            <p:nvPr/>
          </p:nvSpPr>
          <p:spPr>
            <a:xfrm>
              <a:off x="95670" y="3389487"/>
              <a:ext cx="1422400" cy="58673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36 Rectángulo"/>
            <p:cNvSpPr/>
            <p:nvPr/>
          </p:nvSpPr>
          <p:spPr>
            <a:xfrm>
              <a:off x="112855" y="3406672"/>
              <a:ext cx="1388030" cy="383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algn="ctr"/>
              <a:r>
                <a:rPr lang="es-ES" b="1" dirty="0"/>
                <a:t>Sector Privado: </a:t>
              </a:r>
              <a:r>
                <a:rPr lang="es-ES" dirty="0"/>
                <a:t>05 organizaciones</a:t>
              </a:r>
            </a:p>
          </p:txBody>
        </p:sp>
      </p:grp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8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0038" y="186753"/>
            <a:ext cx="10640290" cy="943775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P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Identificación de prioridades por dimensiones</a:t>
            </a:r>
            <a:endParaRPr lang="es-P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860" y="1333017"/>
            <a:ext cx="5095063" cy="2534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CuadroTexto"/>
          <p:cNvSpPr txBox="1"/>
          <p:nvPr/>
        </p:nvSpPr>
        <p:spPr>
          <a:xfrm>
            <a:off x="1596044" y="3933057"/>
            <a:ext cx="377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PE" dirty="0"/>
              <a:t>Mesas de trabajo  por dimensiones.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827859" y="3815109"/>
            <a:ext cx="554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dirty="0"/>
              <a:t>Consulta ciudadana  (percepción de prioridades).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248128" y="5454270"/>
            <a:ext cx="237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PE" dirty="0"/>
              <a:t>Consulta a expertos.</a:t>
            </a:r>
          </a:p>
        </p:txBody>
      </p:sp>
      <p:pic>
        <p:nvPicPr>
          <p:cNvPr id="8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044" y="1340769"/>
            <a:ext cx="3779874" cy="277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8"/>
          <p:cNvPicPr>
            <a:picLocks noChangeAspect="1"/>
          </p:cNvPicPr>
          <p:nvPr/>
        </p:nvPicPr>
        <p:blipFill rotWithShape="1">
          <a:blip r:embed="rId4"/>
          <a:srcRect t="12743" r="6901"/>
          <a:stretch/>
        </p:blipFill>
        <p:spPr>
          <a:xfrm>
            <a:off x="4079777" y="4193494"/>
            <a:ext cx="3351801" cy="261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9542" y="53752"/>
            <a:ext cx="10499548" cy="893899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Revisión de políticas y normas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9541" y="1324290"/>
            <a:ext cx="7929767" cy="4525963"/>
          </a:xfrm>
        </p:spPr>
        <p:txBody>
          <a:bodyPr>
            <a:normAutofit/>
          </a:bodyPr>
          <a:lstStyle/>
          <a:p>
            <a:r>
              <a:rPr lang="es-PE" sz="3200" dirty="0" smtClean="0"/>
              <a:t>Objetivos de Desarrollo Sostenible 2030. </a:t>
            </a:r>
          </a:p>
          <a:p>
            <a:r>
              <a:rPr lang="es-PE" sz="3200" dirty="0" smtClean="0"/>
              <a:t>Plan Bicentenario al 2021</a:t>
            </a:r>
          </a:p>
          <a:p>
            <a:r>
              <a:rPr lang="es-PE" sz="3200" dirty="0" smtClean="0"/>
              <a:t>Planes Sectoriales Multianuales - PESEM.</a:t>
            </a:r>
          </a:p>
          <a:p>
            <a:r>
              <a:rPr lang="es-PE" sz="3200" dirty="0" smtClean="0"/>
              <a:t>Plan Regional de Desarrollo Concertado al 2021 con prospectiva al 2030 PREDC. </a:t>
            </a:r>
          </a:p>
          <a:p>
            <a:r>
              <a:rPr lang="es-PE" sz="3200" dirty="0" smtClean="0"/>
              <a:t>Planes Nacionales (PNLCVFS, PNAIA, Anemia y DCI, PEN, etc.)</a:t>
            </a:r>
          </a:p>
        </p:txBody>
      </p:sp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799" y="3981412"/>
            <a:ext cx="2923887" cy="29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96291" y="336503"/>
            <a:ext cx="10341034" cy="1010159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s-P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Di</a:t>
            </a: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r>
              <a:rPr lang="es-P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 </a:t>
            </a:r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bilateral con organizaciones políticas.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91"/>
          <a:stretch/>
        </p:blipFill>
        <p:spPr>
          <a:xfrm>
            <a:off x="1496291" y="1769596"/>
            <a:ext cx="3108725" cy="20892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2750" b="15351"/>
          <a:stretch/>
        </p:blipFill>
        <p:spPr>
          <a:xfrm>
            <a:off x="4759831" y="1802847"/>
            <a:ext cx="3576095" cy="20560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31100" r="20786" b="16400"/>
          <a:stretch/>
        </p:blipFill>
        <p:spPr>
          <a:xfrm>
            <a:off x="2446642" y="4293096"/>
            <a:ext cx="3700443" cy="21243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46663" r="7919" b="398"/>
          <a:stretch/>
        </p:blipFill>
        <p:spPr>
          <a:xfrm>
            <a:off x="6375092" y="4293095"/>
            <a:ext cx="4123729" cy="212432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r="8629" b="-1"/>
          <a:stretch/>
        </p:blipFill>
        <p:spPr>
          <a:xfrm>
            <a:off x="8436957" y="1802847"/>
            <a:ext cx="3133497" cy="203406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12586" r="25865" b="23426"/>
          <a:stretch/>
        </p:blipFill>
        <p:spPr>
          <a:xfrm>
            <a:off x="1238447" y="2466688"/>
            <a:ext cx="2762677" cy="19434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8" r="17176"/>
          <a:stretch/>
        </p:blipFill>
        <p:spPr>
          <a:xfrm>
            <a:off x="4325986" y="14038"/>
            <a:ext cx="2395960" cy="21228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3800" r="11413" b="8001"/>
          <a:stretch/>
        </p:blipFill>
        <p:spPr>
          <a:xfrm>
            <a:off x="9342967" y="2186721"/>
            <a:ext cx="2444478" cy="227515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t="18155" r="17645" b="12200"/>
          <a:stretch/>
        </p:blipFill>
        <p:spPr>
          <a:xfrm>
            <a:off x="9364640" y="4569016"/>
            <a:ext cx="2528514" cy="21233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5"/>
          <a:stretch/>
        </p:blipFill>
        <p:spPr>
          <a:xfrm rot="5400000">
            <a:off x="6844083" y="2528352"/>
            <a:ext cx="2366643" cy="192964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3250" r="15750" b="8000"/>
          <a:stretch/>
        </p:blipFill>
        <p:spPr>
          <a:xfrm>
            <a:off x="4086295" y="4823066"/>
            <a:ext cx="2529963" cy="192650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0601" r="21650" b="9051"/>
          <a:stretch/>
        </p:blipFill>
        <p:spPr>
          <a:xfrm>
            <a:off x="9374393" y="79140"/>
            <a:ext cx="2381625" cy="205401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6" t="4850" r="34157" b="34250"/>
          <a:stretch/>
        </p:blipFill>
        <p:spPr>
          <a:xfrm>
            <a:off x="7120551" y="14039"/>
            <a:ext cx="1846883" cy="221411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8000" r="16920" b="8000"/>
          <a:stretch/>
        </p:blipFill>
        <p:spPr>
          <a:xfrm>
            <a:off x="6938384" y="4734102"/>
            <a:ext cx="2248869" cy="195829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600" r="20863" b="14300"/>
          <a:stretch/>
        </p:blipFill>
        <p:spPr>
          <a:xfrm>
            <a:off x="1238447" y="4562480"/>
            <a:ext cx="2762675" cy="212991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1128" r="46063" b="14300"/>
          <a:stretch/>
        </p:blipFill>
        <p:spPr>
          <a:xfrm>
            <a:off x="4430541" y="2324511"/>
            <a:ext cx="2036383" cy="235198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0100" r="21651" b="21650"/>
          <a:stretch/>
        </p:blipFill>
        <p:spPr>
          <a:xfrm>
            <a:off x="1238447" y="118256"/>
            <a:ext cx="2816345" cy="220557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0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7301" y="110128"/>
            <a:ext cx="10643644" cy="86303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PE" sz="3600" b="1" dirty="0" smtClean="0"/>
              <a:t>E. Firma </a:t>
            </a:r>
            <a:r>
              <a:rPr lang="es-PE" sz="3600" b="1" dirty="0"/>
              <a:t>y ratificación de compromisos con el Acuerdo</a:t>
            </a:r>
            <a:endParaRPr lang="es-PE" sz="3600" dirty="0"/>
          </a:p>
        </p:txBody>
      </p:sp>
      <p:sp>
        <p:nvSpPr>
          <p:cNvPr id="3" name="AutoShape 2" descr="blob:https://web.whatsapp.com/a8f5dea7-b85a-49ae-9b04-3dcbf5b3e4ba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4" name="AutoShape 4" descr="blob:https://web.whatsapp.com/a8f5dea7-b85a-49ae-9b04-3dcbf5b3e4ba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13036"/>
          <a:stretch/>
        </p:blipFill>
        <p:spPr>
          <a:xfrm>
            <a:off x="1214890" y="1083596"/>
            <a:ext cx="10368465" cy="50763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21830" y="6220502"/>
            <a:ext cx="1114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12/09/2018: 16 de 17 candidatos/as regionales ratificaron su compromiso en la firma del Acuerdo por el Cusco 2019-2022.</a:t>
            </a:r>
            <a:endParaRPr lang="es-ES_tradn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r="84793"/>
          <a:stretch/>
        </p:blipFill>
        <p:spPr>
          <a:xfrm>
            <a:off x="34003" y="-16625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9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2286000" y="2133600"/>
            <a:ext cx="7391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PE" sz="4800" dirty="0"/>
              <a:t>“Si no sabes a dónde vas, no importa el camino que tomes” </a:t>
            </a:r>
          </a:p>
          <a:p>
            <a:pPr algn="ctr"/>
            <a:r>
              <a:rPr lang="es-PE" sz="3600" i="1" dirty="0"/>
              <a:t>Lewis Carrol </a:t>
            </a:r>
            <a:endParaRPr lang="es-ES" sz="20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389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38007" y="2193121"/>
            <a:ext cx="7073844" cy="2790496"/>
          </a:xfrm>
        </p:spPr>
        <p:txBody>
          <a:bodyPr>
            <a:noAutofit/>
          </a:bodyPr>
          <a:lstStyle/>
          <a:p>
            <a:pPr marL="514350" indent="-514350" algn="ctr"/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4000" b="1" dirty="0" smtClean="0">
                <a:solidFill>
                  <a:schemeClr val="accent5"/>
                </a:solidFill>
              </a:rPr>
              <a:t>4. </a:t>
            </a:r>
            <a:r>
              <a:rPr lang="es-ES" sz="4000" b="1" dirty="0" smtClean="0">
                <a:solidFill>
                  <a:schemeClr val="accent5"/>
                </a:solidFill>
              </a:rPr>
              <a:t>Del </a:t>
            </a:r>
            <a:r>
              <a:rPr lang="es-ES" sz="4000" b="1" dirty="0">
                <a:solidFill>
                  <a:schemeClr val="accent5"/>
                </a:solidFill>
              </a:rPr>
              <a:t>discurso a la acción: </a:t>
            </a:r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ES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4000" dirty="0"/>
              <a:t> Dimensión Institucional en la gobernabilidad </a:t>
            </a:r>
            <a:r>
              <a:rPr lang="es-ES" sz="4000" dirty="0" smtClean="0"/>
              <a:t>regional</a:t>
            </a:r>
            <a:r>
              <a:rPr lang="es-ES" sz="4000" dirty="0"/>
              <a:t> </a:t>
            </a:r>
            <a:r>
              <a:rPr lang="es-ES" sz="4000" dirty="0" smtClean="0"/>
              <a:t>(Propuesta en construcci</a:t>
            </a:r>
            <a:r>
              <a:rPr lang="es-ES" sz="4000" dirty="0" smtClean="0"/>
              <a:t>ón)</a:t>
            </a:r>
            <a:endParaRPr lang="es-ES_tradnl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55916"/>
          <a:stretch/>
        </p:blipFill>
        <p:spPr>
          <a:xfrm>
            <a:off x="260336" y="0"/>
            <a:ext cx="4295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2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489" y="1077102"/>
            <a:ext cx="5329786" cy="52231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984" y="10100"/>
            <a:ext cx="11175357" cy="810229"/>
          </a:xfrm>
        </p:spPr>
        <p:txBody>
          <a:bodyPr>
            <a:noAutofit/>
          </a:bodyPr>
          <a:lstStyle/>
          <a:p>
            <a:pPr algn="ctr"/>
            <a:r>
              <a:rPr lang="es-MX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Resumen de prioridades del </a:t>
            </a:r>
            <a:r>
              <a:rPr lang="es-MX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Acuerdo por el Cusco 2019 -2022. 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2321690" y="1765966"/>
            <a:ext cx="1314691" cy="1111169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s-MX" sz="1600" dirty="0" smtClean="0"/>
              <a:t>- Pobreza </a:t>
            </a:r>
          </a:p>
          <a:p>
            <a:pPr marL="0" indent="0" algn="r">
              <a:buNone/>
            </a:pPr>
            <a:r>
              <a:rPr lang="es-MX" sz="1600" b="1" dirty="0" smtClean="0"/>
              <a:t>- </a:t>
            </a:r>
            <a:r>
              <a:rPr lang="es-MX" sz="1600" dirty="0" smtClean="0"/>
              <a:t>Educación</a:t>
            </a:r>
          </a:p>
          <a:p>
            <a:pPr algn="r">
              <a:buFontTx/>
              <a:buChar char="-"/>
            </a:pPr>
            <a:r>
              <a:rPr lang="es-MX" sz="1600" dirty="0" smtClean="0"/>
              <a:t>Salud</a:t>
            </a:r>
          </a:p>
          <a:p>
            <a:pPr algn="r">
              <a:buFontTx/>
              <a:buChar char="-"/>
            </a:pPr>
            <a:r>
              <a:rPr lang="es-MX" sz="1600" dirty="0" smtClean="0"/>
              <a:t>Protección</a:t>
            </a:r>
            <a:endParaRPr lang="es-PE" sz="1600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7576112" y="1450341"/>
            <a:ext cx="2726806" cy="1111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600" dirty="0" smtClean="0"/>
              <a:t>- Sector Agropecuario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1600" b="1" dirty="0" smtClean="0"/>
              <a:t>- </a:t>
            </a:r>
            <a:r>
              <a:rPr lang="es-MX" sz="1600" dirty="0" smtClean="0"/>
              <a:t>Competitividad</a:t>
            </a:r>
          </a:p>
          <a:p>
            <a:pPr>
              <a:buFontTx/>
              <a:buChar char="-"/>
            </a:pPr>
            <a:r>
              <a:rPr lang="es-MX" sz="1600" dirty="0" smtClean="0"/>
              <a:t>Turismo</a:t>
            </a:r>
          </a:p>
          <a:p>
            <a:pPr>
              <a:buFontTx/>
              <a:buChar char="-"/>
            </a:pPr>
            <a:r>
              <a:rPr lang="es-MX" sz="1600" dirty="0" smtClean="0"/>
              <a:t>Infraestructura vial</a:t>
            </a:r>
            <a:endParaRPr lang="es-PE" sz="1600" dirty="0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1767826" y="4811299"/>
            <a:ext cx="2215587" cy="1111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MX" sz="1600" dirty="0" smtClean="0"/>
              <a:t>- Residuos Sólidos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s-MX" sz="1600" b="1" dirty="0" smtClean="0"/>
              <a:t>- </a:t>
            </a:r>
            <a:r>
              <a:rPr lang="es-MX" sz="1600" dirty="0" smtClean="0"/>
              <a:t>Agua</a:t>
            </a:r>
          </a:p>
          <a:p>
            <a:pPr algn="r">
              <a:buFontTx/>
              <a:buChar char="-"/>
            </a:pPr>
            <a:r>
              <a:rPr lang="es-MX" sz="1600" dirty="0" smtClean="0"/>
              <a:t>Biodiversidad</a:t>
            </a:r>
          </a:p>
          <a:p>
            <a:pPr algn="r">
              <a:buFontTx/>
              <a:buChar char="-"/>
            </a:pPr>
            <a:r>
              <a:rPr lang="es-MX" sz="1600" dirty="0" smtClean="0"/>
              <a:t>Cambio Climático</a:t>
            </a:r>
            <a:endParaRPr lang="es-PE" sz="1600" dirty="0"/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7342715" y="4665009"/>
            <a:ext cx="2261585" cy="1500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200" dirty="0" smtClean="0"/>
              <a:t>-      Planeamiento Regional</a:t>
            </a:r>
          </a:p>
          <a:p>
            <a:pPr>
              <a:buFontTx/>
              <a:buChar char="-"/>
            </a:pPr>
            <a:r>
              <a:rPr lang="es-MX" sz="1200" dirty="0" smtClean="0"/>
              <a:t>Gestión pública eficiente y transparente</a:t>
            </a:r>
          </a:p>
          <a:p>
            <a:pPr>
              <a:buFontTx/>
              <a:buChar char="-"/>
            </a:pPr>
            <a:r>
              <a:rPr lang="es-MX" sz="1200" dirty="0" smtClean="0"/>
              <a:t>Lucha contra la corrupción y participación ciudadana </a:t>
            </a:r>
          </a:p>
          <a:p>
            <a:pPr>
              <a:buFontTx/>
              <a:buChar char="-"/>
            </a:pPr>
            <a:r>
              <a:rPr lang="es-MX" sz="1200" dirty="0" smtClean="0"/>
              <a:t>Interculturalidad </a:t>
            </a:r>
            <a:endParaRPr lang="es-PE" sz="1200" dirty="0"/>
          </a:p>
        </p:txBody>
      </p:sp>
      <p:sp>
        <p:nvSpPr>
          <p:cNvPr id="17" name="Abrir llave 16"/>
          <p:cNvSpPr/>
          <p:nvPr/>
        </p:nvSpPr>
        <p:spPr>
          <a:xfrm>
            <a:off x="2321690" y="1450341"/>
            <a:ext cx="294188" cy="167872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Abrir llave 17"/>
          <p:cNvSpPr/>
          <p:nvPr/>
        </p:nvSpPr>
        <p:spPr>
          <a:xfrm>
            <a:off x="2161816" y="4618730"/>
            <a:ext cx="294188" cy="167872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Cerrar llave 18"/>
          <p:cNvSpPr/>
          <p:nvPr/>
        </p:nvSpPr>
        <p:spPr>
          <a:xfrm>
            <a:off x="9370984" y="4589107"/>
            <a:ext cx="274478" cy="1565783"/>
          </a:xfrm>
          <a:prstGeom prst="rightBrace">
            <a:avLst>
              <a:gd name="adj1" fmla="val 8333"/>
              <a:gd name="adj2" fmla="val 50771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Cerrar llave 20"/>
          <p:cNvSpPr/>
          <p:nvPr/>
        </p:nvSpPr>
        <p:spPr>
          <a:xfrm>
            <a:off x="9361835" y="1260591"/>
            <a:ext cx="274478" cy="1565783"/>
          </a:xfrm>
          <a:prstGeom prst="rightBrace">
            <a:avLst>
              <a:gd name="adj1" fmla="val 8333"/>
              <a:gd name="adj2" fmla="val 50771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CuadroTexto 26"/>
          <p:cNvSpPr txBox="1"/>
          <p:nvPr/>
        </p:nvSpPr>
        <p:spPr>
          <a:xfrm>
            <a:off x="9752063" y="1233442"/>
            <a:ext cx="2208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Pequeña agricultura y emprendimiento familiar??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Crecimiento PBI interno ¿Qué actividades priorizar?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Turismo: ¿actividad estratégica para la economía regional?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Mega proyectos: seguimiento </a:t>
            </a:r>
          </a:p>
          <a:p>
            <a:endParaRPr lang="es-PE" sz="11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9604300" y="4586909"/>
            <a:ext cx="256192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CEPLAR: como implementarlo?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Espacios de participación ciudadana- organización, roles y funcionamiento articulado.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Reorganización GORE??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Corrupción: como incrementar la vigilancia y transparencia?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Interculturalidad: DDC y creación de Consejo Regional de Cultura???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-36994" y="1426943"/>
            <a:ext cx="2615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 smtClean="0"/>
              <a:t>Pobreza Rural en provincias focalizadas.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 smtClean="0"/>
              <a:t>Brechas educativas en zona rural e indígena.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 smtClean="0"/>
              <a:t>Anemia como problema de salud pública.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 smtClean="0"/>
              <a:t>Sistema sanitario regional.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 smtClean="0"/>
              <a:t>Violencia contra mujeres y niños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PE" sz="1200" b="1" dirty="0"/>
          </a:p>
        </p:txBody>
      </p:sp>
      <p:sp>
        <p:nvSpPr>
          <p:cNvPr id="31" name="CuadroTexto 30"/>
          <p:cNvSpPr txBox="1"/>
          <p:nvPr/>
        </p:nvSpPr>
        <p:spPr>
          <a:xfrm>
            <a:off x="8939515" y="3972099"/>
            <a:ext cx="2947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Temas y prioridades </a:t>
            </a:r>
            <a:endParaRPr lang="es-PE" sz="1200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8575275" y="814262"/>
            <a:ext cx="2947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Temas y prioridades </a:t>
            </a:r>
            <a:endParaRPr lang="es-PE" sz="1200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52098" y="883385"/>
            <a:ext cx="2947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Temas y prioridades </a:t>
            </a:r>
            <a:endParaRPr lang="es-PE" sz="1200" b="1" dirty="0"/>
          </a:p>
        </p:txBody>
      </p:sp>
      <p:sp>
        <p:nvSpPr>
          <p:cNvPr id="24" name="CuadroTexto 23"/>
          <p:cNvSpPr txBox="1"/>
          <p:nvPr/>
        </p:nvSpPr>
        <p:spPr>
          <a:xfrm>
            <a:off x="416691" y="4158278"/>
            <a:ext cx="2947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Temas y prioridades </a:t>
            </a:r>
            <a:endParaRPr lang="es-PE" sz="1200" b="1" dirty="0"/>
          </a:p>
        </p:txBody>
      </p:sp>
      <p:sp>
        <p:nvSpPr>
          <p:cNvPr id="3" name="2 Elipse"/>
          <p:cNvSpPr/>
          <p:nvPr/>
        </p:nvSpPr>
        <p:spPr>
          <a:xfrm>
            <a:off x="7222544" y="3974591"/>
            <a:ext cx="4992449" cy="26822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CuadroTexto 3"/>
          <p:cNvSpPr txBox="1"/>
          <p:nvPr/>
        </p:nvSpPr>
        <p:spPr>
          <a:xfrm>
            <a:off x="152098" y="4587865"/>
            <a:ext cx="2463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PE" sz="1200" dirty="0"/>
              <a:t>Implementar un Sistema Integral de Manejo de Residuos Sólidos – aguas servidas y escombros.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PE" sz="1200" dirty="0"/>
              <a:t>Garantizar la Oferta Hídrica.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PE" sz="1200" dirty="0"/>
              <a:t>Proteger, conservar y recuperar los ecosistemas naturales de agro-biodiversidad.</a:t>
            </a:r>
          </a:p>
          <a:p>
            <a:pPr marL="285750" lvl="0" indent="-285750">
              <a:buFont typeface="+mj-lt"/>
              <a:buAutoNum type="romanUcPeriod"/>
            </a:pPr>
            <a:r>
              <a:rPr lang="es-PE" sz="1200" dirty="0"/>
              <a:t>Prevenir y recurrir la ocurrencia de emergencias y desastres – cambio climático.</a:t>
            </a:r>
          </a:p>
        </p:txBody>
      </p:sp>
    </p:spTree>
    <p:extLst>
      <p:ext uri="{BB962C8B-B14F-4D97-AF65-F5344CB8AC3E}">
        <p14:creationId xmlns:p14="http://schemas.microsoft.com/office/powerpoint/2010/main" val="17037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71574" y="655116"/>
            <a:ext cx="6038835" cy="6486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1600" b="1" dirty="0" smtClean="0"/>
              <a:t>Acuerdo por el Cusco 2019 -2022 </a:t>
            </a:r>
          </a:p>
          <a:p>
            <a:r>
              <a:rPr lang="es-MX" sz="1600" dirty="0" smtClean="0"/>
              <a:t>19 prioridades / 49 indicadores en 4 dimensiones del desarrollo.</a:t>
            </a:r>
            <a:endParaRPr lang="es-PE" sz="16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58295" y="31800"/>
            <a:ext cx="12133705" cy="810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participación ciudadana en la Gobernabilidad Regional</a:t>
            </a:r>
            <a:endParaRPr lang="es-MX" sz="28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06673" y="1902391"/>
            <a:ext cx="2270566" cy="785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600" b="1" dirty="0" smtClean="0"/>
              <a:t>Consejo Regional Cusco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sz="1600" dirty="0" smtClean="0"/>
              <a:t>21 Consejeros/as elegidos/as </a:t>
            </a:r>
            <a:endParaRPr lang="es-PE" sz="1600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965592" y="1603025"/>
            <a:ext cx="2743200" cy="9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600" b="1" dirty="0" smtClean="0"/>
              <a:t>Consejo de Coordinación Regional CCR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sz="1600" dirty="0" smtClean="0"/>
              <a:t>20 miembros de GL, Sociedad Civil  convocados por GR (Ejecutivo)</a:t>
            </a:r>
            <a:endParaRPr lang="es-PE" sz="1600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8891258" y="1467407"/>
            <a:ext cx="3154584" cy="1364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400" b="1" dirty="0" smtClean="0"/>
              <a:t>Otros espacios de participación ciudadana</a:t>
            </a:r>
            <a:endParaRPr lang="es-MX" sz="1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s-MX" sz="1200" dirty="0"/>
              <a:t>Grupo Impulsor por la Descentralización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s-MX" sz="1200" dirty="0"/>
              <a:t>Colectivos </a:t>
            </a:r>
            <a:r>
              <a:rPr lang="es-MX" sz="1200" dirty="0" smtClean="0"/>
              <a:t>ciudadanos: Ni una menos, Colectivo Dignidad, Asamblea Popular, Veedurías Ciudadanas,  etc.</a:t>
            </a:r>
            <a:endParaRPr lang="es-MX" sz="1200" dirty="0"/>
          </a:p>
        </p:txBody>
      </p:sp>
      <p:sp>
        <p:nvSpPr>
          <p:cNvPr id="9" name="Rectángulo 8"/>
          <p:cNvSpPr/>
          <p:nvPr/>
        </p:nvSpPr>
        <p:spPr>
          <a:xfrm>
            <a:off x="6128525" y="1530256"/>
            <a:ext cx="288188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00000"/>
              </a:lnSpc>
            </a:pPr>
            <a:r>
              <a:rPr lang="es-MX" sz="1400" b="1" dirty="0"/>
              <a:t>Consejos Regionales </a:t>
            </a:r>
          </a:p>
          <a:p>
            <a:pPr indent="0">
              <a:lnSpc>
                <a:spcPct val="100000"/>
              </a:lnSpc>
              <a:buFontTx/>
              <a:buChar char="-"/>
            </a:pPr>
            <a:r>
              <a:rPr lang="es-MX" sz="1200" dirty="0"/>
              <a:t>Consejo Regional de Salud</a:t>
            </a:r>
          </a:p>
          <a:p>
            <a:pPr indent="0">
              <a:lnSpc>
                <a:spcPct val="100000"/>
              </a:lnSpc>
              <a:buFontTx/>
              <a:buChar char="-"/>
            </a:pPr>
            <a:r>
              <a:rPr lang="es-MX" sz="1200" dirty="0"/>
              <a:t>Consejo Cambio </a:t>
            </a:r>
            <a:r>
              <a:rPr lang="es-MX" sz="1200" dirty="0" smtClean="0"/>
              <a:t>Climático</a:t>
            </a:r>
          </a:p>
          <a:p>
            <a:pPr indent="0">
              <a:lnSpc>
                <a:spcPct val="100000"/>
              </a:lnSpc>
              <a:buFontTx/>
              <a:buChar char="-"/>
            </a:pPr>
            <a:r>
              <a:rPr lang="es-MX" sz="1200" dirty="0" smtClean="0"/>
              <a:t>Instancia Reg. Violencia</a:t>
            </a:r>
          </a:p>
          <a:p>
            <a:pPr indent="0">
              <a:lnSpc>
                <a:spcPct val="100000"/>
              </a:lnSpc>
              <a:buFontTx/>
              <a:buChar char="-"/>
            </a:pPr>
            <a:r>
              <a:rPr lang="es-MX" sz="1200" dirty="0" smtClean="0"/>
              <a:t>CRAC (Corrupción)  </a:t>
            </a:r>
          </a:p>
          <a:p>
            <a:pPr indent="0">
              <a:lnSpc>
                <a:spcPct val="100000"/>
              </a:lnSpc>
              <a:buFontTx/>
              <a:buChar char="-"/>
            </a:pPr>
            <a:r>
              <a:rPr lang="es-MX" sz="1200" dirty="0" smtClean="0"/>
              <a:t>CORTUR – CORENNA</a:t>
            </a:r>
          </a:p>
          <a:p>
            <a:pPr indent="0">
              <a:lnSpc>
                <a:spcPct val="100000"/>
              </a:lnSpc>
              <a:buFontTx/>
              <a:buChar char="-"/>
            </a:pPr>
            <a:r>
              <a:rPr lang="es-MX" sz="1200" dirty="0" err="1" smtClean="0"/>
              <a:t>Metridis</a:t>
            </a:r>
            <a:r>
              <a:rPr lang="es-MX" sz="1200" dirty="0" smtClean="0"/>
              <a:t> – Red contra Trata personas </a:t>
            </a:r>
            <a:endParaRPr lang="es-PE" sz="1200" dirty="0"/>
          </a:p>
        </p:txBody>
      </p:sp>
      <p:sp>
        <p:nvSpPr>
          <p:cNvPr id="10" name="Flecha abajo 9"/>
          <p:cNvSpPr/>
          <p:nvPr/>
        </p:nvSpPr>
        <p:spPr>
          <a:xfrm>
            <a:off x="1176217" y="3715481"/>
            <a:ext cx="481258" cy="4166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218535" y="4204799"/>
            <a:ext cx="2446841" cy="95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000" dirty="0" smtClean="0"/>
              <a:t>Heterogeneidad en su composición.</a:t>
            </a:r>
          </a:p>
          <a:p>
            <a:pPr algn="just"/>
            <a:r>
              <a:rPr lang="es-MX" sz="1000" dirty="0" smtClean="0"/>
              <a:t>Necesitan información y articulación con espacios de sociedad civil  para tener ´mayor incidencia. </a:t>
            </a:r>
            <a:endParaRPr lang="es-PE" sz="1000" dirty="0"/>
          </a:p>
        </p:txBody>
      </p:sp>
      <p:sp>
        <p:nvSpPr>
          <p:cNvPr id="12" name="Flecha abajo 11"/>
          <p:cNvSpPr/>
          <p:nvPr/>
        </p:nvSpPr>
        <p:spPr>
          <a:xfrm>
            <a:off x="1252987" y="5123852"/>
            <a:ext cx="481258" cy="4166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123753" y="5528466"/>
            <a:ext cx="2608645" cy="772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200" dirty="0" smtClean="0"/>
              <a:t>¿De qué manera se vincula con los otros espacios de concertación regional?</a:t>
            </a:r>
          </a:p>
          <a:p>
            <a:pPr algn="just"/>
            <a:endParaRPr lang="es-PE" sz="1200" dirty="0"/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388828" y="2956118"/>
            <a:ext cx="2270566" cy="45883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400" b="1" dirty="0" smtClean="0"/>
              <a:t>Función Normativa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sz="1400" b="1" dirty="0" smtClean="0"/>
              <a:t>Función Fiscalizadora</a:t>
            </a:r>
            <a:endParaRPr lang="es-PE" sz="1400" b="1" dirty="0"/>
          </a:p>
        </p:txBody>
      </p:sp>
      <p:sp>
        <p:nvSpPr>
          <p:cNvPr id="15" name="Rectángulo 14"/>
          <p:cNvSpPr/>
          <p:nvPr/>
        </p:nvSpPr>
        <p:spPr>
          <a:xfrm>
            <a:off x="5986174" y="3885611"/>
            <a:ext cx="2610708" cy="15832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MX" sz="1200" dirty="0" smtClean="0"/>
              <a:t>Conformados por técnicos de Estado y </a:t>
            </a:r>
            <a:r>
              <a:rPr lang="es-MX" sz="1200" dirty="0" err="1" smtClean="0"/>
              <a:t>Org</a:t>
            </a:r>
            <a:r>
              <a:rPr lang="es-MX" sz="1200" dirty="0" smtClean="0"/>
              <a:t>. Sociedad Civil. </a:t>
            </a:r>
          </a:p>
          <a:p>
            <a:pPr marL="171450" indent="-171450" algn="just">
              <a:buFontTx/>
              <a:buChar char="-"/>
            </a:pPr>
            <a:r>
              <a:rPr lang="es-MX" sz="1200" dirty="0" smtClean="0"/>
              <a:t>Trabajan por temáticas específicas, no tienen espacio de articulación. </a:t>
            </a:r>
          </a:p>
          <a:p>
            <a:pPr marL="171450" indent="-171450" algn="just">
              <a:buFontTx/>
              <a:buChar char="-"/>
            </a:pPr>
            <a:r>
              <a:rPr lang="es-MX" sz="1200" dirty="0" smtClean="0"/>
              <a:t>No dialogan con otros espacios que son solo de Sociedad Civil </a:t>
            </a:r>
          </a:p>
          <a:p>
            <a:pPr marL="171450" indent="-171450" algn="just">
              <a:buFontTx/>
              <a:buChar char="-"/>
            </a:pPr>
            <a:r>
              <a:rPr lang="es-MX" sz="1200" dirty="0" smtClean="0"/>
              <a:t>Muchos han desaparecido por falta de convocatoria del Estado. </a:t>
            </a:r>
            <a:endParaRPr lang="es-PE" sz="1200" dirty="0"/>
          </a:p>
        </p:txBody>
      </p:sp>
      <p:sp>
        <p:nvSpPr>
          <p:cNvPr id="16" name="Flecha abajo 15"/>
          <p:cNvSpPr/>
          <p:nvPr/>
        </p:nvSpPr>
        <p:spPr>
          <a:xfrm>
            <a:off x="7012069" y="3393733"/>
            <a:ext cx="481258" cy="41669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Flecha abajo 16"/>
          <p:cNvSpPr/>
          <p:nvPr/>
        </p:nvSpPr>
        <p:spPr>
          <a:xfrm>
            <a:off x="10227921" y="3359751"/>
            <a:ext cx="481258" cy="41669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 17"/>
          <p:cNvSpPr/>
          <p:nvPr/>
        </p:nvSpPr>
        <p:spPr>
          <a:xfrm>
            <a:off x="9082420" y="3862997"/>
            <a:ext cx="2738417" cy="15832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MX" sz="1200" dirty="0" smtClean="0"/>
              <a:t>Colectivos conformados por una temática específica. </a:t>
            </a:r>
          </a:p>
          <a:p>
            <a:pPr marL="171450" indent="-171450" algn="just">
              <a:buFontTx/>
              <a:buChar char="-"/>
            </a:pPr>
            <a:r>
              <a:rPr lang="es-MX" sz="1200" dirty="0" smtClean="0"/>
              <a:t>No se articulan a otros espacios de concertación. </a:t>
            </a:r>
          </a:p>
          <a:p>
            <a:pPr marL="171450" indent="-171450" algn="just">
              <a:buFontTx/>
              <a:buChar char="-"/>
            </a:pPr>
            <a:r>
              <a:rPr lang="es-MX" sz="1200" dirty="0" smtClean="0"/>
              <a:t>En algunos casos Propuestas radicales. </a:t>
            </a:r>
          </a:p>
          <a:p>
            <a:pPr marL="171450" indent="-171450" algn="just">
              <a:buFontTx/>
              <a:buChar char="-"/>
            </a:pPr>
            <a:r>
              <a:rPr lang="es-MX" sz="1200" dirty="0" smtClean="0"/>
              <a:t>Débil representatividad ciudadana ¿A quienes representan?</a:t>
            </a:r>
          </a:p>
          <a:p>
            <a:pPr marL="171450" indent="-171450" algn="just">
              <a:buFontTx/>
              <a:buChar char="-"/>
            </a:pPr>
            <a:r>
              <a:rPr lang="es-MX" sz="1200" dirty="0" smtClean="0"/>
              <a:t>Agenda establecida por coyuntura. </a:t>
            </a:r>
            <a:endParaRPr lang="es-PE" sz="1200" dirty="0"/>
          </a:p>
        </p:txBody>
      </p:sp>
      <p:sp>
        <p:nvSpPr>
          <p:cNvPr id="19" name="Rectángulo 18"/>
          <p:cNvSpPr/>
          <p:nvPr/>
        </p:nvSpPr>
        <p:spPr>
          <a:xfrm>
            <a:off x="3003317" y="3470822"/>
            <a:ext cx="2667750" cy="15832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MX" sz="1200" dirty="0" smtClean="0"/>
              <a:t>Conformado por Gobiernos Locales, Sociedad Civil.</a:t>
            </a:r>
          </a:p>
          <a:p>
            <a:pPr marL="171450" indent="-171450" algn="just">
              <a:buFontTx/>
              <a:buChar char="-"/>
            </a:pPr>
            <a:r>
              <a:rPr lang="es-MX" sz="1200" dirty="0" smtClean="0"/>
              <a:t>Buena participación activa. </a:t>
            </a:r>
          </a:p>
          <a:p>
            <a:pPr marL="171450" indent="-171450" algn="just">
              <a:buFontTx/>
              <a:buChar char="-"/>
            </a:pPr>
            <a:r>
              <a:rPr lang="es-MX" sz="1200" dirty="0" smtClean="0"/>
              <a:t>Decisiones no vinculantes a la Política Regional. </a:t>
            </a:r>
          </a:p>
          <a:p>
            <a:pPr marL="171450" indent="-171450" algn="just">
              <a:buFontTx/>
              <a:buChar char="-"/>
            </a:pPr>
            <a:r>
              <a:rPr lang="es-MX" sz="1200" dirty="0" smtClean="0"/>
              <a:t>Carencia de articulación con otros espacios de concertación. </a:t>
            </a:r>
            <a:endParaRPr lang="es-PE" sz="1200" dirty="0"/>
          </a:p>
        </p:txBody>
      </p:sp>
      <p:sp>
        <p:nvSpPr>
          <p:cNvPr id="20" name="Flecha abajo 19"/>
          <p:cNvSpPr/>
          <p:nvPr/>
        </p:nvSpPr>
        <p:spPr>
          <a:xfrm>
            <a:off x="4107806" y="3090446"/>
            <a:ext cx="481258" cy="41669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3239393" y="2655254"/>
            <a:ext cx="2270566" cy="4262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400" b="1" dirty="0" smtClean="0"/>
              <a:t>Función Consultiva y vigilancia ciudadana</a:t>
            </a:r>
            <a:endParaRPr lang="es-PE" sz="1400" b="1" dirty="0"/>
          </a:p>
        </p:txBody>
      </p:sp>
      <p:sp>
        <p:nvSpPr>
          <p:cNvPr id="22" name="Marcador de contenido 2"/>
          <p:cNvSpPr txBox="1">
            <a:spLocks/>
          </p:cNvSpPr>
          <p:nvPr/>
        </p:nvSpPr>
        <p:spPr>
          <a:xfrm>
            <a:off x="6143436" y="3046731"/>
            <a:ext cx="2270566" cy="297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400" b="1" dirty="0" smtClean="0"/>
              <a:t>Función Consultivo Técnico </a:t>
            </a:r>
            <a:endParaRPr lang="es-PE" sz="1400" b="1" dirty="0"/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9333267" y="2998487"/>
            <a:ext cx="2270566" cy="3089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400" b="1" dirty="0" smtClean="0"/>
              <a:t>Vigilancia ciudadana</a:t>
            </a:r>
            <a:endParaRPr lang="es-PE" sz="1400" b="1" dirty="0"/>
          </a:p>
        </p:txBody>
      </p:sp>
      <p:sp>
        <p:nvSpPr>
          <p:cNvPr id="26" name="Rectángulo 25"/>
          <p:cNvSpPr/>
          <p:nvPr/>
        </p:nvSpPr>
        <p:spPr>
          <a:xfrm>
            <a:off x="3239393" y="6163561"/>
            <a:ext cx="8806449" cy="273913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FF0000"/>
                </a:solidFill>
              </a:rPr>
              <a:t>Nudo crítico: </a:t>
            </a:r>
            <a:r>
              <a:rPr lang="es-MX" dirty="0" smtClean="0"/>
              <a:t>Espacio de articulación entre espacios y con el Consejo Regional Cusco.</a:t>
            </a:r>
            <a:endParaRPr lang="es-PE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2774008" y="949124"/>
            <a:ext cx="82952" cy="541987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Flecha abajo 26"/>
          <p:cNvSpPr/>
          <p:nvPr/>
        </p:nvSpPr>
        <p:spPr>
          <a:xfrm>
            <a:off x="4159655" y="4962138"/>
            <a:ext cx="481258" cy="41669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Marcador de contenido 2"/>
          <p:cNvSpPr txBox="1">
            <a:spLocks/>
          </p:cNvSpPr>
          <p:nvPr/>
        </p:nvSpPr>
        <p:spPr>
          <a:xfrm>
            <a:off x="3070353" y="5449556"/>
            <a:ext cx="2608645" cy="772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200" dirty="0" smtClean="0"/>
              <a:t>¿De qué manera se vincula con los otros espacios de concertación temática regional?</a:t>
            </a:r>
          </a:p>
          <a:p>
            <a:pPr algn="just"/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2662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5320" y="1450849"/>
            <a:ext cx="1819656" cy="475487"/>
          </a:xfrm>
          <a:ln w="952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PE" b="1" dirty="0" smtClean="0"/>
              <a:t>CEPLAR </a:t>
            </a:r>
            <a:endParaRPr lang="es-PE" b="1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8805672" y="1328928"/>
            <a:ext cx="2289048" cy="597408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b="1" dirty="0" smtClean="0"/>
              <a:t>Fortalecimiento del Consejo Regional  </a:t>
            </a:r>
            <a:endParaRPr lang="es-PE" b="1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2162556" y="4197310"/>
            <a:ext cx="2709672" cy="682752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b="1" dirty="0" smtClean="0"/>
              <a:t>Gestión articulada al interno del GORE</a:t>
            </a:r>
            <a:endParaRPr lang="es-PE" sz="2000" b="1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8025384" y="4120896"/>
            <a:ext cx="2633472" cy="585216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 b="1" dirty="0" smtClean="0"/>
              <a:t>Consejos Regionales de participación </a:t>
            </a:r>
            <a:endParaRPr lang="es-PE" sz="2000" b="1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4495800" y="274320"/>
            <a:ext cx="2709672" cy="597408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PE" sz="1800" b="1" dirty="0" smtClean="0"/>
              <a:t>Fortalecimiento Consejo Coordinación Regional</a:t>
            </a:r>
            <a:endParaRPr lang="es-PE" sz="18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930396" y="1003006"/>
            <a:ext cx="38404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Reglamento no actualizado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Débil representatividad de sociedad civil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Débil legitimidad de representantes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Decisiones no vinculantes en la gestión regional.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09016" y="242637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Nudos críticos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964424" y="2057614"/>
            <a:ext cx="3971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Pocas capacidades de los consejeros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 Débil articulación con sus partidos políticos, territorios, sociedad civil y espacios de concertación regional.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Débil manejo técnico de las prioridades regionales  (PRDC) así como de su funciones. 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126224" y="5030366"/>
            <a:ext cx="48097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Débil organización e institucionalización.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No hay espacios de socialización al interno y al externo.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/>
              <a:t>Decisiones no vinculantes en la gestión regional</a:t>
            </a:r>
            <a:r>
              <a:rPr lang="es-PE" sz="1400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Desarticulación del Consejo Regional y sus comisiones.  </a:t>
            </a:r>
            <a:endParaRPr lang="es-PE" sz="1400" dirty="0"/>
          </a:p>
          <a:p>
            <a:pPr algn="just"/>
            <a:endParaRPr lang="es-PE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42316" y="2103780"/>
            <a:ext cx="3061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Existe documento de creación que necesita actualización y asignación presupuestal. </a:t>
            </a:r>
          </a:p>
          <a:p>
            <a:pPr algn="just"/>
            <a:endParaRPr lang="es-PE" sz="1400" dirty="0" smtClean="0"/>
          </a:p>
        </p:txBody>
      </p:sp>
      <p:sp>
        <p:nvSpPr>
          <p:cNvPr id="14" name="13 CuadroTexto"/>
          <p:cNvSpPr txBox="1"/>
          <p:nvPr/>
        </p:nvSpPr>
        <p:spPr>
          <a:xfrm>
            <a:off x="509016" y="5039296"/>
            <a:ext cx="50139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Duplicidad de actividades entre Gerencias, Sectores y Proyectos Especiales 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Áreas con poca capacidad técnica, no responden a la visión regional (GRDS)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Proyectos Especiales manejan alto presupuesto, débil articulación a prioridades regionales, débil eficiencia en productos, desnaturalizados en sus funciones.</a:t>
            </a:r>
          </a:p>
        </p:txBody>
      </p:sp>
    </p:spTree>
    <p:extLst>
      <p:ext uri="{BB962C8B-B14F-4D97-AF65-F5344CB8AC3E}">
        <p14:creationId xmlns:p14="http://schemas.microsoft.com/office/powerpoint/2010/main" val="1907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473440" y="3907536"/>
            <a:ext cx="3072384" cy="631888"/>
          </a:xfrm>
          <a:ln w="952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1600" b="1" dirty="0" smtClean="0"/>
              <a:t>Implementación Centro de Planeamiento Regional - CEPLAR </a:t>
            </a:r>
            <a:endParaRPr lang="es-PE" sz="1600" b="1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8378952" y="568082"/>
            <a:ext cx="2289048" cy="5974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1800" b="1" dirty="0" smtClean="0"/>
              <a:t>Fortalecimiento del Consejo Regional  </a:t>
            </a:r>
            <a:endParaRPr lang="es-PE" sz="1800" b="1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844296" y="3868864"/>
            <a:ext cx="2290572" cy="585216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1600" b="1" dirty="0" smtClean="0"/>
              <a:t>Gestión articulada al interno del GORE</a:t>
            </a:r>
            <a:endParaRPr lang="es-PE" sz="1600" b="1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767072" y="3893248"/>
            <a:ext cx="2633472" cy="585216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1600" b="1" dirty="0" smtClean="0"/>
              <a:t>Consejos Regionales de participación </a:t>
            </a:r>
            <a:endParaRPr lang="es-PE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45948" y="1238642"/>
            <a:ext cx="5577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Actualización del Reglamento del CCR . 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Elección de nuevos representantes de sociedad civil  con mayor representatividad.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Fortalecimiento de articulación dentro del segmento de sociedad civil estratégicas: FARTAC, FDTC, FDDC.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Buscar conectividad entre CCR y Consejos Regionales temáticos.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42316" y="57971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rgbClr val="FF0000"/>
                </a:solidFill>
              </a:rPr>
              <a:t>Acciones estratégicas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694676" y="1302150"/>
            <a:ext cx="4119372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Reuniones de fortalecimiento en roles, funciones, prioridades regionales a Consejeros Regionales (14  nov convocar).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Reuniones de coordinación con Consejos Regionales.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8356092" y="4580000"/>
            <a:ext cx="34152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Construir Política Regional que norme el diseño, roles, mecanismo de funcionamiento, nivel de articulación del CEPLAR.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Conformado por representantes de los Consejos Regionales.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PE" sz="1400" dirty="0" smtClean="0"/>
          </a:p>
          <a:p>
            <a:pPr marL="285750" indent="-285750" algn="just">
              <a:buFont typeface="Arial" pitchFamily="34" charset="0"/>
              <a:buChar char="•"/>
            </a:pPr>
            <a:endParaRPr lang="es-PE" sz="1400" dirty="0" smtClean="0"/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1463802" y="566928"/>
            <a:ext cx="2709672" cy="597408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PE" sz="1800" b="1" dirty="0" smtClean="0"/>
              <a:t>Fortalecimiento Consejo Coordinación Regional</a:t>
            </a:r>
            <a:endParaRPr lang="es-PE" sz="18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42316" y="4487072"/>
            <a:ext cx="40614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Fortalecer la efectividad de las Gerencias Regionales con cuadros técnicos competentes en sus funciones.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Implementar un sistema de monitoreo y evaluación de logros y productos por cada área, gerencia y oficina en el marco del PREDC. 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Revisión  de naturaleza, competencias y funciones de los Proyectos Especiales.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Asignar competencias a gerencias, proyectos y direcciones en el marco de sus funciones. 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547616" y="4458080"/>
            <a:ext cx="3486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Fortalecimiento de Consejos Regionales de participación ciudadana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Articulación CRAC – Contraloría General de la República y COVIC.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Reuniones de coordinación con las Comisiones del Consejo Regional.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sz="1400" dirty="0" smtClean="0"/>
              <a:t>Conclusión del Plan Regional de Participación Ciudadana.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PE" sz="1400" dirty="0" smtClean="0"/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4315968" y="2749420"/>
            <a:ext cx="3730752" cy="47313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PE" sz="1800" b="1" dirty="0" smtClean="0"/>
              <a:t>Sistema de Gobernabilidad Regional </a:t>
            </a:r>
            <a:endParaRPr lang="es-PE" sz="1800" b="1" dirty="0"/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3134868" y="3222551"/>
            <a:ext cx="1168908" cy="560969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endCxn id="7" idx="0"/>
          </p:cNvCxnSpPr>
          <p:nvPr/>
        </p:nvCxnSpPr>
        <p:spPr>
          <a:xfrm>
            <a:off x="6083808" y="3352800"/>
            <a:ext cx="0" cy="540448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>
            <a:endCxn id="3" idx="0"/>
          </p:cNvCxnSpPr>
          <p:nvPr/>
        </p:nvCxnSpPr>
        <p:spPr>
          <a:xfrm>
            <a:off x="8046720" y="3222551"/>
            <a:ext cx="1962912" cy="68498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angular"/>
          <p:cNvCxnSpPr>
            <a:stCxn id="9" idx="2"/>
            <a:endCxn id="19" idx="1"/>
          </p:cNvCxnSpPr>
          <p:nvPr/>
        </p:nvCxnSpPr>
        <p:spPr>
          <a:xfrm rot="16200000" flipH="1">
            <a:off x="3544244" y="2214261"/>
            <a:ext cx="362349" cy="118110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angular"/>
          <p:cNvCxnSpPr>
            <a:stCxn id="11" idx="2"/>
          </p:cNvCxnSpPr>
          <p:nvPr/>
        </p:nvCxnSpPr>
        <p:spPr>
          <a:xfrm rot="5400000">
            <a:off x="8627043" y="1976722"/>
            <a:ext cx="632341" cy="1622298"/>
          </a:xfrm>
          <a:prstGeom prst="bent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6669024" y="3328416"/>
            <a:ext cx="11582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1200" dirty="0" smtClean="0"/>
              <a:t>PREDC 2021 (instrumento)</a:t>
            </a:r>
            <a:endParaRPr lang="es-PE" sz="1200" dirty="0"/>
          </a:p>
        </p:txBody>
      </p:sp>
      <p:cxnSp>
        <p:nvCxnSpPr>
          <p:cNvPr id="39" name="38 Conector angular"/>
          <p:cNvCxnSpPr>
            <a:stCxn id="19" idx="2"/>
            <a:endCxn id="34" idx="1"/>
          </p:cNvCxnSpPr>
          <p:nvPr/>
        </p:nvCxnSpPr>
        <p:spPr>
          <a:xfrm rot="16200000" flipH="1">
            <a:off x="6256835" y="3147060"/>
            <a:ext cx="336698" cy="48768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58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5517" y="342256"/>
            <a:ext cx="11666483" cy="693682"/>
          </a:xfrm>
        </p:spPr>
        <p:txBody>
          <a:bodyPr>
            <a:noAutofit/>
          </a:bodyPr>
          <a:lstStyle/>
          <a:p>
            <a:pPr marL="514350" indent="-514350" algn="just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	Lecciones aprendidas.</a:t>
            </a:r>
            <a:endParaRPr lang="es-ES_tradn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80654" y="1166648"/>
            <a:ext cx="10490661" cy="53006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_tradnl" sz="1100" dirty="0" smtClean="0"/>
          </a:p>
          <a:p>
            <a:pPr algn="just"/>
            <a:r>
              <a:rPr lang="es-ES_tradnl" dirty="0" smtClean="0"/>
              <a:t>Posibilidad de incorporar políticas </a:t>
            </a:r>
            <a:r>
              <a:rPr lang="es-ES" dirty="0" smtClean="0"/>
              <a:t> universales</a:t>
            </a:r>
            <a:r>
              <a:rPr lang="es-ES_tradnl" dirty="0" smtClean="0"/>
              <a:t> al contexto concreto y local (proceso reflexivo- aplicativo). </a:t>
            </a:r>
          </a:p>
          <a:p>
            <a:pPr algn="just"/>
            <a:r>
              <a:rPr lang="es-ES" dirty="0" smtClean="0"/>
              <a:t>Mayor involucramiento de actores de la gobernabilidad en procesos legitimados socialmente: Estado, Sociedad Civil, Privado. </a:t>
            </a:r>
          </a:p>
          <a:p>
            <a:pPr algn="just"/>
            <a:r>
              <a:rPr lang="es-ES" dirty="0" smtClean="0"/>
              <a:t>Demanda ciudadana: transparencia y rendición de cuentas a gobernantes (corrupción). </a:t>
            </a:r>
          </a:p>
          <a:p>
            <a:pPr algn="just"/>
            <a:r>
              <a:rPr lang="es-ES" dirty="0" smtClean="0"/>
              <a:t>Interés de Organizaciones Políticas en procesos de  planeamiento y la gestión pública </a:t>
            </a:r>
            <a:r>
              <a:rPr lang="mr-IN" dirty="0" smtClean="0"/>
              <a:t>–</a:t>
            </a:r>
            <a:r>
              <a:rPr lang="es-ES" dirty="0" smtClean="0"/>
              <a:t> desarrollo humano </a:t>
            </a:r>
            <a:r>
              <a:rPr lang="mr-IN" dirty="0" smtClean="0"/>
              <a:t>–</a:t>
            </a:r>
            <a:r>
              <a:rPr lang="es-ES" dirty="0" smtClean="0"/>
              <a:t> ODS: </a:t>
            </a:r>
            <a:r>
              <a:rPr lang="es-ES" i="1" dirty="0" smtClean="0"/>
              <a:t>¿volver a las ideologías partidarias, discutir el enfoque de desarrollo?.  </a:t>
            </a:r>
          </a:p>
          <a:p>
            <a:pPr algn="just"/>
            <a:r>
              <a:rPr lang="es-ES" dirty="0" smtClean="0"/>
              <a:t>Mirar la pobreza en concreto: </a:t>
            </a:r>
            <a:r>
              <a:rPr lang="es-ES" i="1" dirty="0" smtClean="0"/>
              <a:t>¿Quiénes son los más pobres, cómo están, que estrategias existen para no dejarlos atrás</a:t>
            </a:r>
            <a:r>
              <a:rPr lang="mr-IN" i="1" dirty="0" smtClean="0"/>
              <a:t>…</a:t>
            </a:r>
            <a:r>
              <a:rPr lang="es-ES" i="1" dirty="0" smtClean="0"/>
              <a:t>?</a:t>
            </a:r>
            <a:endParaRPr lang="es-ES_tradnl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46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080" y="232756"/>
            <a:ext cx="10515600" cy="8312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 algn="just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Limitaciones </a:t>
            </a:r>
            <a:endParaRPr lang="es-ES_tradn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30284"/>
            <a:ext cx="10515600" cy="4946679"/>
          </a:xfrm>
        </p:spPr>
        <p:txBody>
          <a:bodyPr>
            <a:normAutofit/>
          </a:bodyPr>
          <a:lstStyle/>
          <a:p>
            <a:pPr algn="just"/>
            <a:r>
              <a:rPr lang="es-ES" sz="3200" dirty="0" smtClean="0"/>
              <a:t>Débiles organizaciones de sociedad civil en el actual contexto socio-político nacional. </a:t>
            </a:r>
          </a:p>
          <a:p>
            <a:pPr algn="just"/>
            <a:r>
              <a:rPr lang="es-ES" sz="3200" dirty="0" smtClean="0"/>
              <a:t>Gestión pública peruana: prioridades del Estado frente a intereses del mercado. </a:t>
            </a:r>
          </a:p>
          <a:p>
            <a:pPr algn="just"/>
            <a:r>
              <a:rPr lang="es-ES" sz="3200" dirty="0" smtClean="0"/>
              <a:t>Seguimiento a los Acuerdos: ¿Cómo mejoramos la participación para un real monitoreo de los compromisos firmados?.</a:t>
            </a:r>
          </a:p>
          <a:p>
            <a:pPr algn="just"/>
            <a:r>
              <a:rPr lang="es-ES" sz="3200" dirty="0" smtClean="0"/>
              <a:t>Carencia de instrumentos de medición de la pobreza centrados en el bienestar de la persona (enfoque puramente económico)</a:t>
            </a:r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_tradnl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2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514350" indent="-514350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Recomendaciones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ES" b="1" dirty="0">
                <a:solidFill>
                  <a:schemeClr val="accent1">
                    <a:lumMod val="75000"/>
                  </a:schemeClr>
                </a:solidFill>
              </a:rPr>
            </a:br>
            <a:endParaRPr lang="es-ES_tradn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79913"/>
            <a:ext cx="10515600" cy="4797050"/>
          </a:xfrm>
        </p:spPr>
        <p:txBody>
          <a:bodyPr>
            <a:normAutofit/>
          </a:bodyPr>
          <a:lstStyle/>
          <a:p>
            <a:pPr algn="just"/>
            <a:r>
              <a:rPr lang="es-ES_tradnl" dirty="0" smtClean="0"/>
              <a:t>Mesa: Involucramiento en la formación</a:t>
            </a:r>
            <a:r>
              <a:rPr lang="es-ES" dirty="0" smtClean="0"/>
              <a:t> de organizaciones políticas en el marco de las políticas públicas. </a:t>
            </a:r>
          </a:p>
          <a:p>
            <a:pPr algn="just"/>
            <a:r>
              <a:rPr lang="es-ES" dirty="0" smtClean="0"/>
              <a:t>Población: elaboración de los Acuerdos de Gobernabilidad y fortalecimiento de su rol de vigilancia y participación ciudadana. </a:t>
            </a:r>
          </a:p>
          <a:p>
            <a:pPr algn="just"/>
            <a:r>
              <a:rPr lang="es-ES" dirty="0" smtClean="0"/>
              <a:t>Estado: mejorar procesos de control y evaluación desde organismos nacionales e  internacionales en la reducción de la pobreza.</a:t>
            </a:r>
          </a:p>
          <a:p>
            <a:pPr algn="just"/>
            <a:r>
              <a:rPr lang="es-ES" dirty="0" smtClean="0"/>
              <a:t>Estado: Inversión pública en implementación de mecanismos de transparencia y lucha contra la corrupción. </a:t>
            </a:r>
          </a:p>
          <a:p>
            <a:pPr algn="just"/>
            <a:r>
              <a:rPr lang="es-ES" dirty="0" smtClean="0"/>
              <a:t>Mejorar </a:t>
            </a:r>
            <a:r>
              <a:rPr lang="es-ES" dirty="0"/>
              <a:t>la confianza en el país: procesos de corrupción extremos, ciudadanía que demanda mayor transparencia, pobreza no resuelta. </a:t>
            </a:r>
          </a:p>
          <a:p>
            <a:pPr algn="just"/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39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2852" y="3388179"/>
            <a:ext cx="9692639" cy="628650"/>
          </a:xfrm>
        </p:spPr>
        <p:txBody>
          <a:bodyPr>
            <a:normAutofit fontScale="90000"/>
          </a:bodyPr>
          <a:lstStyle/>
          <a:p>
            <a:r>
              <a:rPr lang="es-PE" sz="4800" dirty="0" smtClean="0"/>
              <a:t>Gracias!</a:t>
            </a:r>
            <a:endParaRPr lang="es-PE" sz="48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467171" y="4016829"/>
            <a:ext cx="9144000" cy="2084713"/>
          </a:xfrm>
        </p:spPr>
        <p:txBody>
          <a:bodyPr>
            <a:noAutofit/>
          </a:bodyPr>
          <a:lstStyle/>
          <a:p>
            <a:r>
              <a:rPr lang="es-PE" sz="3200" dirty="0" smtClean="0">
                <a:hlinkClick r:id="rId2"/>
              </a:rPr>
              <a:t>www.mesadeconcertacion.org.pe</a:t>
            </a:r>
            <a:endParaRPr lang="es-PE" sz="3200" dirty="0" smtClean="0"/>
          </a:p>
          <a:p>
            <a:r>
              <a:rPr lang="es-PE" sz="3200" dirty="0" smtClean="0"/>
              <a:t>Urb. Mariscal Gamarra A-41 Cusco</a:t>
            </a:r>
          </a:p>
          <a:p>
            <a:r>
              <a:rPr lang="es-PE" sz="3200" dirty="0" smtClean="0"/>
              <a:t>Tel</a:t>
            </a:r>
            <a:r>
              <a:rPr lang="es-ES" sz="3200" dirty="0" err="1" smtClean="0"/>
              <a:t>éfono</a:t>
            </a:r>
            <a:r>
              <a:rPr lang="es-ES" sz="3200" dirty="0" smtClean="0"/>
              <a:t>: 084-246521</a:t>
            </a:r>
          </a:p>
          <a:p>
            <a:r>
              <a:rPr lang="es-ES" sz="3200" dirty="0" err="1" smtClean="0"/>
              <a:t>Cusco@mesadeconcertacion.org.pe</a:t>
            </a:r>
            <a:endParaRPr lang="es-PE" sz="3200" dirty="0" smtClean="0"/>
          </a:p>
          <a:p>
            <a:endParaRPr lang="es-PE" sz="3200" dirty="0"/>
          </a:p>
        </p:txBody>
      </p:sp>
      <p:pic>
        <p:nvPicPr>
          <p:cNvPr id="4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49" y="635546"/>
            <a:ext cx="2440973" cy="259586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2716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4800" b="1" dirty="0" smtClean="0">
                <a:solidFill>
                  <a:schemeClr val="accent1">
                    <a:lumMod val="75000"/>
                  </a:schemeClr>
                </a:solidFill>
              </a:rPr>
              <a:t>Contenido de la </a:t>
            </a:r>
            <a:r>
              <a:rPr lang="es-ES_tradnl" sz="4800" b="1" dirty="0" err="1" smtClean="0">
                <a:solidFill>
                  <a:schemeClr val="accent1">
                    <a:lumMod val="75000"/>
                  </a:schemeClr>
                </a:solidFill>
              </a:rPr>
              <a:t>sesi</a:t>
            </a:r>
            <a:r>
              <a:rPr lang="es-ES" sz="4800" b="1" dirty="0" err="1" smtClean="0">
                <a:solidFill>
                  <a:schemeClr val="accent1">
                    <a:lumMod val="75000"/>
                  </a:schemeClr>
                </a:solidFill>
              </a:rPr>
              <a:t>ón</a:t>
            </a:r>
            <a:endParaRPr lang="es-ES_tradnl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s-ES" sz="3200" b="1" dirty="0" smtClean="0"/>
              <a:t>Nociones b</a:t>
            </a:r>
            <a:r>
              <a:rPr lang="es-ES" sz="3200" b="1" dirty="0" smtClean="0"/>
              <a:t>ásicas: </a:t>
            </a:r>
            <a:r>
              <a:rPr lang="es-ES" sz="3200" dirty="0" smtClean="0"/>
              <a:t>MCLCP, contexto regional.</a:t>
            </a:r>
            <a:endParaRPr lang="es-ES" sz="3200" dirty="0" smtClean="0"/>
          </a:p>
          <a:p>
            <a:pPr marL="514350" indent="-514350" algn="just">
              <a:buAutoNum type="arabicPeriod"/>
            </a:pPr>
            <a:r>
              <a:rPr lang="es-ES" sz="3200" b="1" dirty="0" smtClean="0"/>
              <a:t>Institucionalidad: </a:t>
            </a:r>
            <a:r>
              <a:rPr lang="es-ES" sz="3200" dirty="0" smtClean="0"/>
              <a:t>conceptos, aplicaciones a nuestra realidad, propuestas (construcci</a:t>
            </a:r>
            <a:r>
              <a:rPr lang="es-ES" sz="3200" dirty="0" smtClean="0"/>
              <a:t>ón colectiva</a:t>
            </a:r>
            <a:r>
              <a:rPr lang="es-ES" sz="3200" dirty="0" smtClean="0"/>
              <a:t>). </a:t>
            </a:r>
          </a:p>
          <a:p>
            <a:pPr marL="514350" indent="-514350" algn="just">
              <a:buAutoNum type="arabicPeriod"/>
            </a:pPr>
            <a:r>
              <a:rPr lang="es-ES" sz="3200" b="1" dirty="0" smtClean="0"/>
              <a:t>Acuerdo por el Cusco 2019 -2022: </a:t>
            </a:r>
            <a:r>
              <a:rPr lang="es-ES" sz="3200" dirty="0" smtClean="0"/>
              <a:t>marco normativo, Dimensiones, Prioridades por Dimensión (</a:t>
            </a:r>
            <a:r>
              <a:rPr lang="es-ES" sz="3200" dirty="0" smtClean="0"/>
              <a:t>Presentación dialogada</a:t>
            </a:r>
            <a:r>
              <a:rPr lang="es-ES" sz="3200" dirty="0"/>
              <a:t>)</a:t>
            </a:r>
            <a:r>
              <a:rPr lang="es-ES" sz="3200" dirty="0" smtClean="0"/>
              <a:t>.</a:t>
            </a:r>
          </a:p>
          <a:p>
            <a:pPr marL="514350" indent="-514350" algn="just">
              <a:buAutoNum type="arabicPeriod"/>
            </a:pPr>
            <a:r>
              <a:rPr lang="es-ES" sz="3200" b="1" dirty="0" smtClean="0"/>
              <a:t>Del discurso a la acción: </a:t>
            </a:r>
            <a:r>
              <a:rPr lang="es-ES" sz="3200" dirty="0" smtClean="0"/>
              <a:t>Dimensión Institucional en la gobernabilidad regional. </a:t>
            </a:r>
            <a:endParaRPr lang="es-ES" sz="3200" dirty="0" smtClean="0"/>
          </a:p>
          <a:p>
            <a:pPr marL="514350" indent="-514350">
              <a:buAutoNum type="arabicPeriod"/>
            </a:pPr>
            <a:endParaRPr lang="es-ES_tradnl" sz="3200" dirty="0"/>
          </a:p>
        </p:txBody>
      </p:sp>
      <p:sp>
        <p:nvSpPr>
          <p:cNvPr id="4" name="AutoShape 2" descr="blob:https://web.whatsapp.com/99e02658-62cc-49fc-ba9d-2f35ac966f6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3704" t="33414" r="32027" b="41131"/>
          <a:stretch/>
        </p:blipFill>
        <p:spPr>
          <a:xfrm>
            <a:off x="10257904" y="4994882"/>
            <a:ext cx="1934095" cy="186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9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3960" y="266007"/>
            <a:ext cx="10515600" cy="1227989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Mesa </a:t>
            </a:r>
            <a:r>
              <a:rPr lang="es-ES" b="1" dirty="0" smtClean="0"/>
              <a:t>de </a:t>
            </a:r>
            <a:r>
              <a:rPr lang="es-ES" b="1" dirty="0" smtClean="0"/>
              <a:t>Concertación para la Lucha contra </a:t>
            </a:r>
            <a:r>
              <a:rPr lang="es-ES" b="1" smtClean="0"/>
              <a:t>la pobreza.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1700" y="2025125"/>
            <a:ext cx="10515600" cy="3802665"/>
          </a:xfrm>
        </p:spPr>
        <p:txBody>
          <a:bodyPr>
            <a:normAutofit/>
          </a:bodyPr>
          <a:lstStyle/>
          <a:p>
            <a:pPr algn="just"/>
            <a:r>
              <a:rPr lang="es-ES_tradnl" dirty="0" smtClean="0"/>
              <a:t>2001: Renuncia Fujimori a la Presidencia Peruana. Corrupción</a:t>
            </a:r>
            <a:r>
              <a:rPr lang="es-ES" dirty="0" smtClean="0"/>
              <a:t> evidente en el país (videos </a:t>
            </a:r>
            <a:r>
              <a:rPr lang="mr-IN" dirty="0" smtClean="0"/>
              <a:t>–</a:t>
            </a:r>
            <a:r>
              <a:rPr lang="es-ES" dirty="0" smtClean="0"/>
              <a:t> Montesinos) y crisis de institucionalidad.</a:t>
            </a:r>
          </a:p>
          <a:p>
            <a:pPr algn="just"/>
            <a:r>
              <a:rPr lang="es-ES" dirty="0" smtClean="0"/>
              <a:t>2001-2002: Creación de la Mesa de Concertación para la lucha contra la pobreza, con rango de Ley: Estado promueve la concertación para devolver la confianza al país (gobernabilidad). </a:t>
            </a:r>
          </a:p>
          <a:p>
            <a:pPr algn="just"/>
            <a:r>
              <a:rPr lang="es-ES" dirty="0" smtClean="0"/>
              <a:t>Mesas </a:t>
            </a:r>
            <a:r>
              <a:rPr lang="es-ES" dirty="0" smtClean="0"/>
              <a:t>de concertación en todas las regiones del país, </a:t>
            </a:r>
            <a:r>
              <a:rPr lang="es-ES" dirty="0" smtClean="0"/>
              <a:t>promueven </a:t>
            </a:r>
            <a:r>
              <a:rPr lang="es-ES" dirty="0" smtClean="0"/>
              <a:t>la política de descentralización. </a:t>
            </a:r>
            <a:endParaRPr lang="es-ES" dirty="0" smtClean="0"/>
          </a:p>
          <a:p>
            <a:pPr algn="just"/>
            <a:r>
              <a:rPr lang="es-ES" dirty="0"/>
              <a:t>Países con democracias emergentes: pobreza ligada a corrupción.</a:t>
            </a:r>
          </a:p>
          <a:p>
            <a:pPr algn="just"/>
            <a:endParaRPr lang="es-E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2" y="5144212"/>
            <a:ext cx="1668087" cy="17137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6" y="0"/>
            <a:ext cx="12159036" cy="683945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136706" y="164093"/>
            <a:ext cx="10705728" cy="717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 smtClean="0"/>
              <a:t>Nociones básicas: </a:t>
            </a:r>
            <a:r>
              <a:rPr lang="es-ES" b="1" dirty="0" smtClean="0"/>
              <a:t>Contexto-Cusco.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9425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 algn="just"/>
            <a:r>
              <a:rPr lang="es-ES_tradnl" b="1" dirty="0" smtClean="0">
                <a:solidFill>
                  <a:schemeClr val="accent5"/>
                </a:solidFill>
              </a:rPr>
              <a:t>2. Institucionalidad</a:t>
            </a:r>
            <a:r>
              <a:rPr lang="es-ES_tradnl" dirty="0" smtClean="0">
                <a:solidFill>
                  <a:schemeClr val="accent5"/>
                </a:solidFill>
              </a:rPr>
              <a:t>: </a:t>
            </a:r>
            <a:r>
              <a:rPr lang="es-ES" dirty="0">
                <a:solidFill>
                  <a:schemeClr val="accent5"/>
                </a:solidFill>
              </a:rPr>
              <a:t>conceptos, aplicaciones a nuestra realidad, propuestas (construcción colectiva). </a:t>
            </a:r>
            <a:endParaRPr lang="es-ES_tradnl" dirty="0">
              <a:solidFill>
                <a:schemeClr val="accent5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0957" y="2174760"/>
            <a:ext cx="10515600" cy="2413866"/>
          </a:xfrm>
        </p:spPr>
        <p:txBody>
          <a:bodyPr/>
          <a:lstStyle/>
          <a:p>
            <a:r>
              <a:rPr lang="es-ES_tradnl" sz="3600" dirty="0" smtClean="0"/>
              <a:t>¿Qué</a:t>
            </a:r>
            <a:r>
              <a:rPr lang="es-ES" sz="3600" dirty="0" smtClean="0"/>
              <a:t> entendemos por Institucionalidad? </a:t>
            </a:r>
          </a:p>
          <a:p>
            <a:r>
              <a:rPr lang="es-ES" sz="3600" dirty="0" smtClean="0"/>
              <a:t>¿Cómo se aplica este concepto a nuestro contexto?</a:t>
            </a:r>
          </a:p>
          <a:p>
            <a:r>
              <a:rPr lang="es-ES" sz="3600" dirty="0" smtClean="0"/>
              <a:t>¿Cómo debería ser nuestra institucionalidad?</a:t>
            </a:r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 smtClean="0">
                <a:solidFill>
                  <a:schemeClr val="accent5"/>
                </a:solidFill>
              </a:rPr>
              <a:t>Algunos conceptos que ayudan a entender</a:t>
            </a:r>
            <a:endParaRPr lang="es-ES_tradnl" b="1" dirty="0">
              <a:solidFill>
                <a:schemeClr val="accent5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79415"/>
            <a:ext cx="10515600" cy="4713923"/>
          </a:xfrm>
        </p:spPr>
        <p:txBody>
          <a:bodyPr>
            <a:normAutofit/>
          </a:bodyPr>
          <a:lstStyle/>
          <a:p>
            <a:pPr algn="just"/>
            <a:r>
              <a:rPr lang="es-ES_tradnl" sz="3200" dirty="0" smtClean="0"/>
              <a:t>Atributo </a:t>
            </a:r>
            <a:r>
              <a:rPr lang="mr-IN" sz="3200" dirty="0" smtClean="0"/>
              <a:t>–</a:t>
            </a:r>
            <a:r>
              <a:rPr lang="es-ES_tradnl" sz="3200" dirty="0" smtClean="0"/>
              <a:t> Estado de Derecho- Organización</a:t>
            </a:r>
            <a:r>
              <a:rPr lang="es-ES" sz="3200" dirty="0" smtClean="0"/>
              <a:t> y división de poderes.</a:t>
            </a:r>
          </a:p>
          <a:p>
            <a:pPr algn="just"/>
            <a:r>
              <a:rPr lang="es-ES" sz="3200" dirty="0" smtClean="0"/>
              <a:t>¨Instituciones¨ como modo del Estado de estar presente frente a la sociedad. </a:t>
            </a:r>
          </a:p>
          <a:p>
            <a:pPr algn="just"/>
            <a:r>
              <a:rPr lang="es-ES_tradnl" sz="3200" dirty="0" err="1" smtClean="0"/>
              <a:t>Cepal</a:t>
            </a:r>
            <a:r>
              <a:rPr lang="es-ES_tradnl" sz="3200" dirty="0" smtClean="0"/>
              <a:t>: “</a:t>
            </a:r>
            <a:r>
              <a:rPr lang="es-ES_tradnl" sz="3200" i="1" dirty="0" smtClean="0"/>
              <a:t>Se </a:t>
            </a:r>
            <a:r>
              <a:rPr lang="es-ES_tradnl" sz="3200" i="1" dirty="0"/>
              <a:t>entiende por institucionalidad </a:t>
            </a:r>
            <a:r>
              <a:rPr lang="es-ES_tradnl" sz="3200" i="1" dirty="0" smtClean="0"/>
              <a:t>social, </a:t>
            </a:r>
            <a:r>
              <a:rPr lang="es-ES_tradnl" sz="3200" i="1" dirty="0"/>
              <a:t>el conjunto de reglas, recursos y estructuras organizacionales sobre y con los cuales se gestiona la política social, desde el diagnóstico y la priorización de los objetivos hasta la implementación y la evaluación de sus </a:t>
            </a:r>
            <a:r>
              <a:rPr lang="es-ES_tradnl" sz="3200" i="1" dirty="0" smtClean="0"/>
              <a:t>resultados”.</a:t>
            </a:r>
            <a:endParaRPr lang="es-ES_tradnl" sz="3200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8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sz="3200" dirty="0" smtClean="0"/>
              <a:t>Marco normativo: ODS; Acuerdo Nacional, Pol</a:t>
            </a:r>
            <a:r>
              <a:rPr lang="es-ES" sz="3200" dirty="0" smtClean="0"/>
              <a:t>íticas Nacionales, </a:t>
            </a:r>
            <a:r>
              <a:rPr lang="es-ES" sz="3200" dirty="0" smtClean="0"/>
              <a:t>PREDC.</a:t>
            </a:r>
          </a:p>
          <a:p>
            <a:pPr algn="just"/>
            <a:r>
              <a:rPr lang="es-ES" sz="3200" dirty="0" smtClean="0"/>
              <a:t> Dimensiones: centradas en el Desarrollo Humano.</a:t>
            </a:r>
          </a:p>
          <a:p>
            <a:pPr algn="just"/>
            <a:r>
              <a:rPr lang="es-ES" sz="3200" dirty="0" smtClean="0"/>
              <a:t>Proceso de amplia participaci</a:t>
            </a:r>
            <a:r>
              <a:rPr lang="es-ES" sz="3200" dirty="0" smtClean="0"/>
              <a:t>ón ciudadana.</a:t>
            </a:r>
            <a:endParaRPr lang="es-ES" sz="3200" dirty="0" smtClean="0"/>
          </a:p>
          <a:p>
            <a:pPr algn="just"/>
            <a:r>
              <a:rPr lang="es-ES" sz="3200" dirty="0" smtClean="0"/>
              <a:t> </a:t>
            </a:r>
            <a:r>
              <a:rPr lang="es-ES" sz="3200" dirty="0"/>
              <a:t>Prioridades </a:t>
            </a:r>
            <a:r>
              <a:rPr lang="es-ES" sz="3200" dirty="0"/>
              <a:t>por </a:t>
            </a:r>
            <a:r>
              <a:rPr lang="es-ES" sz="3200" dirty="0" smtClean="0"/>
              <a:t>Dimensión, con metas e indicadores.</a:t>
            </a:r>
            <a:endParaRPr lang="es-ES_tradnl" sz="32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649342"/>
            <a:ext cx="105156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4800" b="1" dirty="0" smtClean="0">
                <a:solidFill>
                  <a:schemeClr val="accent5"/>
                </a:solidFill>
              </a:rPr>
              <a:t>3. Acuerdo </a:t>
            </a:r>
            <a:r>
              <a:rPr lang="es-ES" sz="4800" b="1" dirty="0">
                <a:solidFill>
                  <a:schemeClr val="accent5"/>
                </a:solidFill>
              </a:rPr>
              <a:t>por el Cusco 2019 -</a:t>
            </a:r>
            <a:r>
              <a:rPr lang="es-ES" sz="4800" b="1" dirty="0" smtClean="0">
                <a:solidFill>
                  <a:schemeClr val="accent5"/>
                </a:solidFill>
              </a:rPr>
              <a:t>2022</a:t>
            </a:r>
            <a:r>
              <a:rPr lang="es-ES" sz="4800" b="1" dirty="0">
                <a:solidFill>
                  <a:schemeClr val="accent5"/>
                </a:solidFill>
              </a:rPr>
              <a:t>.</a:t>
            </a:r>
            <a:endParaRPr lang="es-ES" sz="4800" dirty="0">
              <a:solidFill>
                <a:schemeClr val="accent5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66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r="11810"/>
          <a:stretch/>
        </p:blipFill>
        <p:spPr>
          <a:xfrm>
            <a:off x="899699" y="136299"/>
            <a:ext cx="11225048" cy="6585402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335047" y="365125"/>
            <a:ext cx="10420851" cy="9161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600" b="1" dirty="0" smtClean="0"/>
              <a:t>Normatividad: ODS </a:t>
            </a:r>
            <a:r>
              <a:rPr lang="es-ES" sz="3600" b="1" dirty="0" smtClean="0"/>
              <a:t>y Dimensiones del Desarrollo.</a:t>
            </a:r>
            <a:endParaRPr lang="es-ES_tradnl" sz="36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84793"/>
          <a:stretch/>
        </p:blipFill>
        <p:spPr>
          <a:xfrm>
            <a:off x="34003" y="0"/>
            <a:ext cx="80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2812</Words>
  <Application>Microsoft Macintosh PowerPoint</Application>
  <PresentationFormat>Panorámica</PresentationFormat>
  <Paragraphs>314</Paragraphs>
  <Slides>28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Calibri</vt:lpstr>
      <vt:lpstr>Calibri Light</vt:lpstr>
      <vt:lpstr>Gill Sans MT</vt:lpstr>
      <vt:lpstr>Mangal</vt:lpstr>
      <vt:lpstr>Arial</vt:lpstr>
      <vt:lpstr>Tema de Office</vt:lpstr>
      <vt:lpstr>La importancia de la Dimensión Institucional en la lucha contra la corrupción. </vt:lpstr>
      <vt:lpstr>Presentación de PowerPoint</vt:lpstr>
      <vt:lpstr>Contenido de la sesión</vt:lpstr>
      <vt:lpstr>Mesa de Concertación para la Lucha contra la pobreza.</vt:lpstr>
      <vt:lpstr>Presentación de PowerPoint</vt:lpstr>
      <vt:lpstr>2. Institucionalidad: conceptos, aplicaciones a nuestra realidad, propuestas (construcción colectiva). </vt:lpstr>
      <vt:lpstr>Algunos conceptos que ayudan a entender</vt:lpstr>
      <vt:lpstr>3. Acuerdo por el Cusco 2019 -2022.</vt:lpstr>
      <vt:lpstr>Presentación de PowerPoint</vt:lpstr>
      <vt:lpstr>ODS e Institucionalidad</vt:lpstr>
      <vt:lpstr>Acuerdo de Gobernabilidad.</vt:lpstr>
      <vt:lpstr>Presentación de PowerPoint</vt:lpstr>
      <vt:lpstr>Fases de elaboración del Acuerdo por el Cusco 2019-2022</vt:lpstr>
      <vt:lpstr>A. Organización del proceso.</vt:lpstr>
      <vt:lpstr>B. Identificación de prioridades por dimensiones</vt:lpstr>
      <vt:lpstr>C. Revisión de políticas y normas</vt:lpstr>
      <vt:lpstr>D. Diálogo bilateral con organizaciones políticas.</vt:lpstr>
      <vt:lpstr>Presentación de PowerPoint</vt:lpstr>
      <vt:lpstr>E. Firma y ratificación de compromisos con el Acuerdo</vt:lpstr>
      <vt:lpstr> 4. Del discurso a la acción:   Dimensión Institucional en la gobernabilidad regional (Propuesta en construcción)</vt:lpstr>
      <vt:lpstr>Resumen de prioridades del Acuerdo por el Cusco 2019 -2022. </vt:lpstr>
      <vt:lpstr>Presentación de PowerPoint</vt:lpstr>
      <vt:lpstr>Presentación de PowerPoint</vt:lpstr>
      <vt:lpstr>Presentación de PowerPoint</vt:lpstr>
      <vt:lpstr> Lecciones aprendidas.</vt:lpstr>
      <vt:lpstr>Limitaciones </vt:lpstr>
      <vt:lpstr>Recomendaciones  </vt:lpstr>
      <vt:lpstr>Gracias!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Lucha contra la Pobreza en Cusco, desde los Objetivos de Desarrollo Sostenible. </dc:title>
  <dc:creator>Usuario de Microsoft Office</dc:creator>
  <cp:lastModifiedBy>Usuario de Microsoft Office</cp:lastModifiedBy>
  <cp:revision>46</cp:revision>
  <dcterms:created xsi:type="dcterms:W3CDTF">2018-09-20T20:48:36Z</dcterms:created>
  <dcterms:modified xsi:type="dcterms:W3CDTF">2018-11-23T12:19:25Z</dcterms:modified>
</cp:coreProperties>
</file>