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ource Code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6f80d1ff_0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6f80d1f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6f80d1ff_0_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6f80d1f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608e960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608e960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7d2afb3e_0_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b7d2afb3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80d1ff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80d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80d1f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80d1f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80d1ff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80d1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6ae65951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6ae65951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ae65951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ae65951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6ae6595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6ae6595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6ae65951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6ae65951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6f80d1ff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6f80d1f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apps5.mineco.gob.pe/transparencia/Navegador/default.aspx" TargetMode="External"/><Relationship Id="rId4" Type="http://schemas.openxmlformats.org/officeDocument/2006/relationships/hyperlink" Target="http://apps5.mineco.gob.pe/proveedor/" TargetMode="External"/><Relationship Id="rId5" Type="http://schemas.openxmlformats.org/officeDocument/2006/relationships/hyperlink" Target="https://prodapp2.seace.gob.pe/seacebus-uiwd-pub/buscadorPublico/buscadorPublico.xhtml" TargetMode="External"/><Relationship Id="rId6" Type="http://schemas.openxmlformats.org/officeDocument/2006/relationships/hyperlink" Target="http://manolo.rocks/" TargetMode="External"/><Relationship Id="rId7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https://duenosdelagua.ojo-publico.com/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corresponsales.pe/declaraciones-juradas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risteguinoticias.com/0911/mexico/la-casa-blanca-de-enrique-pena-nieto/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rojects.propublica.org/docdollars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48750" y="1083900"/>
            <a:ext cx="7846500" cy="16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000000"/>
                </a:solidFill>
              </a:rPr>
              <a:t>El acceso a la información para potenciar el trabajo periodístico e investigar la corrupción</a:t>
            </a:r>
            <a:endParaRPr b="1" sz="36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07825" y="3746075"/>
            <a:ext cx="85206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Aramís Castro</a:t>
            </a:r>
            <a:br>
              <a:rPr lang="es" sz="1800"/>
            </a:br>
            <a:r>
              <a:rPr lang="es" sz="1800"/>
              <a:t>Reportero y Coordinador de la </a:t>
            </a:r>
            <a:br>
              <a:rPr lang="es" sz="1800"/>
            </a:br>
            <a:r>
              <a:rPr lang="es" sz="1800"/>
              <a:t>Red Investigativa Regional de Ojo-Publico.com</a:t>
            </a:r>
            <a:endParaRPr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@aramis19</a:t>
            </a:r>
            <a:endParaRPr sz="1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50" y="3848375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4939500" y="724200"/>
            <a:ext cx="3721800" cy="41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Tableau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Herramienta gráfica, de paga pero ofrece prueba gratuita y descarga libre para estudiantes.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Highcharts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Herramienta JS predeterminada. Tiene adecuada documentación.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D3.JS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Librería JS que actúa como un lienzo con cualquier tipo de data.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500"/>
              <a:t>https://hub.mybinder.org/user/binder-examples-r-48ddyqv2/edit/damelo.R</a:t>
            </a:r>
            <a:endParaRPr sz="1500"/>
          </a:p>
        </p:txBody>
      </p:sp>
      <p:sp>
        <p:nvSpPr>
          <p:cNvPr id="140" name="Google Shape;140;p22"/>
          <p:cNvSpPr txBox="1"/>
          <p:nvPr/>
        </p:nvSpPr>
        <p:spPr>
          <a:xfrm>
            <a:off x="848250" y="134400"/>
            <a:ext cx="78903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22222"/>
                </a:solidFill>
                <a:highlight>
                  <a:schemeClr val="dk1"/>
                </a:highlight>
              </a:rPr>
              <a:t>5) ¿Qué plataformas tenemos para </a:t>
            </a:r>
            <a:r>
              <a:rPr lang="es" sz="1800">
                <a:solidFill>
                  <a:srgbClr val="222222"/>
                </a:solidFill>
              </a:rPr>
              <a:t> </a:t>
            </a:r>
            <a:r>
              <a:rPr lang="es" sz="1800">
                <a:solidFill>
                  <a:schemeClr val="dk1"/>
                </a:solidFill>
              </a:rPr>
              <a:t>extraer y trabajar los datos?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439" y="600575"/>
            <a:ext cx="1953086" cy="43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225" y="4070400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490250" y="450150"/>
            <a:ext cx="8231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25" y="665050"/>
            <a:ext cx="7983150" cy="36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490250" y="132175"/>
            <a:ext cx="5583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/>
              <a:t>Hay que convertir los números en Datos -&gt; texto en columnas</a:t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25" y="4442500"/>
            <a:ext cx="589875" cy="5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490250" y="450150"/>
            <a:ext cx="7813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1561550" y="1117500"/>
            <a:ext cx="65865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Ejercicio con datos públicos: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http://apps5.mineco.gob.pe/transparencia/Navegador/default.aspx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http://apps5.mineco.gob.pe/proveedor/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5"/>
              </a:rPr>
              <a:t>https://prodapp2.seace.gob.pe/seacebus-uiwd-pub/buscadorPublico/buscadorPublico.xhtml</a:t>
            </a:r>
            <a:r>
              <a:rPr lang="es"/>
              <a:t> </a:t>
            </a:r>
            <a:br>
              <a:rPr lang="es"/>
            </a:br>
            <a:br>
              <a:rPr lang="es"/>
            </a:br>
            <a:r>
              <a:rPr lang="es" u="sng">
                <a:solidFill>
                  <a:schemeClr val="hlink"/>
                </a:solidFill>
                <a:hlinkClick r:id="rId6"/>
              </a:rPr>
              <a:t>http://manolo.rocks/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Portales de transparencia regionales / Ministerios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625" y="4055600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490250" y="450150"/>
            <a:ext cx="8231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</a:rPr>
              <a:t>Gracias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6063700" y="3090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</a:rPr>
              <a:t>Aramís Castro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50" y="3848375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4"/>
          <p:cNvCxnSpPr/>
          <p:nvPr/>
        </p:nvCxnSpPr>
        <p:spPr>
          <a:xfrm>
            <a:off x="-6875" y="2900700"/>
            <a:ext cx="915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Aptitudes y experiencia</a:t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96150" y="2086900"/>
            <a:ext cx="1833600" cy="162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51525" y="2591150"/>
            <a:ext cx="13299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Necesidad de fiscalizar al gobierno desde la ciudadanía y el periodismo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2329325" y="1564400"/>
            <a:ext cx="2732400" cy="266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2253125" y="2596750"/>
            <a:ext cx="29547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DATOS PÚBLICOS Y ABIERTOS</a:t>
            </a:r>
            <a:endParaRPr sz="30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709626" y="2147440"/>
            <a:ext cx="1506600" cy="150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585475" y="2302250"/>
            <a:ext cx="17553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Visibilización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718075" y="2293625"/>
            <a:ext cx="1209300" cy="111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7718425" y="2740850"/>
            <a:ext cx="1250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Iniciativas ciudadanas</a:t>
            </a:r>
            <a:endParaRPr sz="12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7725" y="303425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Nombre del proyecto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299500" y="446350"/>
            <a:ext cx="80277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22222"/>
                </a:solidFill>
                <a:highlight>
                  <a:srgbClr val="FFFFFF"/>
                </a:highlight>
              </a:rPr>
              <a:t>Portal de Transparencia MUNICIPAL: situación actual y deficiencias.</a:t>
            </a:r>
            <a:endParaRPr sz="1800"/>
          </a:p>
        </p:txBody>
      </p:sp>
      <p:sp>
        <p:nvSpPr>
          <p:cNvPr id="78" name="Google Shape;78;p15"/>
          <p:cNvSpPr txBox="1"/>
          <p:nvPr/>
        </p:nvSpPr>
        <p:spPr>
          <a:xfrm>
            <a:off x="475100" y="1120775"/>
            <a:ext cx="80277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Revisión a los portales permitió: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Menos del 8% de las municipalidades tienen formularios digitales para realizar pedidos de acceso a a información.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El 23% de las municipalidades tienen habilitado y actualizado el registro de visitas a la entidad.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De las 10 municipalidades con mayor presupuesto 2018, solo 2 (Surco y San Isidro) tienen formularios online para pedidos de acceso a la información.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sz="1800"/>
              <a:t>Apenas 5 de las 42 municipalidades analizadas cuentan con una sección de datos abiertos para el acceso de los ciudadanos</a:t>
            </a:r>
            <a:endParaRPr sz="18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950" y="321225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22222"/>
                </a:solidFill>
                <a:highlight>
                  <a:srgbClr val="FFFFFF"/>
                </a:highlight>
              </a:rPr>
              <a:t>La ley de Transparencia (Ley N° 27806)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669375" y="1419350"/>
            <a:ext cx="6256200" cy="2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s"/>
            </a:br>
            <a:br>
              <a:rPr lang="es"/>
            </a:br>
            <a:br>
              <a:rPr lang="es"/>
            </a:br>
            <a:br>
              <a:rPr lang="es"/>
            </a:br>
            <a:r>
              <a:rPr b="1" lang="es" sz="3000"/>
              <a:t>¿Qué nos permite el acceso a la información de datos públicos?</a:t>
            </a:r>
            <a:endParaRPr b="1" sz="30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450" y="4003800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4551" r="1401" t="11870"/>
          <a:stretch/>
        </p:blipFill>
        <p:spPr>
          <a:xfrm>
            <a:off x="1153375" y="370975"/>
            <a:ext cx="6959627" cy="36667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1560800" y="4196800"/>
            <a:ext cx="71055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https://duenosdelagua.ojo-publico.com/</a:t>
            </a:r>
            <a:r>
              <a:rPr lang="es"/>
              <a:t> 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225" y="4154637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1859550" y="4392375"/>
            <a:ext cx="54135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http://corresponsales.pe/declaraciones-juradas</a:t>
            </a:r>
            <a:r>
              <a:rPr lang="es"/>
              <a:t> 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6178" l="4763" r="3104" t="11333"/>
          <a:stretch/>
        </p:blipFill>
        <p:spPr>
          <a:xfrm>
            <a:off x="939925" y="724900"/>
            <a:ext cx="7347851" cy="3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200" y="4146650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1183050" y="4177550"/>
            <a:ext cx="67779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https://aristeguinoticias.com/0911/mexico/la-casa-blanca-de-enrique-pena-nieto/</a:t>
            </a:r>
            <a:r>
              <a:rPr lang="es"/>
              <a:t> 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000" y="1352075"/>
            <a:ext cx="5696150" cy="25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211775" y="398650"/>
            <a:ext cx="47985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/>
              <a:t>México</a:t>
            </a:r>
            <a:endParaRPr b="1" sz="360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825" y="4177550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2114475" y="413650"/>
            <a:ext cx="52785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/>
              <a:t>Estados Unidos</a:t>
            </a:r>
            <a:endParaRPr b="1" sz="3600"/>
          </a:p>
        </p:txBody>
      </p:sp>
      <p:sp>
        <p:nvSpPr>
          <p:cNvPr id="118" name="Google Shape;118;p20"/>
          <p:cNvSpPr txBox="1"/>
          <p:nvPr/>
        </p:nvSpPr>
        <p:spPr>
          <a:xfrm>
            <a:off x="1379675" y="4177550"/>
            <a:ext cx="37188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https://projects.propublica.org/docdollars/</a:t>
            </a:r>
            <a:r>
              <a:rPr lang="es"/>
              <a:t> 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4">
            <a:alphaModFix/>
          </a:blip>
          <a:srcRect b="4109" l="4549" r="2986" t="12201"/>
          <a:stretch/>
        </p:blipFill>
        <p:spPr>
          <a:xfrm>
            <a:off x="1607075" y="1194299"/>
            <a:ext cx="5862110" cy="29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825" y="4270225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21"/>
          <p:cNvCxnSpPr/>
          <p:nvPr/>
        </p:nvCxnSpPr>
        <p:spPr>
          <a:xfrm>
            <a:off x="427750" y="3271058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21"/>
          <p:cNvCxnSpPr/>
          <p:nvPr/>
        </p:nvCxnSpPr>
        <p:spPr>
          <a:xfrm>
            <a:off x="4879700" y="3271058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21"/>
          <p:cNvSpPr txBox="1"/>
          <p:nvPr>
            <p:ph idx="4294967295" type="body"/>
          </p:nvPr>
        </p:nvSpPr>
        <p:spPr>
          <a:xfrm>
            <a:off x="318850" y="3407925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chemeClr val="accent3"/>
                </a:solidFill>
              </a:rPr>
              <a:t>Hack Hackers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28" name="Google Shape;128;p21"/>
          <p:cNvSpPr txBox="1"/>
          <p:nvPr>
            <p:ph idx="4294967295" type="body"/>
          </p:nvPr>
        </p:nvSpPr>
        <p:spPr>
          <a:xfrm>
            <a:off x="318850" y="3967100"/>
            <a:ext cx="3999900" cy="8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000000"/>
                </a:highlight>
              </a:rPr>
              <a:t>Comunidad de datos abiertos que cuenta con capítulos en todo el mundo.</a:t>
            </a:r>
            <a:endParaRPr sz="12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highlight>
                  <a:srgbClr val="000000"/>
                </a:highlight>
              </a:rPr>
              <a:t>https://hackshackers.com/</a:t>
            </a:r>
            <a:endParaRPr sz="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sp>
        <p:nvSpPr>
          <p:cNvPr id="129" name="Google Shape;129;p21"/>
          <p:cNvSpPr txBox="1"/>
          <p:nvPr>
            <p:ph idx="4294967295" type="body"/>
          </p:nvPr>
        </p:nvSpPr>
        <p:spPr>
          <a:xfrm>
            <a:off x="4825250" y="3436700"/>
            <a:ext cx="39999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chemeClr val="accent3"/>
                </a:solidFill>
              </a:rPr>
              <a:t>Partido Pirata</a:t>
            </a:r>
            <a:endParaRPr b="1" sz="2100">
              <a:solidFill>
                <a:schemeClr val="accent3"/>
              </a:solidFill>
            </a:endParaRPr>
          </a:p>
        </p:txBody>
      </p:sp>
      <p:sp>
        <p:nvSpPr>
          <p:cNvPr id="130" name="Google Shape;130;p21"/>
          <p:cNvSpPr txBox="1"/>
          <p:nvPr>
            <p:ph idx="4294967295" type="body"/>
          </p:nvPr>
        </p:nvSpPr>
        <p:spPr>
          <a:xfrm>
            <a:off x="4825250" y="3938325"/>
            <a:ext cx="3999900" cy="8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000000"/>
                </a:highlight>
              </a:rPr>
              <a:t>Movimiento de software libre con especial preocupación política y cultural.</a:t>
            </a:r>
            <a:endParaRPr sz="12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800">
                <a:solidFill>
                  <a:schemeClr val="dk1"/>
                </a:solidFill>
                <a:highlight>
                  <a:srgbClr val="000000"/>
                </a:highlight>
              </a:rPr>
              <a:t>https://wiki.partidopirata.com.ar/Bases_de_Acci%C3%B3n_Pol%C3%ADtica</a:t>
            </a:r>
            <a:endParaRPr sz="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99500" y="446350"/>
            <a:ext cx="80277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22222"/>
                </a:solidFill>
                <a:highlight>
                  <a:srgbClr val="FFFFFF"/>
                </a:highlight>
              </a:rPr>
              <a:t>Comunidades datos abiertos en el mundo</a:t>
            </a:r>
            <a:endParaRPr sz="1800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200" y="1363075"/>
            <a:ext cx="13239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225" y="925750"/>
            <a:ext cx="2269100" cy="22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6475" y="383787"/>
            <a:ext cx="680725" cy="6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