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2" r:id="rId2"/>
    <p:sldId id="297" r:id="rId3"/>
    <p:sldId id="303" r:id="rId4"/>
    <p:sldId id="304" r:id="rId5"/>
    <p:sldId id="305" r:id="rId6"/>
    <p:sldId id="306" r:id="rId7"/>
    <p:sldId id="271" r:id="rId8"/>
    <p:sldId id="273" r:id="rId9"/>
    <p:sldId id="287" r:id="rId10"/>
    <p:sldId id="288" r:id="rId11"/>
    <p:sldId id="274" r:id="rId12"/>
    <p:sldId id="275" r:id="rId13"/>
    <p:sldId id="290" r:id="rId14"/>
    <p:sldId id="291" r:id="rId15"/>
    <p:sldId id="315" r:id="rId16"/>
    <p:sldId id="619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5C7"/>
    <a:srgbClr val="4E9FA9"/>
    <a:srgbClr val="D8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0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1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E9-4874-B478-1219971C2AC0}"/>
              </c:ext>
            </c:extLst>
          </c:dPt>
          <c:dPt>
            <c:idx val="1"/>
            <c:bubble3D val="0"/>
            <c:spPr>
              <a:solidFill>
                <a:srgbClr val="33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E9-4874-B478-1219971C2AC0}"/>
              </c:ext>
            </c:extLst>
          </c:dPt>
          <c:cat>
            <c:strRef>
              <c:f>Hoja1!$D$5:$D$6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Hoja1!$E$5:$E$6</c:f>
              <c:numCache>
                <c:formatCode>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E9-4874-B478-1219971C2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es-P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Hoja1!$B$13:$B$14</c:f>
              <c:strCache>
                <c:ptCount val="2"/>
                <c:pt idx="0">
                  <c:v>Honesta</c:v>
                </c:pt>
                <c:pt idx="1">
                  <c:v>No es honesta</c:v>
                </c:pt>
              </c:strCache>
            </c:strRef>
          </c:cat>
          <c:val>
            <c:numRef>
              <c:f>Hoja1!$C$13:$C$14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D7-4CC1-A7F2-C969CE09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662148623195"/>
          <c:y val="9.9972672783363206E-2"/>
          <c:w val="0.37065897684712101"/>
          <c:h val="0.70493142775174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2F-4A16-A6E7-23A37F3D6A82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2F-4A16-A6E7-23A37F3D6A82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2F-4A16-A6E7-23A37F3D6A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3600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2F-4A16-A6E7-23A37F3D6A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4000" dirty="0"/>
                      <a:t>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2F-4A16-A6E7-23A37F3D6A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168048633511001"/>
                  <c:y val="-0.11275245060439899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64%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2F-4A16-A6E7-23A37F3D6A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/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Sheet1!$D$5:$D$7</c:f>
              <c:numCache>
                <c:formatCode>0.00%</c:formatCode>
                <c:ptCount val="3"/>
                <c:pt idx="0">
                  <c:v>0.13700000000000001</c:v>
                </c:pt>
                <c:pt idx="1">
                  <c:v>0.22500000000000001</c:v>
                </c:pt>
                <c:pt idx="2">
                  <c:v>0.63800000000000001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2F-4A16-A6E7-23A37F3D6A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74-4AE5-B224-B1E651E91A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74-4AE5-B224-B1E651E91A1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74-4AE5-B224-B1E651E91A18}"/>
              </c:ext>
            </c:extLst>
          </c:dPt>
          <c:dLbls>
            <c:dLbl>
              <c:idx val="0"/>
              <c:layout>
                <c:manualLayout>
                  <c:x val="2.1378096036467099E-3"/>
                  <c:y val="0.26912087437892201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93 %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74-4AE5-B224-B1E651E91A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/>
                      <a:t>7 %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74-4AE5-B224-B1E651E91A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/>
                      <a:t>0 %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74-4AE5-B224-B1E651E91A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Hoja1!$B$23:$B$25</c:f>
              <c:strCache>
                <c:ptCount val="3"/>
                <c:pt idx="0">
                  <c:v>No denunció</c:v>
                </c:pt>
                <c:pt idx="1">
                  <c:v>Si denunció</c:v>
                </c:pt>
                <c:pt idx="2">
                  <c:v>No precisa</c:v>
                </c:pt>
              </c:strCache>
            </c:strRef>
          </c:cat>
          <c:val>
            <c:numRef>
              <c:f>Hoja1!$C$23:$C$25</c:f>
              <c:numCache>
                <c:formatCode>General</c:formatCode>
                <c:ptCount val="3"/>
                <c:pt idx="0">
                  <c:v>93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74-4AE5-B224-B1E651E91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70640"/>
        <c:axId val="174813104"/>
      </c:barChart>
      <c:catAx>
        <c:axId val="17387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s-PE"/>
          </a:p>
        </c:txPr>
        <c:crossAx val="174813104"/>
        <c:crosses val="autoZero"/>
        <c:auto val="1"/>
        <c:lblAlgn val="ctr"/>
        <c:lblOffset val="100"/>
        <c:noMultiLvlLbl val="0"/>
      </c:catAx>
      <c:valAx>
        <c:axId val="17481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3870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840DE-5022-284F-950A-0CBC7ED082A8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57370-F24A-6B49-8EB9-2427412682E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 err="1"/>
            <a:t>Delitos</a:t>
          </a:r>
          <a:r>
            <a:rPr lang="en-US" sz="2800" dirty="0"/>
            <a:t> </a:t>
          </a:r>
          <a:endParaRPr lang="en-US" sz="1600" dirty="0"/>
        </a:p>
      </dgm:t>
    </dgm:pt>
    <dgm:pt modelId="{7EB612B5-4750-8140-BA11-00F38CFB8A4F}" type="parTrans" cxnId="{CB3C74C9-D3AB-0E4F-A104-47698F2857B5}">
      <dgm:prSet/>
      <dgm:spPr/>
      <dgm:t>
        <a:bodyPr/>
        <a:lstStyle/>
        <a:p>
          <a:endParaRPr lang="en-US"/>
        </a:p>
      </dgm:t>
    </dgm:pt>
    <dgm:pt modelId="{383AFEBD-42A1-CD4F-B736-DBF6E58B8169}" type="sibTrans" cxnId="{CB3C74C9-D3AB-0E4F-A104-47698F2857B5}">
      <dgm:prSet/>
      <dgm:spPr/>
      <dgm:t>
        <a:bodyPr/>
        <a:lstStyle/>
        <a:p>
          <a:endParaRPr lang="en-US"/>
        </a:p>
      </dgm:t>
    </dgm:pt>
    <dgm:pt modelId="{68516377-C551-0D4C-80FB-A1206CBBED89}">
      <dgm:prSet phldrT="[Text]"/>
      <dgm:spPr/>
      <dgm:t>
        <a:bodyPr/>
        <a:lstStyle/>
        <a:p>
          <a:r>
            <a:rPr lang="en-US" dirty="0" err="1"/>
            <a:t>Delitos</a:t>
          </a:r>
          <a:r>
            <a:rPr lang="en-US" dirty="0"/>
            <a:t> contra la </a:t>
          </a:r>
          <a:r>
            <a:rPr lang="en-US" dirty="0" err="1"/>
            <a:t>administracion</a:t>
          </a:r>
          <a:r>
            <a:rPr lang="en-US" dirty="0"/>
            <a:t> </a:t>
          </a:r>
          <a:r>
            <a:rPr lang="en-US" dirty="0" err="1"/>
            <a:t>pública</a:t>
          </a:r>
          <a:r>
            <a:rPr lang="en-US" dirty="0"/>
            <a:t> CP.</a:t>
          </a:r>
        </a:p>
      </dgm:t>
    </dgm:pt>
    <dgm:pt modelId="{75081EA7-3506-184E-A68C-5AB7C3E98AE6}" type="parTrans" cxnId="{3956C9D0-1200-EA41-A8F9-470DEC22AC5D}">
      <dgm:prSet/>
      <dgm:spPr/>
      <dgm:t>
        <a:bodyPr/>
        <a:lstStyle/>
        <a:p>
          <a:endParaRPr lang="en-US"/>
        </a:p>
      </dgm:t>
    </dgm:pt>
    <dgm:pt modelId="{462BB111-8905-9B46-AE9E-37749357DA48}" type="sibTrans" cxnId="{3956C9D0-1200-EA41-A8F9-470DEC22AC5D}">
      <dgm:prSet/>
      <dgm:spPr/>
      <dgm:t>
        <a:bodyPr/>
        <a:lstStyle/>
        <a:p>
          <a:endParaRPr lang="en-US"/>
        </a:p>
      </dgm:t>
    </dgm:pt>
    <dgm:pt modelId="{8FA4F64C-8A2B-C04B-BCC3-E127228BD11C}">
      <dgm:prSet phldrT="[Text]"/>
      <dgm:spPr/>
      <dgm:t>
        <a:bodyPr/>
        <a:lstStyle/>
        <a:p>
          <a:r>
            <a:rPr lang="en-US" dirty="0"/>
            <a:t>Arts. 382 al 401: </a:t>
          </a:r>
          <a:r>
            <a:rPr lang="es-PE" u="sng" dirty="0"/>
            <a:t>Concusión</a:t>
          </a:r>
          <a:r>
            <a:rPr lang="es-PE" dirty="0"/>
            <a:t>, Colusión, Patrocinio Ilegal, </a:t>
          </a:r>
          <a:r>
            <a:rPr lang="es-PE" u="sng" dirty="0"/>
            <a:t>Peculado</a:t>
          </a:r>
          <a:r>
            <a:rPr lang="es-PE" dirty="0"/>
            <a:t>, Malversación, </a:t>
          </a:r>
          <a:r>
            <a:rPr lang="es-PE" u="sng" dirty="0"/>
            <a:t>Corrupción de Funcionarios</a:t>
          </a:r>
          <a:r>
            <a:rPr lang="es-PE" dirty="0"/>
            <a:t>, Negociación Incompatible, Tráfico de Influencias, Enriquecimiento Ilícito.</a:t>
          </a:r>
          <a:endParaRPr lang="en-US" dirty="0"/>
        </a:p>
      </dgm:t>
    </dgm:pt>
    <dgm:pt modelId="{AE1E4AB7-67E6-A04B-A7A6-8025199D68A0}" type="parTrans" cxnId="{E2F38FFA-1A2C-364F-812C-3EDF04730A40}">
      <dgm:prSet/>
      <dgm:spPr/>
      <dgm:t>
        <a:bodyPr/>
        <a:lstStyle/>
        <a:p>
          <a:endParaRPr lang="en-US"/>
        </a:p>
      </dgm:t>
    </dgm:pt>
    <dgm:pt modelId="{5D65EF95-AFBB-4849-BC2A-7EFAACBAB39E}" type="sibTrans" cxnId="{E2F38FFA-1A2C-364F-812C-3EDF04730A40}">
      <dgm:prSet/>
      <dgm:spPr/>
      <dgm:t>
        <a:bodyPr/>
        <a:lstStyle/>
        <a:p>
          <a:endParaRPr lang="en-US"/>
        </a:p>
      </dgm:t>
    </dgm:pt>
    <dgm:pt modelId="{58FF3C0C-871D-6841-AE0A-375B663FB59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dirty="0" err="1"/>
            <a:t>Infracciones</a:t>
          </a:r>
          <a:r>
            <a:rPr lang="en-US" sz="3200" dirty="0"/>
            <a:t> </a:t>
          </a:r>
          <a:r>
            <a:rPr lang="en-US" sz="3200" dirty="0" err="1"/>
            <a:t>administrativas</a:t>
          </a:r>
          <a:endParaRPr lang="en-US" sz="3200" dirty="0"/>
        </a:p>
      </dgm:t>
    </dgm:pt>
    <dgm:pt modelId="{722E9873-D236-F64D-80AB-B58304B42B4F}" type="parTrans" cxnId="{FCFF1443-21E5-1F4B-9696-2E6AF5C23CB9}">
      <dgm:prSet/>
      <dgm:spPr/>
      <dgm:t>
        <a:bodyPr/>
        <a:lstStyle/>
        <a:p>
          <a:endParaRPr lang="en-US"/>
        </a:p>
      </dgm:t>
    </dgm:pt>
    <dgm:pt modelId="{2281205D-B0F5-B242-986D-89690BCA185D}" type="sibTrans" cxnId="{FCFF1443-21E5-1F4B-9696-2E6AF5C23CB9}">
      <dgm:prSet/>
      <dgm:spPr/>
      <dgm:t>
        <a:bodyPr/>
        <a:lstStyle/>
        <a:p>
          <a:endParaRPr lang="en-US"/>
        </a:p>
      </dgm:t>
    </dgm:pt>
    <dgm:pt modelId="{8D5510BB-3F14-B84B-8393-05602BE943DE}">
      <dgm:prSet phldrT="[Text]"/>
      <dgm:spPr/>
      <dgm:t>
        <a:bodyPr/>
        <a:lstStyle/>
        <a:p>
          <a:r>
            <a:rPr lang="en-US" dirty="0" err="1"/>
            <a:t>Contravención</a:t>
          </a:r>
          <a:r>
            <a:rPr lang="en-US" dirty="0"/>
            <a:t> de </a:t>
          </a:r>
          <a:r>
            <a:rPr lang="en-US" dirty="0" err="1"/>
            <a:t>obligaciones</a:t>
          </a:r>
          <a:r>
            <a:rPr lang="en-US" dirty="0"/>
            <a:t> Ley SERVIR, 728, </a:t>
          </a:r>
          <a:r>
            <a:rPr lang="en-US" dirty="0" err="1"/>
            <a:t>Código</a:t>
          </a:r>
          <a:r>
            <a:rPr lang="en-US" dirty="0"/>
            <a:t> de </a:t>
          </a:r>
          <a:r>
            <a:rPr lang="en-US" dirty="0" err="1"/>
            <a:t>Ética</a:t>
          </a:r>
          <a:r>
            <a:rPr lang="en-US" dirty="0"/>
            <a:t> de la </a:t>
          </a:r>
          <a:r>
            <a:rPr lang="en-US" dirty="0" err="1"/>
            <a:t>Función</a:t>
          </a:r>
          <a:r>
            <a:rPr lang="en-US" dirty="0"/>
            <a:t> </a:t>
          </a:r>
          <a:r>
            <a:rPr lang="en-US" dirty="0" err="1"/>
            <a:t>Pública</a:t>
          </a:r>
          <a:r>
            <a:rPr lang="en-US" dirty="0"/>
            <a:t>.</a:t>
          </a:r>
        </a:p>
      </dgm:t>
    </dgm:pt>
    <dgm:pt modelId="{FEACEFA3-E024-AE4A-B0C1-0D38F653A735}" type="parTrans" cxnId="{9F3B3765-6B73-8E43-9B83-FC847EA72299}">
      <dgm:prSet/>
      <dgm:spPr/>
      <dgm:t>
        <a:bodyPr/>
        <a:lstStyle/>
        <a:p>
          <a:endParaRPr lang="en-US"/>
        </a:p>
      </dgm:t>
    </dgm:pt>
    <dgm:pt modelId="{F1FB8ED4-6BB5-CE47-AB6A-C8776FBC190B}" type="sibTrans" cxnId="{9F3B3765-6B73-8E43-9B83-FC847EA72299}">
      <dgm:prSet/>
      <dgm:spPr/>
      <dgm:t>
        <a:bodyPr/>
        <a:lstStyle/>
        <a:p>
          <a:endParaRPr lang="en-US"/>
        </a:p>
      </dgm:t>
    </dgm:pt>
    <dgm:pt modelId="{94ECB418-0A4B-F041-8ECE-0B8A6DB785B7}">
      <dgm:prSet phldrT="[Text]"/>
      <dgm:spPr/>
      <dgm:t>
        <a:bodyPr/>
        <a:lstStyle/>
        <a:p>
          <a:r>
            <a:rPr lang="en-US" dirty="0" err="1"/>
            <a:t>Ej</a:t>
          </a:r>
          <a:r>
            <a:rPr lang="en-US" dirty="0"/>
            <a:t>: </a:t>
          </a:r>
          <a:r>
            <a:rPr lang="es-PE" dirty="0"/>
            <a:t>Utilización o disposición de bienes de la entidad en beneficio propio o de terceros, Uso de la función con fines de lucro, Actuar o Influir en otros servidores para obtener un beneficio propio o beneficio para terceros, Doble percepción.</a:t>
          </a:r>
          <a:endParaRPr lang="en-US" dirty="0"/>
        </a:p>
      </dgm:t>
    </dgm:pt>
    <dgm:pt modelId="{3A81C43E-89DB-B943-8B5B-9909F5ECE275}" type="parTrans" cxnId="{C62640BB-06BE-E04B-A61D-B53DFEE3EEB3}">
      <dgm:prSet/>
      <dgm:spPr/>
      <dgm:t>
        <a:bodyPr/>
        <a:lstStyle/>
        <a:p>
          <a:endParaRPr lang="en-US"/>
        </a:p>
      </dgm:t>
    </dgm:pt>
    <dgm:pt modelId="{8DCCAF01-844A-8F4C-8860-CC625CE7C6E9}" type="sibTrans" cxnId="{C62640BB-06BE-E04B-A61D-B53DFEE3EEB3}">
      <dgm:prSet/>
      <dgm:spPr/>
      <dgm:t>
        <a:bodyPr/>
        <a:lstStyle/>
        <a:p>
          <a:endParaRPr lang="en-US"/>
        </a:p>
      </dgm:t>
    </dgm:pt>
    <dgm:pt modelId="{DE8EACF6-1418-3E4A-90EF-D37681C5E8ED}">
      <dgm:prSet phldrT="[Text]" custT="1"/>
      <dgm:spPr/>
      <dgm:t>
        <a:bodyPr/>
        <a:lstStyle/>
        <a:p>
          <a:r>
            <a:rPr lang="en-US" sz="3200" dirty="0" err="1"/>
            <a:t>Percepción</a:t>
          </a:r>
          <a:r>
            <a:rPr lang="en-US" sz="3200" dirty="0"/>
            <a:t> </a:t>
          </a:r>
          <a:r>
            <a:rPr lang="en-US" sz="3200" dirty="0" err="1"/>
            <a:t>ciudadana</a:t>
          </a:r>
          <a:r>
            <a:rPr lang="en-US" sz="3200" dirty="0"/>
            <a:t> </a:t>
          </a:r>
          <a:r>
            <a:rPr lang="en-US" sz="3200" dirty="0" err="1"/>
            <a:t>vinculada</a:t>
          </a:r>
          <a:r>
            <a:rPr lang="en-US" sz="3200" dirty="0"/>
            <a:t> a </a:t>
          </a:r>
          <a:r>
            <a:rPr lang="en-US" sz="3200" dirty="0" err="1"/>
            <a:t>cualquier</a:t>
          </a:r>
          <a:r>
            <a:rPr lang="en-US" sz="3200" dirty="0"/>
            <a:t> </a:t>
          </a:r>
          <a:r>
            <a:rPr lang="en-US" sz="3200" dirty="0" err="1"/>
            <a:t>situación</a:t>
          </a:r>
          <a:r>
            <a:rPr lang="en-US" sz="3200" dirty="0"/>
            <a:t> irregular, </a:t>
          </a:r>
          <a:r>
            <a:rPr lang="en-US" sz="3200" dirty="0" err="1"/>
            <a:t>arbitrariedad</a:t>
          </a:r>
          <a:r>
            <a:rPr lang="en-US" sz="3200" dirty="0"/>
            <a:t> o </a:t>
          </a:r>
          <a:r>
            <a:rPr lang="en-US" sz="3200" dirty="0" err="1"/>
            <a:t>injusticia</a:t>
          </a:r>
          <a:r>
            <a:rPr lang="en-US" sz="3200" dirty="0"/>
            <a:t> </a:t>
          </a:r>
        </a:p>
      </dgm:t>
    </dgm:pt>
    <dgm:pt modelId="{CC8D76B0-FA62-8F44-8CD7-F99518E02C9F}" type="parTrans" cxnId="{C2E7C002-053D-6244-8930-559E7116A2E0}">
      <dgm:prSet/>
      <dgm:spPr/>
      <dgm:t>
        <a:bodyPr/>
        <a:lstStyle/>
        <a:p>
          <a:endParaRPr lang="en-US"/>
        </a:p>
      </dgm:t>
    </dgm:pt>
    <dgm:pt modelId="{E0184B7D-C4A3-8B4C-9538-47105B6F18A8}" type="sibTrans" cxnId="{C2E7C002-053D-6244-8930-559E7116A2E0}">
      <dgm:prSet/>
      <dgm:spPr/>
      <dgm:t>
        <a:bodyPr/>
        <a:lstStyle/>
        <a:p>
          <a:endParaRPr lang="en-US"/>
        </a:p>
      </dgm:t>
    </dgm:pt>
    <dgm:pt modelId="{F8EA7956-A11E-4F46-92BB-1FC85CB1977D}">
      <dgm:prSet phldrT="[Text]"/>
      <dgm:spPr/>
      <dgm:t>
        <a:bodyPr/>
        <a:lstStyle/>
        <a:p>
          <a:r>
            <a:rPr lang="en-US" dirty="0" err="1"/>
            <a:t>Demora</a:t>
          </a:r>
          <a:r>
            <a:rPr lang="en-US" dirty="0"/>
            <a:t> en la </a:t>
          </a:r>
          <a:r>
            <a:rPr lang="en-US" dirty="0" err="1"/>
            <a:t>administración</a:t>
          </a:r>
          <a:r>
            <a:rPr lang="en-US" dirty="0"/>
            <a:t> </a:t>
          </a:r>
          <a:r>
            <a:rPr lang="en-US" dirty="0" err="1"/>
            <a:t>pública</a:t>
          </a:r>
          <a:endParaRPr lang="en-US" dirty="0"/>
        </a:p>
      </dgm:t>
    </dgm:pt>
    <dgm:pt modelId="{C2C7204A-C16F-7C49-B5FA-008171482687}" type="parTrans" cxnId="{B0B2283D-CC51-3542-8620-6B914D527AAB}">
      <dgm:prSet/>
      <dgm:spPr/>
      <dgm:t>
        <a:bodyPr/>
        <a:lstStyle/>
        <a:p>
          <a:endParaRPr lang="en-US"/>
        </a:p>
      </dgm:t>
    </dgm:pt>
    <dgm:pt modelId="{60FFE5C9-D474-C34C-A0CE-9B1D47A42265}" type="sibTrans" cxnId="{B0B2283D-CC51-3542-8620-6B914D527AAB}">
      <dgm:prSet/>
      <dgm:spPr/>
      <dgm:t>
        <a:bodyPr/>
        <a:lstStyle/>
        <a:p>
          <a:endParaRPr lang="en-US"/>
        </a:p>
      </dgm:t>
    </dgm:pt>
    <dgm:pt modelId="{A3D68869-375B-2147-A6EC-7CFD492AF861}">
      <dgm:prSet phldrT="[Text]"/>
      <dgm:spPr/>
      <dgm:t>
        <a:bodyPr/>
        <a:lstStyle/>
        <a:p>
          <a:r>
            <a:rPr lang="en-US" dirty="0" err="1"/>
            <a:t>Incumplimiento</a:t>
          </a:r>
          <a:r>
            <a:rPr lang="en-US" dirty="0"/>
            <a:t> de </a:t>
          </a:r>
          <a:r>
            <a:rPr lang="en-US" dirty="0" err="1"/>
            <a:t>derechos</a:t>
          </a:r>
          <a:r>
            <a:rPr lang="en-US" dirty="0"/>
            <a:t> </a:t>
          </a:r>
          <a:r>
            <a:rPr lang="en-US" dirty="0" err="1"/>
            <a:t>laborales</a:t>
          </a:r>
          <a:r>
            <a:rPr lang="en-US" dirty="0"/>
            <a:t> u </a:t>
          </a:r>
          <a:r>
            <a:rPr lang="en-US" dirty="0" err="1"/>
            <a:t>otros</a:t>
          </a:r>
          <a:r>
            <a:rPr lang="en-US" dirty="0"/>
            <a:t>.</a:t>
          </a:r>
        </a:p>
      </dgm:t>
    </dgm:pt>
    <dgm:pt modelId="{60FD8EDD-74B5-164E-AFCA-AC899D65104C}" type="parTrans" cxnId="{ECAAD990-CA45-1542-AA23-B64D72741171}">
      <dgm:prSet/>
      <dgm:spPr/>
      <dgm:t>
        <a:bodyPr/>
        <a:lstStyle/>
        <a:p>
          <a:endParaRPr lang="en-US"/>
        </a:p>
      </dgm:t>
    </dgm:pt>
    <dgm:pt modelId="{87972ADD-431E-394C-BD16-5836DA96B4E2}" type="sibTrans" cxnId="{ECAAD990-CA45-1542-AA23-B64D72741171}">
      <dgm:prSet/>
      <dgm:spPr/>
      <dgm:t>
        <a:bodyPr/>
        <a:lstStyle/>
        <a:p>
          <a:endParaRPr lang="en-US"/>
        </a:p>
      </dgm:t>
    </dgm:pt>
    <dgm:pt modelId="{C59F148B-9775-D546-B245-4CF6EC44C69D}">
      <dgm:prSet phldrT="[Text]"/>
      <dgm:spPr/>
      <dgm:t>
        <a:bodyPr/>
        <a:lstStyle/>
        <a:p>
          <a:r>
            <a:rPr lang="en-US" dirty="0" err="1"/>
            <a:t>Ineficiencia</a:t>
          </a:r>
          <a:endParaRPr lang="en-US" dirty="0"/>
        </a:p>
      </dgm:t>
    </dgm:pt>
    <dgm:pt modelId="{2DD1C04F-8F4B-6344-BD84-195CA8CF08FD}" type="parTrans" cxnId="{1C802151-E84C-A548-AC5E-681E6F0A9CC2}">
      <dgm:prSet/>
      <dgm:spPr/>
      <dgm:t>
        <a:bodyPr/>
        <a:lstStyle/>
        <a:p>
          <a:endParaRPr lang="en-US"/>
        </a:p>
      </dgm:t>
    </dgm:pt>
    <dgm:pt modelId="{A2B18F7F-3E75-F24F-BC0A-FDA550C6B890}" type="sibTrans" cxnId="{1C802151-E84C-A548-AC5E-681E6F0A9CC2}">
      <dgm:prSet/>
      <dgm:spPr/>
      <dgm:t>
        <a:bodyPr/>
        <a:lstStyle/>
        <a:p>
          <a:endParaRPr lang="en-US"/>
        </a:p>
      </dgm:t>
    </dgm:pt>
    <dgm:pt modelId="{D4C6BE15-CA19-BD47-849D-E535BA57440E}">
      <dgm:prSet phldrT="[Text]"/>
      <dgm:spPr/>
      <dgm:t>
        <a:bodyPr/>
        <a:lstStyle/>
        <a:p>
          <a:r>
            <a:rPr lang="en-US" dirty="0" err="1"/>
            <a:t>Falta</a:t>
          </a:r>
          <a:r>
            <a:rPr lang="en-US" dirty="0"/>
            <a:t> de </a:t>
          </a:r>
          <a:r>
            <a:rPr lang="en-US" dirty="0" err="1"/>
            <a:t>transparencia</a:t>
          </a:r>
          <a:endParaRPr lang="en-US" dirty="0"/>
        </a:p>
      </dgm:t>
    </dgm:pt>
    <dgm:pt modelId="{4F1B7922-213D-F94A-9FE6-8843E13F19E2}" type="parTrans" cxnId="{3C65E41D-A561-354C-8746-CBFAD734566C}">
      <dgm:prSet/>
      <dgm:spPr/>
      <dgm:t>
        <a:bodyPr/>
        <a:lstStyle/>
        <a:p>
          <a:endParaRPr lang="en-US"/>
        </a:p>
      </dgm:t>
    </dgm:pt>
    <dgm:pt modelId="{BCFECC21-B131-2D46-B1B2-E7E871BDD938}" type="sibTrans" cxnId="{3C65E41D-A561-354C-8746-CBFAD734566C}">
      <dgm:prSet/>
      <dgm:spPr/>
      <dgm:t>
        <a:bodyPr/>
        <a:lstStyle/>
        <a:p>
          <a:endParaRPr lang="en-US"/>
        </a:p>
      </dgm:t>
    </dgm:pt>
    <dgm:pt modelId="{588A72AD-0B2D-DC4A-9152-F5E49E130EE7}">
      <dgm:prSet phldrT="[Text]"/>
      <dgm:spPr/>
      <dgm:t>
        <a:bodyPr/>
        <a:lstStyle/>
        <a:p>
          <a:r>
            <a:rPr lang="en-US" dirty="0"/>
            <a:t>No </a:t>
          </a:r>
          <a:r>
            <a:rPr lang="en-US" dirty="0" err="1"/>
            <a:t>pago</a:t>
          </a:r>
          <a:r>
            <a:rPr lang="en-US" dirty="0"/>
            <a:t> de </a:t>
          </a:r>
          <a:r>
            <a:rPr lang="en-US" dirty="0" err="1"/>
            <a:t>impuestos</a:t>
          </a:r>
          <a:endParaRPr lang="en-US" dirty="0"/>
        </a:p>
      </dgm:t>
    </dgm:pt>
    <dgm:pt modelId="{7802B29C-ABA3-3343-8DB2-1565DE19E802}" type="parTrans" cxnId="{18325BE8-2D76-1648-BAC1-55DD817F0D23}">
      <dgm:prSet/>
      <dgm:spPr/>
      <dgm:t>
        <a:bodyPr/>
        <a:lstStyle/>
        <a:p>
          <a:endParaRPr lang="en-US"/>
        </a:p>
      </dgm:t>
    </dgm:pt>
    <dgm:pt modelId="{F274D15B-7278-7143-A0EE-20E65F93121C}" type="sibTrans" cxnId="{18325BE8-2D76-1648-BAC1-55DD817F0D23}">
      <dgm:prSet/>
      <dgm:spPr/>
      <dgm:t>
        <a:bodyPr/>
        <a:lstStyle/>
        <a:p>
          <a:endParaRPr lang="en-US"/>
        </a:p>
      </dgm:t>
    </dgm:pt>
    <dgm:pt modelId="{AAA3FC9B-FAE8-1048-8FF6-432CFB6F1FCE}" type="pres">
      <dgm:prSet presAssocID="{D1A840DE-5022-284F-950A-0CBC7ED08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5336925-A63B-EB4B-BEDC-14E3130E0BE1}" type="pres">
      <dgm:prSet presAssocID="{85A57370-F24A-6B49-8EB9-2427412682EC}" presName="Name8" presStyleCnt="0"/>
      <dgm:spPr/>
    </dgm:pt>
    <dgm:pt modelId="{DB251AE3-67A7-9A40-8346-3A6F7DAF95FB}" type="pres">
      <dgm:prSet presAssocID="{85A57370-F24A-6B49-8EB9-2427412682EC}" presName="acctBkgd" presStyleLbl="alignAcc1" presStyleIdx="0" presStyleCnt="3"/>
      <dgm:spPr/>
      <dgm:t>
        <a:bodyPr/>
        <a:lstStyle/>
        <a:p>
          <a:endParaRPr lang="es-PE"/>
        </a:p>
      </dgm:t>
    </dgm:pt>
    <dgm:pt modelId="{A5201B5A-1DBB-EC4D-863D-38ADE26E70A0}" type="pres">
      <dgm:prSet presAssocID="{85A57370-F24A-6B49-8EB9-2427412682EC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2E1E5D-91FB-5945-895F-0119F62E4ED2}" type="pres">
      <dgm:prSet presAssocID="{85A57370-F24A-6B49-8EB9-2427412682E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D8D0F7A-FC45-9F47-8A37-1EC0C1B4C53F}" type="pres">
      <dgm:prSet presAssocID="{85A57370-F24A-6B49-8EB9-2427412682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F9F5F0-387C-C741-9CC5-D19816E4FF53}" type="pres">
      <dgm:prSet presAssocID="{58FF3C0C-871D-6841-AE0A-375B663FB599}" presName="Name8" presStyleCnt="0"/>
      <dgm:spPr/>
    </dgm:pt>
    <dgm:pt modelId="{9D6625BC-0E5E-8A44-9909-70F1AEC35868}" type="pres">
      <dgm:prSet presAssocID="{58FF3C0C-871D-6841-AE0A-375B663FB599}" presName="acctBkgd" presStyleLbl="alignAcc1" presStyleIdx="1" presStyleCnt="3"/>
      <dgm:spPr/>
      <dgm:t>
        <a:bodyPr/>
        <a:lstStyle/>
        <a:p>
          <a:endParaRPr lang="es-PE"/>
        </a:p>
      </dgm:t>
    </dgm:pt>
    <dgm:pt modelId="{D586208C-4784-F747-90F3-D86FC65B031F}" type="pres">
      <dgm:prSet presAssocID="{58FF3C0C-871D-6841-AE0A-375B663FB599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E3F153-A741-6A40-AB6D-75ACD26EA8F1}" type="pres">
      <dgm:prSet presAssocID="{58FF3C0C-871D-6841-AE0A-375B663FB59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55F5DF-56E3-7A43-BB44-63D5A9E48FEA}" type="pres">
      <dgm:prSet presAssocID="{58FF3C0C-871D-6841-AE0A-375B663FB5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093E86A-B7FA-984D-9AA3-BA16B2A4C23F}" type="pres">
      <dgm:prSet presAssocID="{DE8EACF6-1418-3E4A-90EF-D37681C5E8ED}" presName="Name8" presStyleCnt="0"/>
      <dgm:spPr/>
    </dgm:pt>
    <dgm:pt modelId="{FBA19D9E-4D89-BA4D-B288-F8B4544012E7}" type="pres">
      <dgm:prSet presAssocID="{DE8EACF6-1418-3E4A-90EF-D37681C5E8ED}" presName="acctBkgd" presStyleLbl="alignAcc1" presStyleIdx="2" presStyleCnt="3"/>
      <dgm:spPr/>
      <dgm:t>
        <a:bodyPr/>
        <a:lstStyle/>
        <a:p>
          <a:endParaRPr lang="es-PE"/>
        </a:p>
      </dgm:t>
    </dgm:pt>
    <dgm:pt modelId="{1D13DCA0-9875-2948-8752-248792BD3AEC}" type="pres">
      <dgm:prSet presAssocID="{DE8EACF6-1418-3E4A-90EF-D37681C5E8ED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07507C-ABEC-9841-8C23-756CBC692BAC}" type="pres">
      <dgm:prSet presAssocID="{DE8EACF6-1418-3E4A-90EF-D37681C5E8E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2F9ABF-A327-104E-B7D7-AFB11B61EE49}" type="pres">
      <dgm:prSet presAssocID="{DE8EACF6-1418-3E4A-90EF-D37681C5E8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F38FFA-1A2C-364F-812C-3EDF04730A40}" srcId="{85A57370-F24A-6B49-8EB9-2427412682EC}" destId="{8FA4F64C-8A2B-C04B-BCC3-E127228BD11C}" srcOrd="1" destOrd="0" parTransId="{AE1E4AB7-67E6-A04B-A7A6-8025199D68A0}" sibTransId="{5D65EF95-AFBB-4849-BC2A-7EFAACBAB39E}"/>
    <dgm:cxn modelId="{8149858E-21AD-2748-9BC5-6FF0A5C643B1}" type="presOf" srcId="{D4C6BE15-CA19-BD47-849D-E535BA57440E}" destId="{FBA19D9E-4D89-BA4D-B288-F8B4544012E7}" srcOrd="0" destOrd="2" presId="urn:microsoft.com/office/officeart/2005/8/layout/pyramid1"/>
    <dgm:cxn modelId="{FD2B2A95-11C5-0842-84D6-5D2B77EFE8A6}" type="presOf" srcId="{C59F148B-9775-D546-B245-4CF6EC44C69D}" destId="{FBA19D9E-4D89-BA4D-B288-F8B4544012E7}" srcOrd="0" destOrd="1" presId="urn:microsoft.com/office/officeart/2005/8/layout/pyramid1"/>
    <dgm:cxn modelId="{075034F7-AB67-9141-9726-E8E63F3F3AFA}" type="presOf" srcId="{85A57370-F24A-6B49-8EB9-2427412682EC}" destId="{BB2E1E5D-91FB-5945-895F-0119F62E4ED2}" srcOrd="0" destOrd="0" presId="urn:microsoft.com/office/officeart/2005/8/layout/pyramid1"/>
    <dgm:cxn modelId="{0DB98BF6-F843-D84B-8241-734B3C7EA762}" type="presOf" srcId="{D4C6BE15-CA19-BD47-849D-E535BA57440E}" destId="{1D13DCA0-9875-2948-8752-248792BD3AEC}" srcOrd="1" destOrd="2" presId="urn:microsoft.com/office/officeart/2005/8/layout/pyramid1"/>
    <dgm:cxn modelId="{18325BE8-2D76-1648-BAC1-55DD817F0D23}" srcId="{DE8EACF6-1418-3E4A-90EF-D37681C5E8ED}" destId="{588A72AD-0B2D-DC4A-9152-F5E49E130EE7}" srcOrd="3" destOrd="0" parTransId="{7802B29C-ABA3-3343-8DB2-1565DE19E802}" sibTransId="{F274D15B-7278-7143-A0EE-20E65F93121C}"/>
    <dgm:cxn modelId="{674A116E-E9BE-CD43-ADC6-CA91BA289BA2}" type="presOf" srcId="{58FF3C0C-871D-6841-AE0A-375B663FB599}" destId="{D1E3F153-A741-6A40-AB6D-75ACD26EA8F1}" srcOrd="0" destOrd="0" presId="urn:microsoft.com/office/officeart/2005/8/layout/pyramid1"/>
    <dgm:cxn modelId="{9F3B3765-6B73-8E43-9B83-FC847EA72299}" srcId="{58FF3C0C-871D-6841-AE0A-375B663FB599}" destId="{8D5510BB-3F14-B84B-8393-05602BE943DE}" srcOrd="0" destOrd="0" parTransId="{FEACEFA3-E024-AE4A-B0C1-0D38F653A735}" sibTransId="{F1FB8ED4-6BB5-CE47-AB6A-C8776FBC190B}"/>
    <dgm:cxn modelId="{3FF68960-6D7A-6344-9F14-5F4EF86B6EE0}" type="presOf" srcId="{94ECB418-0A4B-F041-8ECE-0B8A6DB785B7}" destId="{9D6625BC-0E5E-8A44-9909-70F1AEC35868}" srcOrd="0" destOrd="1" presId="urn:microsoft.com/office/officeart/2005/8/layout/pyramid1"/>
    <dgm:cxn modelId="{F209ED71-7A34-C448-AB9E-0E6DD33BEC6E}" type="presOf" srcId="{F8EA7956-A11E-4F46-92BB-1FC85CB1977D}" destId="{1D13DCA0-9875-2948-8752-248792BD3AEC}" srcOrd="1" destOrd="0" presId="urn:microsoft.com/office/officeart/2005/8/layout/pyramid1"/>
    <dgm:cxn modelId="{7EED32D4-4CAE-194E-9A60-C238BB8CF4E7}" type="presOf" srcId="{85A57370-F24A-6B49-8EB9-2427412682EC}" destId="{3D8D0F7A-FC45-9F47-8A37-1EC0C1B4C53F}" srcOrd="1" destOrd="0" presId="urn:microsoft.com/office/officeart/2005/8/layout/pyramid1"/>
    <dgm:cxn modelId="{CD0F70A8-235C-5149-9F4E-384C21464083}" type="presOf" srcId="{DE8EACF6-1418-3E4A-90EF-D37681C5E8ED}" destId="{5E07507C-ABEC-9841-8C23-756CBC692BAC}" srcOrd="0" destOrd="0" presId="urn:microsoft.com/office/officeart/2005/8/layout/pyramid1"/>
    <dgm:cxn modelId="{E5B403CC-894A-6740-A141-8837C7A610AC}" type="presOf" srcId="{8FA4F64C-8A2B-C04B-BCC3-E127228BD11C}" destId="{A5201B5A-1DBB-EC4D-863D-38ADE26E70A0}" srcOrd="1" destOrd="1" presId="urn:microsoft.com/office/officeart/2005/8/layout/pyramid1"/>
    <dgm:cxn modelId="{B0B2283D-CC51-3542-8620-6B914D527AAB}" srcId="{DE8EACF6-1418-3E4A-90EF-D37681C5E8ED}" destId="{F8EA7956-A11E-4F46-92BB-1FC85CB1977D}" srcOrd="0" destOrd="0" parTransId="{C2C7204A-C16F-7C49-B5FA-008171482687}" sibTransId="{60FFE5C9-D474-C34C-A0CE-9B1D47A42265}"/>
    <dgm:cxn modelId="{72F1CE17-0FB6-DB4B-8FC7-9D012B1CE12B}" type="presOf" srcId="{8D5510BB-3F14-B84B-8393-05602BE943DE}" destId="{9D6625BC-0E5E-8A44-9909-70F1AEC35868}" srcOrd="0" destOrd="0" presId="urn:microsoft.com/office/officeart/2005/8/layout/pyramid1"/>
    <dgm:cxn modelId="{1C802151-E84C-A548-AC5E-681E6F0A9CC2}" srcId="{DE8EACF6-1418-3E4A-90EF-D37681C5E8ED}" destId="{C59F148B-9775-D546-B245-4CF6EC44C69D}" srcOrd="1" destOrd="0" parTransId="{2DD1C04F-8F4B-6344-BD84-195CA8CF08FD}" sibTransId="{A2B18F7F-3E75-F24F-BC0A-FDA550C6B890}"/>
    <dgm:cxn modelId="{ECAAD990-CA45-1542-AA23-B64D72741171}" srcId="{DE8EACF6-1418-3E4A-90EF-D37681C5E8ED}" destId="{A3D68869-375B-2147-A6EC-7CFD492AF861}" srcOrd="4" destOrd="0" parTransId="{60FD8EDD-74B5-164E-AFCA-AC899D65104C}" sibTransId="{87972ADD-431E-394C-BD16-5836DA96B4E2}"/>
    <dgm:cxn modelId="{CB3C74C9-D3AB-0E4F-A104-47698F2857B5}" srcId="{D1A840DE-5022-284F-950A-0CBC7ED082A8}" destId="{85A57370-F24A-6B49-8EB9-2427412682EC}" srcOrd="0" destOrd="0" parTransId="{7EB612B5-4750-8140-BA11-00F38CFB8A4F}" sibTransId="{383AFEBD-42A1-CD4F-B736-DBF6E58B8169}"/>
    <dgm:cxn modelId="{D8175EDC-9457-2846-9F9F-B5747189F3FD}" type="presOf" srcId="{A3D68869-375B-2147-A6EC-7CFD492AF861}" destId="{FBA19D9E-4D89-BA4D-B288-F8B4544012E7}" srcOrd="0" destOrd="4" presId="urn:microsoft.com/office/officeart/2005/8/layout/pyramid1"/>
    <dgm:cxn modelId="{9EDC0597-2BF5-B444-A883-1BB6ABC95445}" type="presOf" srcId="{8FA4F64C-8A2B-C04B-BCC3-E127228BD11C}" destId="{DB251AE3-67A7-9A40-8346-3A6F7DAF95FB}" srcOrd="0" destOrd="1" presId="urn:microsoft.com/office/officeart/2005/8/layout/pyramid1"/>
    <dgm:cxn modelId="{A2E12F57-48C0-A94B-8E16-7F82D6649177}" type="presOf" srcId="{588A72AD-0B2D-DC4A-9152-F5E49E130EE7}" destId="{FBA19D9E-4D89-BA4D-B288-F8B4544012E7}" srcOrd="0" destOrd="3" presId="urn:microsoft.com/office/officeart/2005/8/layout/pyramid1"/>
    <dgm:cxn modelId="{F2DB0CA5-285A-084B-8545-A8E98018FB48}" type="presOf" srcId="{A3D68869-375B-2147-A6EC-7CFD492AF861}" destId="{1D13DCA0-9875-2948-8752-248792BD3AEC}" srcOrd="1" destOrd="4" presId="urn:microsoft.com/office/officeart/2005/8/layout/pyramid1"/>
    <dgm:cxn modelId="{C2E7C002-053D-6244-8930-559E7116A2E0}" srcId="{D1A840DE-5022-284F-950A-0CBC7ED082A8}" destId="{DE8EACF6-1418-3E4A-90EF-D37681C5E8ED}" srcOrd="2" destOrd="0" parTransId="{CC8D76B0-FA62-8F44-8CD7-F99518E02C9F}" sibTransId="{E0184B7D-C4A3-8B4C-9538-47105B6F18A8}"/>
    <dgm:cxn modelId="{1945DDF4-6868-CE43-836D-C7A40DF7CBD8}" type="presOf" srcId="{F8EA7956-A11E-4F46-92BB-1FC85CB1977D}" destId="{FBA19D9E-4D89-BA4D-B288-F8B4544012E7}" srcOrd="0" destOrd="0" presId="urn:microsoft.com/office/officeart/2005/8/layout/pyramid1"/>
    <dgm:cxn modelId="{CB27DBFA-ECA1-BF41-9C66-0E32C88FB059}" type="presOf" srcId="{588A72AD-0B2D-DC4A-9152-F5E49E130EE7}" destId="{1D13DCA0-9875-2948-8752-248792BD3AEC}" srcOrd="1" destOrd="3" presId="urn:microsoft.com/office/officeart/2005/8/layout/pyramid1"/>
    <dgm:cxn modelId="{FCFF1443-21E5-1F4B-9696-2E6AF5C23CB9}" srcId="{D1A840DE-5022-284F-950A-0CBC7ED082A8}" destId="{58FF3C0C-871D-6841-AE0A-375B663FB599}" srcOrd="1" destOrd="0" parTransId="{722E9873-D236-F64D-80AB-B58304B42B4F}" sibTransId="{2281205D-B0F5-B242-986D-89690BCA185D}"/>
    <dgm:cxn modelId="{FEC17A9A-B019-4346-B473-0B1575FC1504}" type="presOf" srcId="{D1A840DE-5022-284F-950A-0CBC7ED082A8}" destId="{AAA3FC9B-FAE8-1048-8FF6-432CFB6F1FCE}" srcOrd="0" destOrd="0" presId="urn:microsoft.com/office/officeart/2005/8/layout/pyramid1"/>
    <dgm:cxn modelId="{C62640BB-06BE-E04B-A61D-B53DFEE3EEB3}" srcId="{58FF3C0C-871D-6841-AE0A-375B663FB599}" destId="{94ECB418-0A4B-F041-8ECE-0B8A6DB785B7}" srcOrd="1" destOrd="0" parTransId="{3A81C43E-89DB-B943-8B5B-9909F5ECE275}" sibTransId="{8DCCAF01-844A-8F4C-8860-CC625CE7C6E9}"/>
    <dgm:cxn modelId="{67653E7F-9DB5-7A4D-8F60-949B76FA6244}" type="presOf" srcId="{C59F148B-9775-D546-B245-4CF6EC44C69D}" destId="{1D13DCA0-9875-2948-8752-248792BD3AEC}" srcOrd="1" destOrd="1" presId="urn:microsoft.com/office/officeart/2005/8/layout/pyramid1"/>
    <dgm:cxn modelId="{4C8AEC88-5DA5-AF45-AA43-39DFB75B9A6D}" type="presOf" srcId="{DE8EACF6-1418-3E4A-90EF-D37681C5E8ED}" destId="{9E2F9ABF-A327-104E-B7D7-AFB11B61EE49}" srcOrd="1" destOrd="0" presId="urn:microsoft.com/office/officeart/2005/8/layout/pyramid1"/>
    <dgm:cxn modelId="{3C65E41D-A561-354C-8746-CBFAD734566C}" srcId="{DE8EACF6-1418-3E4A-90EF-D37681C5E8ED}" destId="{D4C6BE15-CA19-BD47-849D-E535BA57440E}" srcOrd="2" destOrd="0" parTransId="{4F1B7922-213D-F94A-9FE6-8843E13F19E2}" sibTransId="{BCFECC21-B131-2D46-B1B2-E7E871BDD938}"/>
    <dgm:cxn modelId="{0C3D04D4-64EE-FB47-A807-D6A797A08517}" type="presOf" srcId="{58FF3C0C-871D-6841-AE0A-375B663FB599}" destId="{CF55F5DF-56E3-7A43-BB44-63D5A9E48FEA}" srcOrd="1" destOrd="0" presId="urn:microsoft.com/office/officeart/2005/8/layout/pyramid1"/>
    <dgm:cxn modelId="{C39C0089-E5B0-6040-AE4F-00DB71FE4219}" type="presOf" srcId="{8D5510BB-3F14-B84B-8393-05602BE943DE}" destId="{D586208C-4784-F747-90F3-D86FC65B031F}" srcOrd="1" destOrd="0" presId="urn:microsoft.com/office/officeart/2005/8/layout/pyramid1"/>
    <dgm:cxn modelId="{EDAF1E76-8E46-324E-91E3-BAE2C95D289E}" type="presOf" srcId="{94ECB418-0A4B-F041-8ECE-0B8A6DB785B7}" destId="{D586208C-4784-F747-90F3-D86FC65B031F}" srcOrd="1" destOrd="1" presId="urn:microsoft.com/office/officeart/2005/8/layout/pyramid1"/>
    <dgm:cxn modelId="{C9A4B54E-3350-2644-A22E-03A3952CE240}" type="presOf" srcId="{68516377-C551-0D4C-80FB-A1206CBBED89}" destId="{A5201B5A-1DBB-EC4D-863D-38ADE26E70A0}" srcOrd="1" destOrd="0" presId="urn:microsoft.com/office/officeart/2005/8/layout/pyramid1"/>
    <dgm:cxn modelId="{B8710228-F747-9344-91DE-4CA5ECD4E608}" type="presOf" srcId="{68516377-C551-0D4C-80FB-A1206CBBED89}" destId="{DB251AE3-67A7-9A40-8346-3A6F7DAF95FB}" srcOrd="0" destOrd="0" presId="urn:microsoft.com/office/officeart/2005/8/layout/pyramid1"/>
    <dgm:cxn modelId="{3956C9D0-1200-EA41-A8F9-470DEC22AC5D}" srcId="{85A57370-F24A-6B49-8EB9-2427412682EC}" destId="{68516377-C551-0D4C-80FB-A1206CBBED89}" srcOrd="0" destOrd="0" parTransId="{75081EA7-3506-184E-A68C-5AB7C3E98AE6}" sibTransId="{462BB111-8905-9B46-AE9E-37749357DA48}"/>
    <dgm:cxn modelId="{15C4040E-FB43-B64D-A4D8-BD7C1A56BA07}" type="presParOf" srcId="{AAA3FC9B-FAE8-1048-8FF6-432CFB6F1FCE}" destId="{D5336925-A63B-EB4B-BEDC-14E3130E0BE1}" srcOrd="0" destOrd="0" presId="urn:microsoft.com/office/officeart/2005/8/layout/pyramid1"/>
    <dgm:cxn modelId="{D3A4DA36-E32B-B64A-B0F2-6D0571C964DD}" type="presParOf" srcId="{D5336925-A63B-EB4B-BEDC-14E3130E0BE1}" destId="{DB251AE3-67A7-9A40-8346-3A6F7DAF95FB}" srcOrd="0" destOrd="0" presId="urn:microsoft.com/office/officeart/2005/8/layout/pyramid1"/>
    <dgm:cxn modelId="{C1FD8496-03A2-B848-8CB1-2F15C6C9D634}" type="presParOf" srcId="{D5336925-A63B-EB4B-BEDC-14E3130E0BE1}" destId="{A5201B5A-1DBB-EC4D-863D-38ADE26E70A0}" srcOrd="1" destOrd="0" presId="urn:microsoft.com/office/officeart/2005/8/layout/pyramid1"/>
    <dgm:cxn modelId="{2ADCEEC5-60CF-CC4A-9C87-41D55F48E793}" type="presParOf" srcId="{D5336925-A63B-EB4B-BEDC-14E3130E0BE1}" destId="{BB2E1E5D-91FB-5945-895F-0119F62E4ED2}" srcOrd="2" destOrd="0" presId="urn:microsoft.com/office/officeart/2005/8/layout/pyramid1"/>
    <dgm:cxn modelId="{68195A3B-F8FB-AE4C-8C09-99DEF9CB4F60}" type="presParOf" srcId="{D5336925-A63B-EB4B-BEDC-14E3130E0BE1}" destId="{3D8D0F7A-FC45-9F47-8A37-1EC0C1B4C53F}" srcOrd="3" destOrd="0" presId="urn:microsoft.com/office/officeart/2005/8/layout/pyramid1"/>
    <dgm:cxn modelId="{E77BDA04-09DE-AF40-9835-3D1BE464C40D}" type="presParOf" srcId="{AAA3FC9B-FAE8-1048-8FF6-432CFB6F1FCE}" destId="{50F9F5F0-387C-C741-9CC5-D19816E4FF53}" srcOrd="1" destOrd="0" presId="urn:microsoft.com/office/officeart/2005/8/layout/pyramid1"/>
    <dgm:cxn modelId="{0CB43728-6217-5144-A792-E942DC5C31D9}" type="presParOf" srcId="{50F9F5F0-387C-C741-9CC5-D19816E4FF53}" destId="{9D6625BC-0E5E-8A44-9909-70F1AEC35868}" srcOrd="0" destOrd="0" presId="urn:microsoft.com/office/officeart/2005/8/layout/pyramid1"/>
    <dgm:cxn modelId="{CE70941A-8E23-CB4B-A503-58608C79C485}" type="presParOf" srcId="{50F9F5F0-387C-C741-9CC5-D19816E4FF53}" destId="{D586208C-4784-F747-90F3-D86FC65B031F}" srcOrd="1" destOrd="0" presId="urn:microsoft.com/office/officeart/2005/8/layout/pyramid1"/>
    <dgm:cxn modelId="{AE7FD29B-F9BD-684D-BF0C-793A14F71A9C}" type="presParOf" srcId="{50F9F5F0-387C-C741-9CC5-D19816E4FF53}" destId="{D1E3F153-A741-6A40-AB6D-75ACD26EA8F1}" srcOrd="2" destOrd="0" presId="urn:microsoft.com/office/officeart/2005/8/layout/pyramid1"/>
    <dgm:cxn modelId="{3A1979E7-099D-514C-BD9D-CE0611A170C1}" type="presParOf" srcId="{50F9F5F0-387C-C741-9CC5-D19816E4FF53}" destId="{CF55F5DF-56E3-7A43-BB44-63D5A9E48FEA}" srcOrd="3" destOrd="0" presId="urn:microsoft.com/office/officeart/2005/8/layout/pyramid1"/>
    <dgm:cxn modelId="{85560CDF-5CE1-894A-AD03-287A51288EFF}" type="presParOf" srcId="{AAA3FC9B-FAE8-1048-8FF6-432CFB6F1FCE}" destId="{B093E86A-B7FA-984D-9AA3-BA16B2A4C23F}" srcOrd="2" destOrd="0" presId="urn:microsoft.com/office/officeart/2005/8/layout/pyramid1"/>
    <dgm:cxn modelId="{83378704-F896-F94A-93DE-D2B8D7A3A4D4}" type="presParOf" srcId="{B093E86A-B7FA-984D-9AA3-BA16B2A4C23F}" destId="{FBA19D9E-4D89-BA4D-B288-F8B4544012E7}" srcOrd="0" destOrd="0" presId="urn:microsoft.com/office/officeart/2005/8/layout/pyramid1"/>
    <dgm:cxn modelId="{BB9314C0-1ECD-A449-A018-CA9799A3A15D}" type="presParOf" srcId="{B093E86A-B7FA-984D-9AA3-BA16B2A4C23F}" destId="{1D13DCA0-9875-2948-8752-248792BD3AEC}" srcOrd="1" destOrd="0" presId="urn:microsoft.com/office/officeart/2005/8/layout/pyramid1"/>
    <dgm:cxn modelId="{46C07A1D-4401-F941-8933-BFA1335FA8C2}" type="presParOf" srcId="{B093E86A-B7FA-984D-9AA3-BA16B2A4C23F}" destId="{5E07507C-ABEC-9841-8C23-756CBC692BAC}" srcOrd="2" destOrd="0" presId="urn:microsoft.com/office/officeart/2005/8/layout/pyramid1"/>
    <dgm:cxn modelId="{7A55E743-C803-6241-8B7E-4E8D3FD3E106}" type="presParOf" srcId="{B093E86A-B7FA-984D-9AA3-BA16B2A4C23F}" destId="{9E2F9ABF-A327-104E-B7D7-AFB11B61EE49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3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5"/>
            <a:ext cx="11054080" cy="20482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3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4420729" y="9071090"/>
            <a:ext cx="4163342" cy="487079"/>
          </a:xfrm>
          <a:prstGeom prst="rect">
            <a:avLst/>
          </a:prstGeom>
        </p:spPr>
        <p:txBody>
          <a:bodyPr lIns="145582" tIns="72791" rIns="145582" bIns="72791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50240" y="9071090"/>
            <a:ext cx="2991556" cy="487079"/>
          </a:xfrm>
          <a:prstGeom prst="rect">
            <a:avLst/>
          </a:prstGeom>
        </p:spPr>
        <p:txBody>
          <a:bodyPr lIns="145582" tIns="72791" rIns="145582" bIns="72791"/>
          <a:lstStyle>
            <a:lvl1pPr>
              <a:defRPr/>
            </a:lvl1pPr>
          </a:lstStyle>
          <a:p>
            <a:pPr>
              <a:defRPr/>
            </a:pPr>
            <a:fld id="{5F41F319-BFA0-7A4C-8B32-A957A7B8D41A}" type="datetimeFigureOut">
              <a:rPr lang="en-US" altLang="en-US"/>
              <a:pPr>
                <a:defRPr/>
              </a:pPr>
              <a:t>11/22/2018</a:t>
            </a:fld>
            <a:endParaRPr lang="en-US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08BD4-BF93-564D-9346-B8CC810C55A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733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2"/>
            <a:ext cx="11162453" cy="2740942"/>
          </a:xfrm>
        </p:spPr>
        <p:txBody>
          <a:bodyPr anchor="b">
            <a:noAutofit/>
          </a:bodyPr>
          <a:lstStyle>
            <a:lvl1pPr>
              <a:defRPr sz="65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26010"/>
            <a:ext cx="4118187" cy="468173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23EEB6E3-F38C-4C2F-BDFB-C4B72E2017D0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26010"/>
            <a:ext cx="5852160" cy="468173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6877" y="8725661"/>
            <a:ext cx="3092553" cy="69997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sp>
        <p:nvSpPr>
          <p:cNvPr id="15" name="CuadroTexto 4"/>
          <p:cNvSpPr txBox="1"/>
          <p:nvPr/>
        </p:nvSpPr>
        <p:spPr>
          <a:xfrm>
            <a:off x="1341449" y="4386202"/>
            <a:ext cx="1072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ea typeface="Verdana" pitchFamily="34" charset="0"/>
                <a:cs typeface="Verdana" pitchFamily="34" charset="0"/>
              </a:rPr>
              <a:t>PLAN NACIONAL DE INTEGRIDAD Y LUCHA CONTRA LA CORRUPCIÓN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108" y="2315653"/>
            <a:ext cx="97444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Secretaría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Integridad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Pública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75032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6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172505"/>
              </p:ext>
            </p:extLst>
          </p:nvPr>
        </p:nvGraphicFramePr>
        <p:xfrm>
          <a:off x="7424102" y="3369424"/>
          <a:ext cx="3456384" cy="379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7137789" y="2685787"/>
            <a:ext cx="3457786" cy="6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sz="1900" dirty="0">
                <a:solidFill>
                  <a:srgbClr val="000000"/>
                </a:solidFill>
              </a:rPr>
              <a:t>¿</a:t>
            </a:r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</a:rPr>
              <a:t>Le solicitaron una coima en dicha entidad?</a:t>
            </a:r>
          </a:p>
        </p:txBody>
      </p:sp>
      <p:graphicFrame>
        <p:nvGraphicFramePr>
          <p:cNvPr id="13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32737"/>
              </p:ext>
            </p:extLst>
          </p:nvPr>
        </p:nvGraphicFramePr>
        <p:xfrm>
          <a:off x="2124314" y="3432798"/>
          <a:ext cx="4378086" cy="368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uadroTexto 4"/>
          <p:cNvSpPr txBox="1">
            <a:spLocks noChangeArrowheads="1"/>
          </p:cNvSpPr>
          <p:nvPr/>
        </p:nvSpPr>
        <p:spPr bwMode="auto">
          <a:xfrm>
            <a:off x="2201333" y="2611933"/>
            <a:ext cx="4070774" cy="6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PE" sz="1900" dirty="0">
                <a:solidFill>
                  <a:srgbClr val="000000"/>
                </a:solidFill>
              </a:rPr>
              <a:t>¿</a:t>
            </a:r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</a:rPr>
              <a:t>Cree que la entidad en la que acaba de ser atendido es honesta?</a:t>
            </a:r>
          </a:p>
        </p:txBody>
      </p:sp>
      <p:sp>
        <p:nvSpPr>
          <p:cNvPr id="15" name="CuadroTexto 6"/>
          <p:cNvSpPr txBox="1"/>
          <p:nvPr/>
        </p:nvSpPr>
        <p:spPr>
          <a:xfrm>
            <a:off x="0" y="8988663"/>
            <a:ext cx="4685454" cy="510406"/>
          </a:xfrm>
          <a:prstGeom prst="rect">
            <a:avLst/>
          </a:prstGeom>
          <a:noFill/>
        </p:spPr>
        <p:txBody>
          <a:bodyPr lIns="109229" tIns="54615" rIns="109229" bIns="54615">
            <a:spAutoFit/>
          </a:bodyPr>
          <a:lstStyle/>
          <a:p>
            <a:pPr>
              <a:defRPr/>
            </a:pPr>
            <a:r>
              <a:rPr lang="es-ES" sz="1300" dirty="0">
                <a:solidFill>
                  <a:srgbClr val="571305"/>
                </a:solidFill>
                <a:latin typeface="Calibri"/>
                <a:cs typeface="Calibri"/>
              </a:rPr>
              <a:t>Fuente: Ranking CAD 2013</a:t>
            </a:r>
          </a:p>
          <a:p>
            <a:pPr>
              <a:defRPr/>
            </a:pPr>
            <a:r>
              <a:rPr lang="es-ES" sz="1300" dirty="0">
                <a:solidFill>
                  <a:srgbClr val="571305"/>
                </a:solidFill>
                <a:latin typeface="Calibri"/>
                <a:cs typeface="Calibri"/>
              </a:rPr>
              <a:t>25,000 entrevistados</a:t>
            </a:r>
          </a:p>
        </p:txBody>
      </p:sp>
      <p:sp>
        <p:nvSpPr>
          <p:cNvPr id="16" name="CuadroTexto 8"/>
          <p:cNvSpPr txBox="1">
            <a:spLocks noChangeArrowheads="1"/>
          </p:cNvSpPr>
          <p:nvPr/>
        </p:nvSpPr>
        <p:spPr bwMode="auto">
          <a:xfrm>
            <a:off x="5581227" y="3648253"/>
            <a:ext cx="1227668" cy="4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32%</a:t>
            </a:r>
          </a:p>
        </p:txBody>
      </p:sp>
      <p:sp>
        <p:nvSpPr>
          <p:cNvPr id="17" name="CuadroTexto 10"/>
          <p:cNvSpPr txBox="1">
            <a:spLocks noChangeArrowheads="1"/>
          </p:cNvSpPr>
          <p:nvPr/>
        </p:nvSpPr>
        <p:spPr bwMode="auto">
          <a:xfrm>
            <a:off x="5350935" y="4262371"/>
            <a:ext cx="1535854" cy="402684"/>
          </a:xfrm>
          <a:prstGeom prst="rect">
            <a:avLst/>
          </a:prstGeom>
          <a:noFill/>
          <a:ln w="3175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1900">
                <a:solidFill>
                  <a:srgbClr val="000000"/>
                </a:solidFill>
                <a:latin typeface="Calibri" panose="020F0502020204030204" pitchFamily="34" charset="0"/>
              </a:rPr>
              <a:t>Es honesta</a:t>
            </a:r>
          </a:p>
        </p:txBody>
      </p:sp>
      <p:sp>
        <p:nvSpPr>
          <p:cNvPr id="18" name="CuadroTexto 22"/>
          <p:cNvSpPr txBox="1">
            <a:spLocks noChangeArrowheads="1"/>
          </p:cNvSpPr>
          <p:nvPr/>
        </p:nvSpPr>
        <p:spPr bwMode="auto">
          <a:xfrm>
            <a:off x="2125137" y="5936244"/>
            <a:ext cx="1227666" cy="4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68%</a:t>
            </a:r>
          </a:p>
        </p:txBody>
      </p:sp>
      <p:sp>
        <p:nvSpPr>
          <p:cNvPr id="19" name="CuadroTexto 11"/>
          <p:cNvSpPr txBox="1">
            <a:spLocks noChangeArrowheads="1"/>
          </p:cNvSpPr>
          <p:nvPr/>
        </p:nvSpPr>
        <p:spPr bwMode="auto">
          <a:xfrm>
            <a:off x="1816948" y="6891282"/>
            <a:ext cx="2228427" cy="4026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1900">
                <a:solidFill>
                  <a:srgbClr val="000000"/>
                </a:solidFill>
                <a:latin typeface="Calibri" panose="020F0502020204030204" pitchFamily="34" charset="0"/>
              </a:rPr>
              <a:t>No es honesta</a:t>
            </a:r>
          </a:p>
        </p:txBody>
      </p:sp>
      <p:cxnSp>
        <p:nvCxnSpPr>
          <p:cNvPr id="20" name="Conector recto de flecha 13"/>
          <p:cNvCxnSpPr>
            <a:cxnSpLocks noChangeShapeType="1"/>
          </p:cNvCxnSpPr>
          <p:nvPr/>
        </p:nvCxnSpPr>
        <p:spPr bwMode="auto">
          <a:xfrm flipV="1">
            <a:off x="9191414" y="3798700"/>
            <a:ext cx="921173" cy="205458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CuadroTexto 15"/>
          <p:cNvSpPr txBox="1">
            <a:spLocks noChangeArrowheads="1"/>
          </p:cNvSpPr>
          <p:nvPr/>
        </p:nvSpPr>
        <p:spPr bwMode="auto">
          <a:xfrm>
            <a:off x="10342882" y="3593240"/>
            <a:ext cx="768774" cy="479629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rgbClr val="000000"/>
                </a:solidFill>
                <a:latin typeface="Gill Sans MT" panose="020B0502020104020203" charset="0"/>
              </a:rPr>
              <a:t>4%</a:t>
            </a:r>
          </a:p>
        </p:txBody>
      </p:sp>
      <p:cxnSp>
        <p:nvCxnSpPr>
          <p:cNvPr id="22" name="Conector recto de flecha 20"/>
          <p:cNvCxnSpPr>
            <a:cxnSpLocks noChangeShapeType="1"/>
          </p:cNvCxnSpPr>
          <p:nvPr/>
        </p:nvCxnSpPr>
        <p:spPr bwMode="auto">
          <a:xfrm>
            <a:off x="9267615" y="6547532"/>
            <a:ext cx="614680" cy="307058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CuadroTexto 21"/>
          <p:cNvSpPr txBox="1">
            <a:spLocks noChangeArrowheads="1"/>
          </p:cNvSpPr>
          <p:nvPr/>
        </p:nvSpPr>
        <p:spPr bwMode="auto">
          <a:xfrm>
            <a:off x="10112586" y="6547531"/>
            <a:ext cx="767081" cy="479629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>
                <a:solidFill>
                  <a:srgbClr val="571305"/>
                </a:solidFill>
                <a:latin typeface="Calibri" panose="020F0502020204030204" pitchFamily="34" charset="0"/>
              </a:rPr>
              <a:t>96%</a:t>
            </a:r>
          </a:p>
        </p:txBody>
      </p:sp>
      <p:sp>
        <p:nvSpPr>
          <p:cNvPr id="24" name="CuadroTexto 1"/>
          <p:cNvSpPr txBox="1"/>
          <p:nvPr/>
        </p:nvSpPr>
        <p:spPr>
          <a:xfrm>
            <a:off x="5015959" y="7533208"/>
            <a:ext cx="3678329" cy="1956956"/>
          </a:xfrm>
          <a:prstGeom prst="rect">
            <a:avLst/>
          </a:prstGeom>
          <a:noFill/>
        </p:spPr>
        <p:txBody>
          <a:bodyPr wrap="square" lIns="109229" tIns="54615" rIns="109229" bIns="54615" rtlCol="0">
            <a:spAutoFit/>
          </a:bodyPr>
          <a:lstStyle/>
          <a:p>
            <a:pPr algn="l"/>
            <a:r>
              <a:rPr lang="es-PE" sz="2000" u="sng" dirty="0"/>
              <a:t>Razones de insatisfacción</a:t>
            </a:r>
            <a:r>
              <a:rPr lang="es-PE" sz="2000" dirty="0"/>
              <a:t>:</a:t>
            </a:r>
          </a:p>
          <a:p>
            <a:pPr marL="341343" indent="-341343" algn="l">
              <a:buFont typeface="Arial" panose="020B0604020202020204" pitchFamily="34" charset="0"/>
              <a:buChar char="•"/>
            </a:pPr>
            <a:r>
              <a:rPr lang="es-PE" sz="2000" dirty="0"/>
              <a:t>Demora en la atención</a:t>
            </a:r>
            <a:endParaRPr lang="es-PE" sz="1200" dirty="0"/>
          </a:p>
          <a:p>
            <a:pPr marL="341343" indent="-341343" algn="l">
              <a:buFont typeface="Arial" panose="020B0604020202020204" pitchFamily="34" charset="0"/>
              <a:buChar char="•"/>
            </a:pPr>
            <a:r>
              <a:rPr lang="es-PE" sz="2000" dirty="0"/>
              <a:t>Trato inadecuado</a:t>
            </a:r>
            <a:endParaRPr lang="es-PE" sz="1200" dirty="0"/>
          </a:p>
          <a:p>
            <a:pPr marL="341343" indent="-341343" algn="l">
              <a:buFont typeface="Arial" panose="020B0604020202020204" pitchFamily="34" charset="0"/>
              <a:buChar char="•"/>
            </a:pPr>
            <a:r>
              <a:rPr lang="es-PE" sz="2000" dirty="0"/>
              <a:t>Poca transparencia</a:t>
            </a:r>
            <a:endParaRPr lang="es-PE" sz="1200" dirty="0"/>
          </a:p>
          <a:p>
            <a:pPr marL="341343" indent="-341343" algn="l">
              <a:buFont typeface="Arial" panose="020B0604020202020204" pitchFamily="34" charset="0"/>
              <a:buChar char="•"/>
            </a:pPr>
            <a:r>
              <a:rPr lang="es-PE" sz="2000" dirty="0"/>
              <a:t>Inequidad en la atención</a:t>
            </a:r>
            <a:endParaRPr lang="es-PE" sz="1200" dirty="0"/>
          </a:p>
          <a:p>
            <a:pPr marL="341343" indent="-341343" algn="l">
              <a:buFont typeface="Arial" panose="020B0604020202020204" pitchFamily="34" charset="0"/>
              <a:buChar char="•"/>
            </a:pPr>
            <a:r>
              <a:rPr lang="es-PE" sz="2000" dirty="0"/>
              <a:t>Discriminación </a:t>
            </a: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131442" y="1310867"/>
            <a:ext cx="8778240" cy="9752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PE" sz="2900" u="sng"/>
              <a:t>La in</a:t>
            </a:r>
            <a:r>
              <a:rPr lang="es-ES" sz="2900" u="sng"/>
              <a:t>eficiencia como manifestación de corrupción</a:t>
            </a:r>
            <a:endParaRPr lang="es-PE" sz="2900" u="sng" dirty="0"/>
          </a:p>
        </p:txBody>
      </p:sp>
    </p:spTree>
    <p:extLst>
      <p:ext uri="{BB962C8B-B14F-4D97-AF65-F5344CB8AC3E}">
        <p14:creationId xmlns:p14="http://schemas.microsoft.com/office/powerpoint/2010/main" val="278454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12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3170766" y="2127896"/>
            <a:ext cx="5765006" cy="3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07" tIns="34304" rIns="68607" bIns="3430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PE" sz="2000" b="1" dirty="0">
                <a:latin typeface="Arial" charset="0"/>
              </a:rPr>
              <a:t>Macrocorrupción vs Microcorrupción</a:t>
            </a:r>
          </a:p>
        </p:txBody>
      </p:sp>
      <p:graphicFrame>
        <p:nvGraphicFramePr>
          <p:cNvPr id="14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637383"/>
              </p:ext>
            </p:extLst>
          </p:nvPr>
        </p:nvGraphicFramePr>
        <p:xfrm>
          <a:off x="2882763" y="2801743"/>
          <a:ext cx="6825755" cy="330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5 Rectángulo"/>
          <p:cNvSpPr/>
          <p:nvPr/>
        </p:nvSpPr>
        <p:spPr>
          <a:xfrm>
            <a:off x="2857393" y="1302154"/>
            <a:ext cx="6838204" cy="500153"/>
          </a:xfrm>
          <a:prstGeom prst="rect">
            <a:avLst/>
          </a:prstGeom>
        </p:spPr>
        <p:txBody>
          <a:bodyPr wrap="square" lIns="68595" tIns="34298" rIns="68595" bIns="3429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s-MX" sz="2800" b="1" dirty="0">
                <a:solidFill>
                  <a:srgbClr val="000000"/>
                </a:solidFill>
                <a:cs typeface="Times New Roman" pitchFamily="18" charset="0"/>
              </a:rPr>
              <a:t>¿Cómo se manifiesta la corrupción?</a:t>
            </a:r>
            <a:endParaRPr lang="es-PE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5395" y="2931135"/>
            <a:ext cx="3089405" cy="2285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607" tIns="34304" rIns="68607" bIns="34304" rtlCol="0">
            <a:spAutoFit/>
          </a:bodyPr>
          <a:lstStyle/>
          <a:p>
            <a:pPr marL="214398" indent="-214398" algn="l">
              <a:buFont typeface="Arial"/>
              <a:buChar char="•"/>
            </a:pPr>
            <a:r>
              <a:rPr lang="en-US" sz="1800" b="0" dirty="0" err="1"/>
              <a:t>Ingentes</a:t>
            </a:r>
            <a:r>
              <a:rPr lang="en-US" sz="1800" b="0" dirty="0"/>
              <a:t> </a:t>
            </a:r>
            <a:r>
              <a:rPr lang="en-US" sz="1800" b="0" dirty="0" err="1"/>
              <a:t>cantidades</a:t>
            </a:r>
            <a:r>
              <a:rPr lang="en-US" sz="1800" b="0" dirty="0"/>
              <a:t> de </a:t>
            </a:r>
            <a:r>
              <a:rPr lang="en-US" sz="1800" b="0" dirty="0" err="1"/>
              <a:t>dinero</a:t>
            </a:r>
            <a:r>
              <a:rPr lang="en-US" sz="1800" b="0" dirty="0"/>
              <a:t>,</a:t>
            </a:r>
          </a:p>
          <a:p>
            <a:pPr marL="214398" indent="-214398" algn="l">
              <a:buFont typeface="Arial"/>
              <a:buChar char="•"/>
            </a:pPr>
            <a:r>
              <a:rPr lang="en-US" sz="1800" b="0" dirty="0"/>
              <a:t>Altos </a:t>
            </a:r>
            <a:r>
              <a:rPr lang="en-US" sz="1800" b="0" dirty="0" err="1"/>
              <a:t>funcionarios</a:t>
            </a:r>
            <a:endParaRPr lang="en-US" sz="1800" b="0" dirty="0"/>
          </a:p>
          <a:p>
            <a:pPr marL="214398" indent="-214398" algn="l">
              <a:buFont typeface="Arial"/>
              <a:buChar char="•"/>
            </a:pPr>
            <a:r>
              <a:rPr lang="en-US" sz="1800" b="0" dirty="0" err="1"/>
              <a:t>Existencia</a:t>
            </a:r>
            <a:r>
              <a:rPr lang="en-US" sz="1800" b="0" dirty="0"/>
              <a:t> de </a:t>
            </a:r>
            <a:r>
              <a:rPr lang="en-US" sz="1800" b="0" dirty="0" err="1"/>
              <a:t>una</a:t>
            </a:r>
            <a:r>
              <a:rPr lang="en-US" sz="1800" b="0" dirty="0"/>
              <a:t> </a:t>
            </a:r>
            <a:r>
              <a:rPr lang="en-US" sz="1800" b="0" dirty="0" err="1"/>
              <a:t>organización</a:t>
            </a:r>
            <a:endParaRPr lang="en-US" sz="1800" b="0" dirty="0"/>
          </a:p>
          <a:p>
            <a:pPr marL="214398" indent="-214398" algn="l">
              <a:buFont typeface="Arial"/>
              <a:buChar char="•"/>
            </a:pPr>
            <a:r>
              <a:rPr lang="en-US" sz="1800" b="0" dirty="0" err="1"/>
              <a:t>Vinculados</a:t>
            </a:r>
            <a:r>
              <a:rPr lang="en-US" sz="1800" b="0" dirty="0"/>
              <a:t> a </a:t>
            </a:r>
            <a:r>
              <a:rPr lang="en-US" sz="1800" b="0" dirty="0" err="1"/>
              <a:t>favores</a:t>
            </a:r>
            <a:r>
              <a:rPr lang="en-US" sz="1800" b="0" dirty="0"/>
              <a:t> </a:t>
            </a:r>
            <a:r>
              <a:rPr lang="en-US" sz="1800" b="0" dirty="0" err="1"/>
              <a:t>políticos</a:t>
            </a:r>
            <a:endParaRPr lang="en-US" sz="1800" b="0" dirty="0"/>
          </a:p>
          <a:p>
            <a:pPr marL="214398" indent="-214398" algn="l">
              <a:buFont typeface="Arial"/>
              <a:buChar char="•"/>
            </a:pPr>
            <a:r>
              <a:rPr lang="en-US" sz="1800" b="0" dirty="0"/>
              <a:t>Alto </a:t>
            </a:r>
            <a:r>
              <a:rPr lang="en-US" sz="1800" b="0" dirty="0" err="1"/>
              <a:t>impacto</a:t>
            </a:r>
            <a:r>
              <a:rPr lang="en-US" sz="1800" b="0" dirty="0"/>
              <a:t> </a:t>
            </a:r>
            <a:r>
              <a:rPr lang="en-US" sz="1800" b="0" dirty="0" err="1"/>
              <a:t>mediático</a:t>
            </a:r>
            <a:endParaRPr lang="en-US" sz="18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9920144" y="2155137"/>
            <a:ext cx="1700174" cy="623276"/>
          </a:xfrm>
          <a:prstGeom prst="rect">
            <a:avLst/>
          </a:prstGeom>
          <a:noFill/>
        </p:spPr>
        <p:txBody>
          <a:bodyPr wrap="square" lIns="68607" tIns="34304" rIns="68607" bIns="34304" rtlCol="0">
            <a:spAutoFit/>
          </a:bodyPr>
          <a:lstStyle/>
          <a:p>
            <a:pPr algn="ctr"/>
            <a:r>
              <a:rPr lang="en-US" sz="1800" b="1" dirty="0" err="1"/>
              <a:t>Tipo</a:t>
            </a:r>
            <a:r>
              <a:rPr lang="en-US" sz="1800" b="1" dirty="0"/>
              <a:t> A: Gran </a:t>
            </a:r>
            <a:r>
              <a:rPr lang="en-US" sz="1800" b="1" dirty="0" err="1"/>
              <a:t>corrupción</a:t>
            </a:r>
            <a:endParaRPr lang="en-US" sz="18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51070" y="3443525"/>
            <a:ext cx="2515482" cy="488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79261" y="6086945"/>
            <a:ext cx="2700463" cy="623276"/>
          </a:xfrm>
          <a:prstGeom prst="rect">
            <a:avLst/>
          </a:prstGeom>
          <a:noFill/>
        </p:spPr>
        <p:txBody>
          <a:bodyPr wrap="square" lIns="68607" tIns="34304" rIns="68607" bIns="34304" rtlCol="0">
            <a:spAutoFit/>
          </a:bodyPr>
          <a:lstStyle/>
          <a:p>
            <a:pPr algn="l"/>
            <a:r>
              <a:rPr lang="en-US" sz="1800" dirty="0" err="1"/>
              <a:t>Tipo</a:t>
            </a:r>
            <a:r>
              <a:rPr lang="en-US" sz="1800" dirty="0"/>
              <a:t> B: </a:t>
            </a:r>
            <a:r>
              <a:rPr lang="en-US" sz="1800" dirty="0" err="1"/>
              <a:t>Mediana</a:t>
            </a:r>
            <a:r>
              <a:rPr lang="en-US" sz="1800" dirty="0"/>
              <a:t> </a:t>
            </a:r>
            <a:r>
              <a:rPr lang="en-US" sz="1800" dirty="0" err="1"/>
              <a:t>corrupción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9841571" y="6720684"/>
            <a:ext cx="2442775" cy="191593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68607" tIns="34304" rIns="68607" bIns="34304" rtlCol="0">
            <a:spAutoFit/>
          </a:bodyPr>
          <a:lstStyle/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Procesos</a:t>
            </a:r>
            <a:r>
              <a:rPr lang="en-US" sz="2000" b="0" dirty="0"/>
              <a:t> de </a:t>
            </a:r>
            <a:r>
              <a:rPr lang="en-US" sz="2000" b="0" dirty="0" err="1"/>
              <a:t>contrataciones</a:t>
            </a:r>
            <a:endParaRPr lang="en-US" sz="2000" b="0" dirty="0"/>
          </a:p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Nivel</a:t>
            </a:r>
            <a:r>
              <a:rPr lang="en-US" sz="2000" b="0" dirty="0"/>
              <a:t> </a:t>
            </a:r>
            <a:r>
              <a:rPr lang="en-US" sz="2000" b="0" dirty="0" err="1"/>
              <a:t>medio</a:t>
            </a:r>
            <a:r>
              <a:rPr lang="en-US" sz="2000" b="0" dirty="0"/>
              <a:t> de </a:t>
            </a:r>
            <a:r>
              <a:rPr lang="en-US" sz="2000" b="0" dirty="0" err="1"/>
              <a:t>funcionarios</a:t>
            </a:r>
            <a:endParaRPr lang="en-US" sz="2000" b="0" dirty="0"/>
          </a:p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Montos</a:t>
            </a:r>
            <a:r>
              <a:rPr lang="en-US" sz="2000" b="0" dirty="0"/>
              <a:t> </a:t>
            </a:r>
            <a:r>
              <a:rPr lang="en-US" sz="2000" b="0" dirty="0" err="1"/>
              <a:t>significativos</a:t>
            </a:r>
            <a:endParaRPr lang="en-US" sz="2000" b="0" dirty="0"/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>
            <a:off x="8495635" y="6338842"/>
            <a:ext cx="1345936" cy="13398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0755" y="5245775"/>
            <a:ext cx="2482357" cy="2223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607" tIns="34304" rIns="68607" bIns="34304" rtlCol="0">
            <a:spAutoFit/>
          </a:bodyPr>
          <a:lstStyle/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Pequeñas</a:t>
            </a:r>
            <a:r>
              <a:rPr lang="en-US" sz="2000" b="0" dirty="0"/>
              <a:t> </a:t>
            </a:r>
            <a:r>
              <a:rPr lang="en-US" sz="2000" b="0" dirty="0" err="1"/>
              <a:t>sumas</a:t>
            </a:r>
            <a:r>
              <a:rPr lang="en-US" sz="2000" b="0" dirty="0"/>
              <a:t> de </a:t>
            </a:r>
            <a:r>
              <a:rPr lang="en-US" sz="2000" b="0" dirty="0" err="1"/>
              <a:t>dinero</a:t>
            </a:r>
            <a:r>
              <a:rPr lang="en-US" sz="2000" b="0" dirty="0"/>
              <a:t> ,</a:t>
            </a:r>
          </a:p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Actos</a:t>
            </a:r>
            <a:r>
              <a:rPr lang="en-US" sz="2000" b="0" dirty="0"/>
              <a:t> </a:t>
            </a:r>
            <a:r>
              <a:rPr lang="en-US" sz="2000" b="0" dirty="0" err="1"/>
              <a:t>individuales</a:t>
            </a:r>
            <a:endParaRPr lang="en-US" sz="2000" b="0" dirty="0"/>
          </a:p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Corrupción</a:t>
            </a:r>
            <a:r>
              <a:rPr lang="en-US" sz="2000" b="0" dirty="0"/>
              <a:t> </a:t>
            </a:r>
            <a:r>
              <a:rPr lang="en-US" sz="2000" b="0" dirty="0" err="1"/>
              <a:t>administrativa</a:t>
            </a:r>
            <a:r>
              <a:rPr lang="en-US" sz="2000" b="0" dirty="0"/>
              <a:t>,</a:t>
            </a:r>
          </a:p>
          <a:p>
            <a:pPr marL="214398" indent="-214398" algn="l">
              <a:buFont typeface="Arial"/>
              <a:buChar char="•"/>
            </a:pPr>
            <a:r>
              <a:rPr lang="en-US" sz="2000" b="0" dirty="0" err="1"/>
              <a:t>Servidores</a:t>
            </a:r>
            <a:r>
              <a:rPr lang="en-US" sz="2000" b="0" dirty="0"/>
              <a:t> </a:t>
            </a:r>
            <a:r>
              <a:rPr lang="en-US" sz="2000" b="0" dirty="0" err="1"/>
              <a:t>nivel</a:t>
            </a:r>
            <a:r>
              <a:rPr lang="en-US" sz="2000" b="0" dirty="0"/>
              <a:t> </a:t>
            </a:r>
            <a:r>
              <a:rPr lang="en-US" sz="2000" b="0" dirty="0" err="1"/>
              <a:t>medio</a:t>
            </a:r>
            <a:r>
              <a:rPr lang="en-US" sz="2000" b="0" dirty="0"/>
              <a:t> y/o </a:t>
            </a:r>
            <a:r>
              <a:rPr lang="en-US" sz="2000" b="0" dirty="0" err="1"/>
              <a:t>bajo</a:t>
            </a:r>
            <a:endParaRPr lang="en-US" sz="20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399464" y="4323245"/>
            <a:ext cx="2677727" cy="684831"/>
          </a:xfrm>
          <a:prstGeom prst="rect">
            <a:avLst/>
          </a:prstGeom>
          <a:noFill/>
        </p:spPr>
        <p:txBody>
          <a:bodyPr wrap="square" lIns="68607" tIns="34304" rIns="68607" bIns="34304" rtlCol="0">
            <a:spAutoFit/>
          </a:bodyPr>
          <a:lstStyle/>
          <a:p>
            <a:pPr algn="l"/>
            <a:r>
              <a:rPr lang="en-US" sz="2000" dirty="0" err="1"/>
              <a:t>Tipos</a:t>
            </a:r>
            <a:r>
              <a:rPr lang="en-US" sz="2000" dirty="0"/>
              <a:t> C y D: </a:t>
            </a:r>
            <a:r>
              <a:rPr lang="en-US" sz="2000" dirty="0" err="1"/>
              <a:t>Pequeña</a:t>
            </a:r>
            <a:r>
              <a:rPr lang="en-US" sz="2000" dirty="0"/>
              <a:t> </a:t>
            </a:r>
            <a:r>
              <a:rPr lang="en-US" sz="2000" dirty="0" err="1"/>
              <a:t>corrupción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2" idx="3"/>
          </p:cNvCxnSpPr>
          <p:nvPr/>
        </p:nvCxnSpPr>
        <p:spPr>
          <a:xfrm flipV="1">
            <a:off x="2873112" y="4953067"/>
            <a:ext cx="953872" cy="14045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54161"/>
              </p:ext>
            </p:extLst>
          </p:nvPr>
        </p:nvGraphicFramePr>
        <p:xfrm>
          <a:off x="2832969" y="2746126"/>
          <a:ext cx="6642827" cy="580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95531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8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5 Rectángulo"/>
          <p:cNvSpPr/>
          <p:nvPr/>
        </p:nvSpPr>
        <p:spPr>
          <a:xfrm>
            <a:off x="1961878" y="1301356"/>
            <a:ext cx="9267749" cy="1125941"/>
          </a:xfrm>
          <a:prstGeom prst="rect">
            <a:avLst/>
          </a:prstGeom>
        </p:spPr>
        <p:txBody>
          <a:bodyPr wrap="square" lIns="109210" tIns="54606" rIns="109210" bIns="54606">
            <a:spAutoFit/>
          </a:bodyPr>
          <a:lstStyle/>
          <a:p>
            <a:pPr eaLnBrk="0"/>
            <a:r>
              <a:rPr lang="es-MX" sz="3300" dirty="0">
                <a:cs typeface="Times New Roman" pitchFamily="18" charset="0"/>
              </a:rPr>
              <a:t>¿Los 3 tipos de corrupción requieren la </a:t>
            </a:r>
          </a:p>
          <a:p>
            <a:pPr eaLnBrk="0"/>
            <a:r>
              <a:rPr lang="es-MX" sz="3300" dirty="0">
                <a:cs typeface="Times New Roman" pitchFamily="18" charset="0"/>
              </a:rPr>
              <a:t>misma estrategia?</a:t>
            </a:r>
            <a:endParaRPr lang="es-PE" sz="3300" dirty="0">
              <a:cs typeface="Times New Roman" pitchFamily="18" charset="0"/>
            </a:endParaRPr>
          </a:p>
        </p:txBody>
      </p:sp>
      <p:graphicFrame>
        <p:nvGraphicFramePr>
          <p:cNvPr id="13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00343"/>
              </p:ext>
            </p:extLst>
          </p:nvPr>
        </p:nvGraphicFramePr>
        <p:xfrm>
          <a:off x="853432" y="2655336"/>
          <a:ext cx="5515429" cy="6162860"/>
        </p:xfrm>
        <a:graphic>
          <a:graphicData uri="http://schemas.openxmlformats.org/drawingml/2006/table">
            <a:tbl>
              <a:tblPr/>
              <a:tblGrid>
                <a:gridCol w="5515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04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Pequeña corrupción: Enfoque de PREVENCIÓN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8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Políticas y estándares de integridad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0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Transparencia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7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Simplificación de procesos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6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Promoción de la participación ciudadana ciudadano (veedurías / Testigo Social)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Supervisión y vigilancia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47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Mecanismos de control social, control interno e institucional</a:t>
                      </a:r>
                      <a:endParaRPr kumimoji="0" lang="es-PE" sz="23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7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MECANISMOS DENUNCIA administrativa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Sanción inmediata y ejemplarizadora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4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00713"/>
              </p:ext>
            </p:extLst>
          </p:nvPr>
        </p:nvGraphicFramePr>
        <p:xfrm>
          <a:off x="6690363" y="2670370"/>
          <a:ext cx="5803780" cy="6181094"/>
        </p:xfrm>
        <a:graphic>
          <a:graphicData uri="http://schemas.openxmlformats.org/drawingml/2006/table">
            <a:tbl>
              <a:tblPr/>
              <a:tblGrid>
                <a:gridCol w="5803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04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Gran corrupción: Enfoque de PUNICIÓN o COMBATE 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7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Inteligencia financiera y operativa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6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Coordinación estrecha entre los entes encargados de luchar contra la corrupción (UIF, Procuradurías, PNP, CGR, MP, PJ) 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2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Presupuesto adecuado, personal suficiente, capacitado, especializado en contrataciones, licitaciones, derecho penal, economía, inteligencia financiera.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6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Marco normativo que evite lagunas de impunidad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36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MECANISMOS DE DENUNCIA (con incentivos y protección al denunciante)</a:t>
                      </a:r>
                    </a:p>
                  </a:txBody>
                  <a:tcPr marL="97536" marR="97536" marT="65023" marB="65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5834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6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174023" y="2697372"/>
            <a:ext cx="6705600" cy="7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ES" sz="3300" dirty="0">
                <a:latin typeface="Arial" charset="0"/>
                <a:cs typeface="Arial" charset="0"/>
              </a:rPr>
              <a:t>Tolerancia hacia la corrupción </a:t>
            </a:r>
          </a:p>
          <a:p>
            <a:pPr algn="ctr" eaLnBrk="1" hangingPunct="1"/>
            <a:endParaRPr lang="es-ES" sz="1100" dirty="0">
              <a:latin typeface="Arial" charset="0"/>
              <a:cs typeface="Arial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1882251" y="1667687"/>
            <a:ext cx="9393646" cy="479610"/>
          </a:xfrm>
          <a:prstGeom prst="rect">
            <a:avLst/>
          </a:prstGeom>
        </p:spPr>
        <p:txBody>
          <a:bodyPr wrap="square" lIns="109210" tIns="54606" rIns="109210" bIns="54606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s-MX" b="1" dirty="0">
                <a:solidFill>
                  <a:srgbClr val="000000"/>
                </a:solidFill>
                <a:cs typeface="Times New Roman" pitchFamily="18" charset="0"/>
              </a:rPr>
              <a:t>¿Estamos preparados para para luchar contra la corrupción?</a:t>
            </a:r>
            <a:endParaRPr lang="es-PE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CuadroTexto 7"/>
          <p:cNvSpPr txBox="1"/>
          <p:nvPr/>
        </p:nvSpPr>
        <p:spPr>
          <a:xfrm>
            <a:off x="0" y="9243194"/>
            <a:ext cx="5248954" cy="510406"/>
          </a:xfrm>
          <a:prstGeom prst="rect">
            <a:avLst/>
          </a:prstGeom>
          <a:noFill/>
        </p:spPr>
        <p:txBody>
          <a:bodyPr wrap="square" lIns="109229" tIns="54615" rIns="109229" bIns="54615" rtlCol="0">
            <a:spAutoFit/>
          </a:bodyPr>
          <a:lstStyle/>
          <a:p>
            <a:pPr algn="l"/>
            <a:r>
              <a:rPr lang="es-PE" sz="1300" dirty="0"/>
              <a:t>Fuente: Encuesta Nacional sobre Corrupción 2015. PROÉTICA. IPSOS Perú</a:t>
            </a:r>
          </a:p>
        </p:txBody>
      </p:sp>
      <p:sp>
        <p:nvSpPr>
          <p:cNvPr id="13" name="CuadroTexto 19"/>
          <p:cNvSpPr txBox="1"/>
          <p:nvPr/>
        </p:nvSpPr>
        <p:spPr>
          <a:xfrm>
            <a:off x="3951424" y="6437366"/>
            <a:ext cx="5421396" cy="2741787"/>
          </a:xfrm>
          <a:prstGeom prst="rect">
            <a:avLst/>
          </a:prstGeom>
          <a:noFill/>
        </p:spPr>
        <p:txBody>
          <a:bodyPr wrap="square" lIns="109229" tIns="54615" rIns="109229" bIns="54615" rtlCol="0">
            <a:spAutoFit/>
          </a:bodyPr>
          <a:lstStyle/>
          <a:p>
            <a:pPr marL="341343" indent="-341343" algn="l">
              <a:buFont typeface="Wingdings" panose="05000000000000000000" pitchFamily="2" charset="2"/>
              <a:buChar char="ü"/>
            </a:pPr>
            <a:r>
              <a:rPr lang="es-PE" sz="1900" dirty="0"/>
              <a:t>Dar obsequio o dinero para agilizar un trámite público</a:t>
            </a:r>
          </a:p>
          <a:p>
            <a:pPr marL="341343" indent="-341343" algn="l">
              <a:buFont typeface="Wingdings" panose="05000000000000000000" pitchFamily="2" charset="2"/>
              <a:buChar char="ü"/>
            </a:pPr>
            <a:r>
              <a:rPr lang="es-PE" sz="1900" dirty="0"/>
              <a:t>Pagar propina para que le perdonen una multa</a:t>
            </a:r>
          </a:p>
          <a:p>
            <a:pPr marL="341343" indent="-341343" algn="l">
              <a:buFont typeface="Wingdings" panose="05000000000000000000" pitchFamily="2" charset="2"/>
              <a:buChar char="ü"/>
            </a:pPr>
            <a:r>
              <a:rPr lang="es-PE" sz="1900" dirty="0"/>
              <a:t>Que un funcionario público favorezca a parientes y amigos</a:t>
            </a:r>
          </a:p>
          <a:p>
            <a:pPr marL="341343" indent="-341343" algn="l">
              <a:buFont typeface="Wingdings" panose="05000000000000000000" pitchFamily="2" charset="2"/>
              <a:buChar char="ü"/>
            </a:pPr>
            <a:r>
              <a:rPr lang="es-PE" sz="1900" dirty="0"/>
              <a:t>Llenar documentos con datos falso por conveniencia</a:t>
            </a:r>
          </a:p>
          <a:p>
            <a:pPr marL="341343" indent="-341343" algn="l">
              <a:buFont typeface="Wingdings" panose="05000000000000000000" pitchFamily="2" charset="2"/>
              <a:buChar char="ü"/>
            </a:pPr>
            <a:r>
              <a:rPr lang="es-PE" sz="1900" dirty="0"/>
              <a:t>Robar servicios públicos</a:t>
            </a:r>
          </a:p>
        </p:txBody>
      </p:sp>
      <p:graphicFrame>
        <p:nvGraphicFramePr>
          <p:cNvPr id="17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15870"/>
              </p:ext>
            </p:extLst>
          </p:nvPr>
        </p:nvGraphicFramePr>
        <p:xfrm>
          <a:off x="2552365" y="4104077"/>
          <a:ext cx="8992188" cy="93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5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0602">
                <a:tc>
                  <a:txBody>
                    <a:bodyPr/>
                    <a:lstStyle/>
                    <a:p>
                      <a:endParaRPr lang="es-PE" sz="360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3600" dirty="0"/>
                    </a:p>
                  </a:txBody>
                  <a:tcPr marL="130048" marR="130048" marT="86592" marB="8659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3600" dirty="0"/>
                    </a:p>
                  </a:txBody>
                  <a:tcPr marL="130048" marR="130048" marT="86592" marB="86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CuadroTexto 15"/>
          <p:cNvSpPr txBox="1"/>
          <p:nvPr/>
        </p:nvSpPr>
        <p:spPr>
          <a:xfrm>
            <a:off x="2698066" y="4165246"/>
            <a:ext cx="805059" cy="731769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pPr algn="ctr"/>
            <a:r>
              <a:rPr lang="es-PE" sz="3800" dirty="0"/>
              <a:t>7</a:t>
            </a:r>
            <a:endParaRPr lang="es-PE" sz="2200" dirty="0"/>
          </a:p>
        </p:txBody>
      </p:sp>
      <p:sp>
        <p:nvSpPr>
          <p:cNvPr id="19" name="CuadroTexto 17"/>
          <p:cNvSpPr txBox="1"/>
          <p:nvPr/>
        </p:nvSpPr>
        <p:spPr>
          <a:xfrm>
            <a:off x="6142474" y="4105288"/>
            <a:ext cx="1021806" cy="839491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pPr algn="ctr"/>
            <a:r>
              <a:rPr lang="es-PE" sz="4500" dirty="0"/>
              <a:t>65</a:t>
            </a:r>
          </a:p>
        </p:txBody>
      </p:sp>
      <p:sp>
        <p:nvSpPr>
          <p:cNvPr id="20" name="CuadroTexto 18"/>
          <p:cNvSpPr txBox="1"/>
          <p:nvPr/>
        </p:nvSpPr>
        <p:spPr>
          <a:xfrm>
            <a:off x="10320688" y="4070661"/>
            <a:ext cx="1035616" cy="839491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pPr algn="ctr"/>
            <a:r>
              <a:rPr lang="es-PE" sz="4500" dirty="0"/>
              <a:t>27</a:t>
            </a:r>
          </a:p>
        </p:txBody>
      </p:sp>
      <p:sp>
        <p:nvSpPr>
          <p:cNvPr id="21" name="Rectángulo 21"/>
          <p:cNvSpPr/>
          <p:nvPr/>
        </p:nvSpPr>
        <p:spPr>
          <a:xfrm>
            <a:off x="2972939" y="5254938"/>
            <a:ext cx="170295" cy="309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570" tIns="72786" rIns="145570" bIns="72786" rtlCol="0" anchor="ctr"/>
          <a:lstStyle/>
          <a:p>
            <a:pPr algn="ctr"/>
            <a:endParaRPr lang="es-PE"/>
          </a:p>
        </p:txBody>
      </p:sp>
      <p:sp>
        <p:nvSpPr>
          <p:cNvPr id="22" name="CuadroTexto 22"/>
          <p:cNvSpPr txBox="1"/>
          <p:nvPr/>
        </p:nvSpPr>
        <p:spPr>
          <a:xfrm>
            <a:off x="3081311" y="5159343"/>
            <a:ext cx="2306803" cy="885657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r>
              <a:rPr lang="es-PE" dirty="0"/>
              <a:t>Alta tolerancia</a:t>
            </a:r>
          </a:p>
        </p:txBody>
      </p:sp>
      <p:sp>
        <p:nvSpPr>
          <p:cNvPr id="23" name="Rectángulo 24"/>
          <p:cNvSpPr/>
          <p:nvPr/>
        </p:nvSpPr>
        <p:spPr>
          <a:xfrm>
            <a:off x="6595703" y="5316785"/>
            <a:ext cx="170295" cy="3092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570" tIns="72786" rIns="145570" bIns="72786" rtlCol="0" anchor="ctr"/>
          <a:lstStyle/>
          <a:p>
            <a:pPr algn="ctr"/>
            <a:endParaRPr lang="es-PE"/>
          </a:p>
        </p:txBody>
      </p:sp>
      <p:sp>
        <p:nvSpPr>
          <p:cNvPr id="24" name="CuadroTexto 25"/>
          <p:cNvSpPr txBox="1"/>
          <p:nvPr/>
        </p:nvSpPr>
        <p:spPr>
          <a:xfrm>
            <a:off x="6704076" y="5221187"/>
            <a:ext cx="2306803" cy="885657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r>
              <a:rPr lang="es-PE" dirty="0"/>
              <a:t>Tolerancia media</a:t>
            </a:r>
          </a:p>
        </p:txBody>
      </p:sp>
      <p:sp>
        <p:nvSpPr>
          <p:cNvPr id="25" name="Rectángulo 26"/>
          <p:cNvSpPr/>
          <p:nvPr/>
        </p:nvSpPr>
        <p:spPr>
          <a:xfrm>
            <a:off x="9784068" y="5243866"/>
            <a:ext cx="170295" cy="309257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570" tIns="72786" rIns="145570" bIns="72786" rtlCol="0" anchor="ctr"/>
          <a:lstStyle/>
          <a:p>
            <a:pPr algn="ctr"/>
            <a:endParaRPr lang="es-PE"/>
          </a:p>
        </p:txBody>
      </p:sp>
      <p:sp>
        <p:nvSpPr>
          <p:cNvPr id="26" name="CuadroTexto 27"/>
          <p:cNvSpPr txBox="1"/>
          <p:nvPr/>
        </p:nvSpPr>
        <p:spPr>
          <a:xfrm>
            <a:off x="9912096" y="5017526"/>
            <a:ext cx="2306803" cy="885657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r>
              <a:rPr lang="es-PE" dirty="0"/>
              <a:t>Rechazo definido</a:t>
            </a:r>
          </a:p>
        </p:txBody>
      </p:sp>
      <p:sp>
        <p:nvSpPr>
          <p:cNvPr id="27" name="CuadroTexto 33"/>
          <p:cNvSpPr txBox="1"/>
          <p:nvPr/>
        </p:nvSpPr>
        <p:spPr>
          <a:xfrm>
            <a:off x="277050" y="4248784"/>
            <a:ext cx="1194139" cy="516325"/>
          </a:xfrm>
          <a:prstGeom prst="rect">
            <a:avLst/>
          </a:prstGeom>
          <a:noFill/>
        </p:spPr>
        <p:txBody>
          <a:bodyPr wrap="square" lIns="145570" tIns="72786" rIns="145570" bIns="72786" rtlCol="0">
            <a:spAutoFit/>
          </a:bodyPr>
          <a:lstStyle/>
          <a:p>
            <a:r>
              <a:rPr lang="es-PE" b="1" dirty="0"/>
              <a:t>2017</a:t>
            </a:r>
          </a:p>
        </p:txBody>
      </p:sp>
      <p:cxnSp>
        <p:nvCxnSpPr>
          <p:cNvPr id="28" name="Conector recto de flecha 36"/>
          <p:cNvCxnSpPr/>
          <p:nvPr/>
        </p:nvCxnSpPr>
        <p:spPr>
          <a:xfrm>
            <a:off x="1827273" y="4690040"/>
            <a:ext cx="5263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308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6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1362567" y="1846574"/>
            <a:ext cx="9716346" cy="61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3300" dirty="0">
                <a:latin typeface="Arial" panose="020B0604020202020204" pitchFamily="34" charset="0"/>
                <a:cs typeface="Arial" panose="020B0604020202020204" pitchFamily="34" charset="0"/>
              </a:rPr>
              <a:t>¿Denunció la Corrupción?</a:t>
            </a: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103776"/>
              </p:ext>
            </p:extLst>
          </p:nvPr>
        </p:nvGraphicFramePr>
        <p:xfrm>
          <a:off x="2354739" y="3386924"/>
          <a:ext cx="8448939" cy="491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0"/>
          <p:cNvSpPr txBox="1"/>
          <p:nvPr/>
        </p:nvSpPr>
        <p:spPr>
          <a:xfrm>
            <a:off x="1" y="9381532"/>
            <a:ext cx="4467014" cy="310351"/>
          </a:xfrm>
          <a:prstGeom prst="rect">
            <a:avLst/>
          </a:prstGeom>
          <a:noFill/>
        </p:spPr>
        <p:txBody>
          <a:bodyPr wrap="square" lIns="109229" tIns="54615" rIns="109229" bIns="54615" rtlCol="0">
            <a:spAutoFit/>
          </a:bodyPr>
          <a:lstStyle/>
          <a:p>
            <a:r>
              <a:rPr lang="es-PE" sz="1300" dirty="0"/>
              <a:t>Fuente: Encuesta Nacional sobre Corrupción 2017</a:t>
            </a:r>
          </a:p>
        </p:txBody>
      </p:sp>
      <p:sp>
        <p:nvSpPr>
          <p:cNvPr id="15" name="CuadroTexto 1"/>
          <p:cNvSpPr txBox="1"/>
          <p:nvPr/>
        </p:nvSpPr>
        <p:spPr>
          <a:xfrm>
            <a:off x="150509" y="4228753"/>
            <a:ext cx="2596257" cy="2486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45582" tIns="72791" rIns="145582" bIns="72791" rtlCol="0">
            <a:spAutoFit/>
          </a:bodyPr>
          <a:lstStyle/>
          <a:p>
            <a:pPr marL="454943" indent="-454943" algn="l">
              <a:buFont typeface="Wingdings" panose="05000000000000000000" pitchFamily="2" charset="2"/>
              <a:buChar char="ü"/>
            </a:pPr>
            <a:r>
              <a:rPr lang="es-PE" sz="1900" b="0" u="sng" dirty="0"/>
              <a:t>Porque no hay mecanismos efectivos en procesar las denuncias</a:t>
            </a:r>
          </a:p>
          <a:p>
            <a:pPr marL="454943" indent="-454943" algn="l">
              <a:buFont typeface="Wingdings" panose="05000000000000000000" pitchFamily="2" charset="2"/>
              <a:buChar char="ü"/>
            </a:pPr>
            <a:r>
              <a:rPr lang="es-PE" sz="1900" b="0" dirty="0"/>
              <a:t>Por temor</a:t>
            </a:r>
          </a:p>
          <a:p>
            <a:pPr marL="454943" indent="-454943" algn="l">
              <a:buFont typeface="Wingdings" panose="05000000000000000000" pitchFamily="2" charset="2"/>
              <a:buChar char="ü"/>
            </a:pPr>
            <a:r>
              <a:rPr lang="es-PE" sz="1900" b="0" dirty="0"/>
              <a:t>Por desconocimiento</a:t>
            </a:r>
          </a:p>
        </p:txBody>
      </p:sp>
      <p:cxnSp>
        <p:nvCxnSpPr>
          <p:cNvPr id="16" name="Conector recto de flecha 3"/>
          <p:cNvCxnSpPr/>
          <p:nvPr/>
        </p:nvCxnSpPr>
        <p:spPr>
          <a:xfrm flipH="1">
            <a:off x="2802761" y="5427311"/>
            <a:ext cx="420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9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3038" y="2981241"/>
            <a:ext cx="10138725" cy="4608512"/>
          </a:xfrm>
        </p:spPr>
        <p:txBody>
          <a:bodyPr>
            <a:noAutofit/>
          </a:bodyPr>
          <a:lstStyle/>
          <a:p>
            <a:pPr algn="ctr"/>
            <a:r>
              <a:rPr lang="es-MX" sz="65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65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4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del Plan de Integridad y Lucha contra la Corrupción 2018-2021</a:t>
            </a:r>
          </a:p>
          <a:p>
            <a:pPr algn="ctr"/>
            <a:r>
              <a:rPr lang="es-MX" sz="43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(D.S. 044-2018-PCM)</a:t>
            </a:r>
            <a:endParaRPr lang="en-US" sz="43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8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744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379150" y="2923822"/>
            <a:ext cx="3116891" cy="733402"/>
          </a:xfrm>
          <a:prstGeom prst="rect">
            <a:avLst/>
          </a:prstGeom>
          <a:solidFill>
            <a:srgbClr val="60CCA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098" tIns="38098" rIns="38098" bIns="38098" anchor="ctr">
            <a:spAutoFit/>
          </a:bodyPr>
          <a:lstStyle>
            <a:lvl1pPr>
              <a:defRPr sz="1600"/>
            </a:lvl1pPr>
          </a:lstStyle>
          <a:p>
            <a:pPr algn="ctr"/>
            <a:r>
              <a:rPr sz="2133" dirty="0"/>
              <a:t>Capacidad preventiva del Estado</a:t>
            </a:r>
          </a:p>
        </p:txBody>
      </p:sp>
      <p:sp>
        <p:nvSpPr>
          <p:cNvPr id="148" name="Shape 148"/>
          <p:cNvSpPr/>
          <p:nvPr/>
        </p:nvSpPr>
        <p:spPr>
          <a:xfrm>
            <a:off x="1385105" y="6009538"/>
            <a:ext cx="3004070" cy="733402"/>
          </a:xfrm>
          <a:prstGeom prst="rect">
            <a:avLst/>
          </a:prstGeom>
          <a:solidFill>
            <a:srgbClr val="FFDA6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098" tIns="38098" rIns="38098" bIns="38098" anchor="ctr">
            <a:spAutoFit/>
          </a:bodyPr>
          <a:lstStyle>
            <a:lvl1pPr>
              <a:defRPr sz="1600"/>
            </a:lvl1pPr>
          </a:lstStyle>
          <a:p>
            <a:pPr algn="ctr"/>
            <a:r>
              <a:rPr sz="2133" dirty="0"/>
              <a:t>Identificación y gestión de riesgos</a:t>
            </a:r>
          </a:p>
        </p:txBody>
      </p:sp>
      <p:sp>
        <p:nvSpPr>
          <p:cNvPr id="149" name="Shape 149"/>
          <p:cNvSpPr/>
          <p:nvPr/>
        </p:nvSpPr>
        <p:spPr>
          <a:xfrm>
            <a:off x="1398330" y="7785209"/>
            <a:ext cx="3042505" cy="1061633"/>
          </a:xfrm>
          <a:prstGeom prst="rect">
            <a:avLst/>
          </a:prstGeom>
          <a:solidFill>
            <a:srgbClr val="FF6D6D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098" tIns="38098" rIns="38098" bIns="38098" anchor="ctr">
            <a:spAutoFit/>
          </a:bodyPr>
          <a:lstStyle>
            <a:lvl1pPr>
              <a:defRPr sz="1600"/>
            </a:lvl1pPr>
          </a:lstStyle>
          <a:p>
            <a:pPr algn="ctr"/>
            <a:r>
              <a:rPr sz="2133" dirty="0"/>
              <a:t>Capacidad sancionadora del Estado</a:t>
            </a:r>
          </a:p>
        </p:txBody>
      </p:sp>
      <p:sp>
        <p:nvSpPr>
          <p:cNvPr id="169" name="Shape 169"/>
          <p:cNvSpPr/>
          <p:nvPr/>
        </p:nvSpPr>
        <p:spPr>
          <a:xfrm flipV="1">
            <a:off x="4674932" y="3191051"/>
            <a:ext cx="1212991" cy="4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8098" tIns="38098" rIns="38098" bIns="38098" anchor="ctr"/>
          <a:lstStyle/>
          <a:p>
            <a:pPr>
              <a:defRPr sz="2400"/>
            </a:pPr>
            <a:endParaRPr sz="2560"/>
          </a:p>
        </p:txBody>
      </p:sp>
      <p:sp>
        <p:nvSpPr>
          <p:cNvPr id="170" name="Shape 170"/>
          <p:cNvSpPr/>
          <p:nvPr/>
        </p:nvSpPr>
        <p:spPr>
          <a:xfrm flipH="1">
            <a:off x="4674923" y="8368696"/>
            <a:ext cx="1212999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8098" tIns="38098" rIns="38098" bIns="38098" anchor="ctr"/>
          <a:lstStyle/>
          <a:p>
            <a:pPr>
              <a:defRPr sz="2400"/>
            </a:pPr>
            <a:endParaRPr sz="2560"/>
          </a:p>
        </p:txBody>
      </p:sp>
      <p:sp>
        <p:nvSpPr>
          <p:cNvPr id="201" name="Shape 201"/>
          <p:cNvSpPr/>
          <p:nvPr/>
        </p:nvSpPr>
        <p:spPr>
          <a:xfrm>
            <a:off x="4674927" y="6566408"/>
            <a:ext cx="1213005" cy="1115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8098" tIns="38098" rIns="38098" bIns="38098" anchor="ctr"/>
          <a:lstStyle/>
          <a:p>
            <a:pPr>
              <a:defRPr sz="2400"/>
            </a:pPr>
            <a:endParaRPr sz="2560" dirty="0"/>
          </a:p>
        </p:txBody>
      </p:sp>
      <p:sp>
        <p:nvSpPr>
          <p:cNvPr id="29" name="Shape 165">
            <a:extLst>
              <a:ext uri="{FF2B5EF4-FFF2-40B4-BE49-F238E27FC236}">
                <a16:creationId xmlns:a16="http://schemas.microsoft.com/office/drawing/2014/main" xmlns="" id="{BF3483D0-6156-4EBE-8D5A-9A0D5F551A6B}"/>
              </a:ext>
            </a:extLst>
          </p:cNvPr>
          <p:cNvSpPr/>
          <p:nvPr/>
        </p:nvSpPr>
        <p:spPr>
          <a:xfrm rot="16200000">
            <a:off x="-1440098" y="4977110"/>
            <a:ext cx="3678888" cy="40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098" tIns="38098" rIns="38098" bIns="38098" anchor="ctr">
            <a:spAutoFit/>
          </a:bodyPr>
          <a:lstStyle>
            <a:lvl1pPr>
              <a:defRPr sz="1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s-PE" sz="2133" dirty="0">
                <a:latin typeface="+mn-lt"/>
              </a:rPr>
              <a:t>EJES DEL PNILC 2018-2021</a:t>
            </a:r>
            <a:endParaRPr sz="1920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1737ECB-CD68-4155-8113-F0B8B5A28628}"/>
              </a:ext>
            </a:extLst>
          </p:cNvPr>
          <p:cNvSpPr txBox="1"/>
          <p:nvPr/>
        </p:nvSpPr>
        <p:spPr>
          <a:xfrm>
            <a:off x="6297123" y="639819"/>
            <a:ext cx="6464898" cy="5213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u="sng" dirty="0"/>
              <a:t>Transparencia y gobierno digital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Cultura por la integridad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Rendición de cuentas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Participación ciudadana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u="sng" dirty="0"/>
              <a:t>Carrera pública meritocrática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Políticas de integridad (uso de recursos públicos, regalos, gestión de intereses, conflicto de interés)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Políticas de relacionamiento con proveedores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Gestión de conocimiento y manejo de información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u="sng" dirty="0"/>
              <a:t>Simplificación administrativa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A1C7EE4-56A4-4EB1-9ABD-9BCED737B392}"/>
              </a:ext>
            </a:extLst>
          </p:cNvPr>
          <p:cNvSpPr txBox="1"/>
          <p:nvPr/>
        </p:nvSpPr>
        <p:spPr>
          <a:xfrm>
            <a:off x="6283387" y="5904848"/>
            <a:ext cx="6459290" cy="1668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Planificación de la gestión basada en </a:t>
            </a:r>
            <a:r>
              <a:rPr lang="es-PE" sz="2560" b="0" u="sng" dirty="0"/>
              <a:t>riesgos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Identificación de prioridades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Implementación del control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21FF275F-954B-4E4E-9634-062B5E8243A3}"/>
              </a:ext>
            </a:extLst>
          </p:cNvPr>
          <p:cNvSpPr txBox="1"/>
          <p:nvPr/>
        </p:nvSpPr>
        <p:spPr>
          <a:xfrm>
            <a:off x="6280686" y="7691497"/>
            <a:ext cx="646199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Aseguramiento del funcionamiento de canales de denuncias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Fortalecimiento del sistema judicial</a:t>
            </a:r>
          </a:p>
          <a:p>
            <a:pPr marL="304810" indent="-304810" algn="l">
              <a:buFont typeface="Arial" panose="020B0604020202020204" pitchFamily="34" charset="0"/>
              <a:buChar char="•"/>
            </a:pPr>
            <a:r>
              <a:rPr lang="es-PE" sz="2560" b="0" dirty="0"/>
              <a:t>Fortalecimiento del sistema disciplinario administrativo</a:t>
            </a:r>
          </a:p>
        </p:txBody>
      </p:sp>
      <p:pic>
        <p:nvPicPr>
          <p:cNvPr id="12" name="Picture 6" descr="C:\Users\narroyo.PCM\Desktop\Logos\LOGO PCM APROBADO.png">
            <a:extLst>
              <a:ext uri="{FF2B5EF4-FFF2-40B4-BE49-F238E27FC236}">
                <a16:creationId xmlns:a16="http://schemas.microsoft.com/office/drawing/2014/main" xmlns="" id="{DCE059AA-0DA1-4C2F-9004-EE00FACB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2">
            <a:extLst>
              <a:ext uri="{FF2B5EF4-FFF2-40B4-BE49-F238E27FC236}">
                <a16:creationId xmlns:a16="http://schemas.microsoft.com/office/drawing/2014/main" xmlns="" id="{62A491D1-C32D-4AB8-B9D8-F4E0180BE3C7}"/>
              </a:ext>
            </a:extLst>
          </p:cNvPr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871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22825" y="4057509"/>
            <a:ext cx="6827520" cy="2765107"/>
          </a:xfrm>
        </p:spPr>
        <p:txBody>
          <a:bodyPr>
            <a:noAutofit/>
          </a:bodyPr>
          <a:lstStyle/>
          <a:p>
            <a:pPr algn="ctr"/>
            <a:r>
              <a:rPr lang="es-PE" sz="6500" b="1" dirty="0">
                <a:ea typeface="Verdana" panose="020B0604030504040204" pitchFamily="34" charset="0"/>
                <a:cs typeface="Verdana" panose="020B0604030504040204" pitchFamily="34" charset="0"/>
              </a:rPr>
              <a:t>Implementación en dos niveles</a:t>
            </a:r>
          </a:p>
        </p:txBody>
      </p:sp>
      <p:pic>
        <p:nvPicPr>
          <p:cNvPr id="10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01" y="863605"/>
            <a:ext cx="2423159" cy="65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20" y="677934"/>
            <a:ext cx="2086481" cy="112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941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A4B2C740-0DF9-4EDA-A73A-4881AC18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47664"/>
              </p:ext>
            </p:extLst>
          </p:nvPr>
        </p:nvGraphicFramePr>
        <p:xfrm>
          <a:off x="694405" y="1666836"/>
          <a:ext cx="11671242" cy="7479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1242">
                  <a:extLst>
                    <a:ext uri="{9D8B030D-6E8A-4147-A177-3AD203B41FA5}">
                      <a16:colId xmlns:a16="http://schemas.microsoft.com/office/drawing/2014/main" xmlns="" val="1817736511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s-PE" sz="3400" b="1" dirty="0"/>
                        <a:t>Nivel transversal (país)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6491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PE" sz="13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600" dirty="0"/>
                        <a:t>Fortalecer cada una de las entidades que conforman la </a:t>
                      </a:r>
                      <a:r>
                        <a:rPr lang="es-PE" sz="2600" b="1" u="sng" dirty="0"/>
                        <a:t>cadena de valor anticorrupción </a:t>
                      </a:r>
                      <a:r>
                        <a:rPr lang="es-PE" sz="2600" dirty="0"/>
                        <a:t>(CGR - PNP – MP – Procuraduría Anticorrupción - PJ) para garantizar adecuada detección, investigación y sanción de la corrupción</a:t>
                      </a:r>
                      <a:endParaRPr lang="es-PE" sz="11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600" b="1" u="sng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600" b="0" u="none" dirty="0"/>
                        <a:t>Consolidar </a:t>
                      </a:r>
                      <a:r>
                        <a:rPr lang="es-PE" sz="2600" b="1" u="sng" dirty="0"/>
                        <a:t>marco normativo </a:t>
                      </a:r>
                      <a:r>
                        <a:rPr lang="es-PE" sz="2600" b="0" u="none" dirty="0"/>
                        <a:t>que asegure herramientas para garantizar la integridad en la administración pública.</a:t>
                      </a:r>
                      <a:r>
                        <a:rPr lang="es-PE" sz="2600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2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600" b="1" u="sng" dirty="0"/>
                        <a:t>Reforma electoral</a:t>
                      </a:r>
                      <a:r>
                        <a:rPr lang="es-PE" sz="2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PE" sz="2600" b="0" u="none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600" b="0" u="none" dirty="0"/>
                        <a:t>Fortalecer y priorizar procesos sensibles alrededor de las </a:t>
                      </a:r>
                      <a:r>
                        <a:rPr lang="es-PE" sz="2600" b="1" u="sng" dirty="0"/>
                        <a:t>contrataciones</a:t>
                      </a:r>
                      <a:r>
                        <a:rPr lang="es-PE" sz="2600" b="0" u="none" dirty="0"/>
                        <a:t> y ejecución de </a:t>
                      </a:r>
                      <a:r>
                        <a:rPr lang="es-PE" sz="2600" b="1" u="sng" dirty="0"/>
                        <a:t>obras públicas</a:t>
                      </a:r>
                      <a:r>
                        <a:rPr lang="es-PE" sz="2600" b="0" u="none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700" b="1" u="sng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600" b="1" u="sng" dirty="0"/>
                        <a:t>Carrera</a:t>
                      </a:r>
                      <a:r>
                        <a:rPr lang="es-PE" sz="2600" b="1" u="sng" baseline="0" dirty="0"/>
                        <a:t> pública meritocrática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2600" b="0" u="none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600" b="0" u="none" dirty="0"/>
                        <a:t>Priorización en la construcción de una </a:t>
                      </a:r>
                      <a:r>
                        <a:rPr lang="es-PE" sz="2600" b="1" u="sng" dirty="0"/>
                        <a:t>cultura de valores </a:t>
                      </a:r>
                      <a:r>
                        <a:rPr lang="es-PE" sz="2600" b="0" u="none" dirty="0"/>
                        <a:t>(educación y formación)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3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6015703"/>
                  </a:ext>
                </a:extLst>
              </a:tr>
            </a:tbl>
          </a:graphicData>
        </a:graphic>
      </p:graphicFrame>
      <p:pic>
        <p:nvPicPr>
          <p:cNvPr id="9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38" y="575523"/>
            <a:ext cx="1663462" cy="865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51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A4B2C740-0DF9-4EDA-A73A-4881AC18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77083"/>
              </p:ext>
            </p:extLst>
          </p:nvPr>
        </p:nvGraphicFramePr>
        <p:xfrm>
          <a:off x="357718" y="1782868"/>
          <a:ext cx="12442982" cy="7377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2982">
                  <a:extLst>
                    <a:ext uri="{9D8B030D-6E8A-4147-A177-3AD203B41FA5}">
                      <a16:colId xmlns:a16="http://schemas.microsoft.com/office/drawing/2014/main" xmlns="" val="1817736511"/>
                    </a:ext>
                  </a:extLst>
                </a:gridCol>
              </a:tblGrid>
              <a:tr h="574379">
                <a:tc>
                  <a:txBody>
                    <a:bodyPr/>
                    <a:lstStyle/>
                    <a:p>
                      <a:pPr algn="ctr"/>
                      <a:r>
                        <a:rPr lang="es-PE" sz="3100" b="1" dirty="0"/>
                        <a:t>Nivel</a:t>
                      </a:r>
                      <a:r>
                        <a:rPr lang="es-PE" sz="3100" b="1" baseline="0" dirty="0"/>
                        <a:t> focalizado (por </a:t>
                      </a:r>
                      <a:r>
                        <a:rPr lang="es-PE" sz="3100" b="1" dirty="0"/>
                        <a:t>entidades)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6635">
                <a:tc>
                  <a:txBody>
                    <a:bodyPr/>
                    <a:lstStyle/>
                    <a:p>
                      <a:pPr algn="l"/>
                      <a:endParaRPr lang="es-PE" sz="2400" dirty="0"/>
                    </a:p>
                    <a:p>
                      <a:pPr marL="342900" indent="-342900" algn="l">
                        <a:buFont typeface="Wingdings" charset="2"/>
                        <a:buChar char="ü"/>
                      </a:pPr>
                      <a:r>
                        <a:rPr lang="es-PE" sz="2400" dirty="0"/>
                        <a:t>Implementación de </a:t>
                      </a:r>
                      <a:r>
                        <a:rPr lang="es-PE" sz="2400" b="1" u="sng" dirty="0">
                          <a:solidFill>
                            <a:srgbClr val="C00000"/>
                          </a:solidFill>
                        </a:rPr>
                        <a:t>modelos de integridad </a:t>
                      </a:r>
                      <a:r>
                        <a:rPr lang="es-PE" sz="2400" dirty="0"/>
                        <a:t>en dependencias públicas </a:t>
                      </a:r>
                      <a:r>
                        <a:rPr lang="es-PE" sz="2400" b="1" u="sng" dirty="0"/>
                        <a:t>(public compliance)</a:t>
                      </a:r>
                      <a:r>
                        <a:rPr lang="es-PE" sz="2400" b="0" u="none" dirty="0"/>
                        <a:t>.</a:t>
                      </a:r>
                    </a:p>
                    <a:p>
                      <a:endParaRPr lang="es-PE" sz="2400" b="0" u="none" dirty="0"/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r>
                        <a:rPr lang="es-PE" sz="2400" dirty="0"/>
                        <a:t>La integridad en la administración pública es una condición básica para el desarrollo óptimo de las políticas de desarrollo </a:t>
                      </a:r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endParaRPr lang="es-PE" sz="1800" dirty="0"/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r>
                        <a:rPr lang="es-PE" sz="2400" dirty="0"/>
                        <a:t>Existen mecanismos para garantizar la administración pública que requieren ser articulados (política de gestión de riesgos, transparencia, rendición de cuentas, participación ciudadana, mecanismos de denuncia, capacitación, comunicación, supervisión).</a:t>
                      </a:r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endParaRPr lang="es-PE" sz="1800" dirty="0"/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r>
                        <a:rPr lang="es-PE" sz="2400" dirty="0"/>
                        <a:t>Se plantea que dicha articulación se consolide a través del modelo de integridad</a:t>
                      </a:r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endParaRPr lang="es-PE" sz="2000" dirty="0"/>
                    </a:p>
                    <a:p>
                      <a:pPr marL="342900" indent="-342900" algn="just">
                        <a:buFont typeface="Wingdings" charset="2"/>
                        <a:buChar char="ü"/>
                      </a:pPr>
                      <a:r>
                        <a:rPr lang="es-PE" sz="2400" dirty="0"/>
                        <a:t>El modelo de integridad que se plasma en el Plan de Integridad y Lucha Contra la Corrupción 2018-2021 se basa en las Convenciones Anticorrupción de las que Perú es parte obligada, y en </a:t>
                      </a:r>
                      <a:r>
                        <a:rPr lang="es-PE" sz="2400" b="1" dirty="0"/>
                        <a:t>i) las recomendaciones Integridad de la OCDE y ii) Principios de Alto Nivel para la organización anticorrupción en la administración pública del G-20.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4351613"/>
                  </a:ext>
                </a:extLst>
              </a:tr>
            </a:tbl>
          </a:graphicData>
        </a:graphic>
      </p:graphicFrame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38" y="575523"/>
            <a:ext cx="1663462" cy="865603"/>
          </a:xfrm>
          <a:prstGeom prst="rect">
            <a:avLst/>
          </a:prstGeom>
        </p:spPr>
      </p:pic>
      <p:pic>
        <p:nvPicPr>
          <p:cNvPr id="6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286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6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83821" y="4021420"/>
            <a:ext cx="121256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s-PE" sz="3600" b="0" dirty="0"/>
              <a:t>Convención Interamericana Contra la Corrupción</a:t>
            </a:r>
          </a:p>
          <a:p>
            <a:pPr marL="457200" indent="-457200" algn="l">
              <a:buFont typeface="Arial"/>
              <a:buChar char="•"/>
            </a:pPr>
            <a:endParaRPr lang="es-PE" sz="3600" b="0" dirty="0"/>
          </a:p>
          <a:p>
            <a:pPr marL="457200" indent="-457200" algn="l">
              <a:buFont typeface="Arial"/>
              <a:buChar char="•"/>
            </a:pPr>
            <a:r>
              <a:rPr lang="es-PE" sz="3600" b="0" dirty="0"/>
              <a:t>Convención de Naciones Unidas Contra la Corrupción</a:t>
            </a:r>
          </a:p>
          <a:p>
            <a:pPr marL="457200" indent="-457200" algn="l">
              <a:buFont typeface="Arial"/>
              <a:buChar char="•"/>
            </a:pPr>
            <a:endParaRPr lang="es-PE" sz="3600" b="0" dirty="0"/>
          </a:p>
          <a:p>
            <a:pPr marL="457200" indent="-457200" algn="l">
              <a:buFont typeface="Arial"/>
              <a:buChar char="•"/>
            </a:pPr>
            <a:r>
              <a:rPr lang="es-PE" sz="3600" b="0" dirty="0"/>
              <a:t>Política Nacional de Integridad y Lucha Contra la Corrupción (DS 092-2017-PCM)</a:t>
            </a:r>
          </a:p>
          <a:p>
            <a:pPr marL="457200" indent="-457200">
              <a:buFont typeface="Arial"/>
              <a:buChar char="•"/>
            </a:pPr>
            <a:endParaRPr lang="es-PE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0592" y="2240608"/>
            <a:ext cx="869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u="sng" dirty="0">
                <a:ea typeface="Verdana" panose="020B0604030504040204" pitchFamily="34" charset="0"/>
                <a:cs typeface="Verdana" panose="020B0604030504040204" pitchFamily="34" charset="0"/>
              </a:rPr>
              <a:t>ANTECEDENTES</a:t>
            </a:r>
            <a:endParaRPr lang="es-PE" sz="2800" b="1" u="sng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0048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1652150" y="1016018"/>
            <a:ext cx="9700436" cy="99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800" dirty="0">
                <a:latin typeface="Arial"/>
                <a:cs typeface="Arial"/>
              </a:rPr>
              <a:t>Elementos de un Modelo de Integridad</a:t>
            </a:r>
          </a:p>
          <a:p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30500"/>
              </p:ext>
            </p:extLst>
          </p:nvPr>
        </p:nvGraphicFramePr>
        <p:xfrm>
          <a:off x="317488" y="1971808"/>
          <a:ext cx="12382035" cy="7553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4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7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0172">
                <a:tc>
                  <a:txBody>
                    <a:bodyPr/>
                    <a:lstStyle/>
                    <a:p>
                      <a:pPr algn="ctr"/>
                      <a:r>
                        <a:rPr lang="es-PE" sz="2600" b="1" noProof="0" dirty="0"/>
                        <a:t>Componentes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600" b="1" noProof="0" dirty="0"/>
                        <a:t>Contenido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921">
                <a:tc>
                  <a:txBody>
                    <a:bodyPr/>
                    <a:lstStyle/>
                    <a:p>
                      <a:pPr algn="l"/>
                      <a:r>
                        <a:rPr lang="es-PE" sz="2300" b="1" noProof="0" dirty="0"/>
                        <a:t>1. Compromiso de Alta Dirección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Liderazgo</a:t>
                      </a:r>
                      <a:r>
                        <a:rPr lang="es-PE" sz="2300" baseline="0" noProof="0" dirty="0"/>
                        <a:t> y voluntad política al más alto nivel</a:t>
                      </a:r>
                      <a:endParaRPr lang="es-PE" sz="2300" noProof="0" dirty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Cumplimiento de declaraciones y firma de compromisos institucionales. Se busca visibilización externa e interna.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="0" u="none" baseline="0" noProof="0" dirty="0"/>
                        <a:t>Cultura organizacional</a:t>
                      </a:r>
                      <a:endParaRPr lang="es-PE" sz="2300" b="0" u="none" noProof="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5045">
                <a:tc>
                  <a:txBody>
                    <a:bodyPr/>
                    <a:lstStyle/>
                    <a:p>
                      <a:pPr algn="l"/>
                      <a:r>
                        <a:rPr lang="es-PE" sz="2300" b="1" noProof="0" dirty="0"/>
                        <a:t>2. Gestión de Riesgos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PE" sz="2300" noProof="0" dirty="0"/>
                        <a:t>Identificación de riesgos financiero, político, operacional, </a:t>
                      </a:r>
                      <a:r>
                        <a:rPr lang="es-PE" sz="2300" baseline="0" noProof="0" dirty="0"/>
                        <a:t>y </a:t>
                      </a:r>
                      <a:r>
                        <a:rPr lang="es-PE" sz="2300" b="0" u="none" noProof="0" dirty="0"/>
                        <a:t>reputacional.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PE" sz="2300" b="0" u="none" baseline="0" noProof="0" dirty="0"/>
                        <a:t>Según los riesgos se deben definir las políticas para la entidad.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PE" sz="2300" b="0" u="none" noProof="0" dirty="0"/>
                        <a:t>Proceso participativo con los trabajadores</a:t>
                      </a:r>
                      <a:r>
                        <a:rPr lang="es-PE" sz="2300" b="0" u="none" baseline="0" noProof="0" dirty="0"/>
                        <a:t> y operativos.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s-PE" sz="2300" b="0" u="none" baseline="0" noProof="0" dirty="0"/>
                        <a:t>Uso de metodología de riesgos con rigor académico.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888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300" b="1" noProof="0" dirty="0"/>
                        <a:t>3. Políticas de</a:t>
                      </a:r>
                      <a:r>
                        <a:rPr lang="es-PE" sz="2300" b="1" baseline="0" noProof="0" dirty="0"/>
                        <a:t> Cumplimiento e Integridad</a:t>
                      </a:r>
                      <a:endParaRPr lang="es-PE" sz="2300" b="1" noProof="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Anticorrupción, anti lavado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Conflicto de interés, regalos,</a:t>
                      </a:r>
                      <a:r>
                        <a:rPr lang="es-PE" sz="2300" baseline="0" noProof="0" dirty="0"/>
                        <a:t> hospitalidad, contribuciones políticas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b="0" u="none" baseline="0" noProof="0" dirty="0"/>
                        <a:t>Relacionamiento con proveedores, trabajadores, usuarios, abogados.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b="0" u="none" baseline="0" noProof="0" dirty="0"/>
                        <a:t>Política de contratación de personal acorde a reglas de meritocracia; incorporación de reglas y filtros según la vulnerabilidad de áreas sensibles 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b="0" u="none" baseline="0" noProof="0" dirty="0"/>
                        <a:t>Procesos de compras (ej: cláusulas anticorrupción, pactos antisoborno, veedurías).</a:t>
                      </a:r>
                      <a:endParaRPr lang="es-PE" sz="2300" b="0" u="none" noProof="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62252"/>
              </p:ext>
            </p:extLst>
          </p:nvPr>
        </p:nvGraphicFramePr>
        <p:xfrm>
          <a:off x="537288" y="3146587"/>
          <a:ext cx="11750007" cy="6238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4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2356">
                <a:tc>
                  <a:txBody>
                    <a:bodyPr/>
                    <a:lstStyle/>
                    <a:p>
                      <a:pPr algn="ctr"/>
                      <a:r>
                        <a:rPr lang="es-PE" sz="2600" b="1" noProof="0" dirty="0"/>
                        <a:t>Componentes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600" b="1" noProof="0" dirty="0"/>
                        <a:t>Sub Componentes o contenido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648">
                <a:tc>
                  <a:txBody>
                    <a:bodyPr/>
                    <a:lstStyle/>
                    <a:p>
                      <a:pPr algn="l"/>
                      <a:r>
                        <a:rPr lang="es-PE" sz="2300" b="1" noProof="0" dirty="0"/>
                        <a:t>4. Transparencia</a:t>
                      </a:r>
                      <a:endParaRPr lang="es-PE" sz="2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Transparencia activa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Transparencia pasiva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Clasificación y tratamiento</a:t>
                      </a:r>
                      <a:r>
                        <a:rPr lang="es-PE" sz="2300" baseline="0" noProof="0" dirty="0"/>
                        <a:t> de la información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Gobierno Abierto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Gobierno digital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Rendición de cuentas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Participación ciudadana</a:t>
                      </a:r>
                      <a:endParaRPr lang="es-PE" sz="2300" noProof="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0363">
                <a:tc>
                  <a:txBody>
                    <a:bodyPr/>
                    <a:lstStyle/>
                    <a:p>
                      <a:pPr algn="l"/>
                      <a:r>
                        <a:rPr lang="es-PE" sz="2300" b="1" noProof="0" dirty="0"/>
                        <a:t>5. Controles</a:t>
                      </a:r>
                      <a:endParaRPr lang="es-PE" sz="2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Control interno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Control gubernamental</a:t>
                      </a:r>
                      <a:r>
                        <a:rPr lang="es-PE" sz="2300" baseline="0" noProof="0" dirty="0"/>
                        <a:t> (OCIs)</a:t>
                      </a:r>
                      <a:endParaRPr lang="es-PE" sz="2300" noProof="0" dirty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Auditorías especiales (SOAs)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Auditoría interna (para empresas públicas)</a:t>
                      </a:r>
                      <a:endParaRPr lang="es-PE" sz="2300" noProof="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06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300" b="1" noProof="0" dirty="0"/>
                        <a:t>6. Comunicación y capacitación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Capacitación permanente al personal en</a:t>
                      </a:r>
                      <a:r>
                        <a:rPr lang="es-PE" sz="2300" baseline="0" noProof="0" dirty="0"/>
                        <a:t> integridad y ética</a:t>
                      </a:r>
                      <a:endParaRPr lang="es-PE" sz="2300" noProof="0" dirty="0"/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Capacitación diferenciada según niveles de responsabilidad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PE" sz="2300" noProof="0" dirty="0"/>
                        <a:t>Política de comunicación a contrapartes</a:t>
                      </a:r>
                      <a:r>
                        <a:rPr lang="es-PE" sz="2300" baseline="0" noProof="0" dirty="0"/>
                        <a:t> </a:t>
                      </a:r>
                      <a:r>
                        <a:rPr lang="es-PE" sz="2300" noProof="0" dirty="0"/>
                        <a:t>(internos y externos).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611078" y="1415322"/>
            <a:ext cx="9700436" cy="99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800" dirty="0">
                <a:latin typeface="Arial"/>
                <a:cs typeface="Arial"/>
              </a:rPr>
              <a:t>Elementos de un Modelo de Integridad</a:t>
            </a:r>
          </a:p>
          <a:p>
            <a:endParaRPr lang="es-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42246"/>
              </p:ext>
            </p:extLst>
          </p:nvPr>
        </p:nvGraphicFramePr>
        <p:xfrm>
          <a:off x="293066" y="2189132"/>
          <a:ext cx="12504146" cy="5303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7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6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463">
                <a:tc>
                  <a:txBody>
                    <a:bodyPr/>
                    <a:lstStyle/>
                    <a:p>
                      <a:pPr algn="ctr"/>
                      <a:r>
                        <a:rPr lang="es-PE" sz="2800" b="1" noProof="0" dirty="0"/>
                        <a:t>Componentes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b="1" noProof="0" dirty="0"/>
                        <a:t>Sub Componentes o contenido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336">
                <a:tc>
                  <a:txBody>
                    <a:bodyPr/>
                    <a:lstStyle/>
                    <a:p>
                      <a:pPr algn="l"/>
                      <a:r>
                        <a:rPr lang="es-PE" sz="2300" b="1" noProof="0" dirty="0"/>
                        <a:t>7. Canal de recepción y</a:t>
                      </a:r>
                      <a:r>
                        <a:rPr lang="es-PE" sz="2300" b="1" baseline="0" noProof="0" dirty="0"/>
                        <a:t> procesamiento de </a:t>
                      </a:r>
                      <a:r>
                        <a:rPr lang="es-PE" sz="2300" b="1" noProof="0" dirty="0"/>
                        <a:t>denuncias</a:t>
                      </a:r>
                      <a:endParaRPr lang="es-PE" sz="2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Mecanismo</a:t>
                      </a:r>
                      <a:r>
                        <a:rPr lang="es-PE" sz="2300" baseline="0" noProof="0" dirty="0"/>
                        <a:t> de recpeción de denuncia claro y accesible</a:t>
                      </a:r>
                      <a:endParaRPr lang="es-PE" sz="2300" noProof="0" dirty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Posibilidad de formulación de denuncias anónimas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Mecanismos de</a:t>
                      </a:r>
                      <a:r>
                        <a:rPr lang="es-PE" sz="2300" baseline="0" noProof="0" dirty="0"/>
                        <a:t> protección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Mecanismos de detección de irregularidades (pruebas de integridad, mecanismos de usuario oculto)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Mecanismos y protocolos claros para la denuncia ante entidades especializadas como MP, PNP, CGR.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baseline="0" noProof="0" dirty="0"/>
                        <a:t>Órganos disciplinarios fortalecidos para desarrollo de investigación e imposición de sanciones efectivas y ejemplares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773">
                <a:tc>
                  <a:txBody>
                    <a:bodyPr/>
                    <a:lstStyle/>
                    <a:p>
                      <a:pPr algn="l"/>
                      <a:r>
                        <a:rPr lang="es-PE" sz="2300" b="1" noProof="0" dirty="0"/>
                        <a:t>8. Supervisión y</a:t>
                      </a:r>
                      <a:r>
                        <a:rPr lang="es-PE" sz="2300" b="1" baseline="0" noProof="0" dirty="0"/>
                        <a:t> </a:t>
                      </a:r>
                      <a:r>
                        <a:rPr lang="es-PE" sz="2300" b="1" noProof="0" dirty="0"/>
                        <a:t> monitoreo.</a:t>
                      </a:r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Evaluación de efectividad de entidad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PE" sz="2300" noProof="0" dirty="0"/>
                        <a:t>Evaluación de operatividad de</a:t>
                      </a:r>
                      <a:r>
                        <a:rPr lang="es-PE" sz="2300" baseline="0" noProof="0" dirty="0"/>
                        <a:t> la política y del funcionamiento del modelo</a:t>
                      </a:r>
                      <a:endParaRPr lang="es-PE" sz="2300" noProof="0" dirty="0"/>
                    </a:p>
                  </a:txBody>
                  <a:tcPr marL="130048" marR="130048" marT="86592" marB="865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610022" y="1440907"/>
            <a:ext cx="9700436" cy="6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800" dirty="0">
                <a:latin typeface="Arial"/>
                <a:cs typeface="Arial"/>
              </a:rPr>
              <a:t>Elementos de un Modelo de Integridad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67641" y="7596585"/>
            <a:ext cx="10452684" cy="2157015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l"/>
            <a:r>
              <a:rPr lang="es-ES" sz="1900" dirty="0"/>
              <a:t>9. La Oficina de Integridad Institucional, a los efectos de la implementación del modelo de integridad, debe contar con:</a:t>
            </a:r>
          </a:p>
          <a:p>
            <a:pPr marL="341357" indent="-341357" algn="l">
              <a:buFont typeface="Arial" pitchFamily="34" charset="0"/>
              <a:buChar char="•"/>
            </a:pPr>
            <a:r>
              <a:rPr lang="es-ES" sz="1900" b="0" dirty="0"/>
              <a:t>Alto nivel jerárquico.</a:t>
            </a:r>
          </a:p>
          <a:p>
            <a:pPr marL="341357" indent="-341357" algn="l">
              <a:buFont typeface="Arial" pitchFamily="34" charset="0"/>
              <a:buChar char="•"/>
            </a:pPr>
            <a:r>
              <a:rPr lang="es-ES" sz="1900" b="0" dirty="0"/>
              <a:t>Empoderamiento.</a:t>
            </a:r>
          </a:p>
          <a:p>
            <a:pPr marL="341357" indent="-341357" algn="l">
              <a:buFont typeface="Arial" pitchFamily="34" charset="0"/>
              <a:buChar char="•"/>
            </a:pPr>
            <a:r>
              <a:rPr lang="es-ES" sz="1900" b="0" dirty="0"/>
              <a:t>Independencia.</a:t>
            </a:r>
          </a:p>
          <a:p>
            <a:pPr marL="341357" indent="-341357" algn="l">
              <a:buFont typeface="Arial" pitchFamily="34" charset="0"/>
              <a:buChar char="•"/>
            </a:pPr>
            <a:r>
              <a:rPr lang="es-ES" sz="1900" b="0" dirty="0"/>
              <a:t>Adecuados recursos e infraestructura.</a:t>
            </a:r>
          </a:p>
          <a:p>
            <a:pPr marL="341357" indent="-341357" algn="l">
              <a:buFont typeface="Arial" pitchFamily="34" charset="0"/>
              <a:buChar char="•"/>
            </a:pPr>
            <a:r>
              <a:rPr lang="es-ES" sz="1900" b="0" dirty="0"/>
              <a:t>Función de orientación y acompañamiento</a:t>
            </a:r>
          </a:p>
        </p:txBody>
      </p:sp>
      <p:pic>
        <p:nvPicPr>
          <p:cNvPr id="7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86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760" y="1394814"/>
            <a:ext cx="11444689" cy="772020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s-PE" sz="4300" dirty="0">
                <a:ea typeface="Verdana" pitchFamily="34" charset="0"/>
                <a:cs typeface="Verdana" pitchFamily="34" charset="0"/>
              </a:rPr>
              <a:t>Consideraciones finales</a:t>
            </a:r>
            <a:endParaRPr lang="es-PE" sz="3300" baseline="-25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588143" y="2828573"/>
            <a:ext cx="11994606" cy="6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34" tIns="54617" rIns="109234" bIns="54617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b="0" dirty="0">
                <a:cs typeface="Arial" panose="020B0604020202020204" pitchFamily="34" charset="0"/>
              </a:rPr>
              <a:t>Fenómeno complejo, multicausal y multidimensional que se manifiesta en la gran y pequeña corrupción.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PE" sz="1700" b="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b="0" dirty="0">
                <a:cs typeface="Arial" panose="020B0604020202020204" pitchFamily="34" charset="0"/>
              </a:rPr>
              <a:t>Afecta a la economía del país y a la economía de los ciudadanos. Afecta derechos, acceso a servicios, afecta la gobernabilidad y la confianza en el Estado y en sus funcionarios.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PE" sz="1700" b="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b="0" dirty="0">
                <a:cs typeface="Arial" panose="020B0604020202020204" pitchFamily="34" charset="0"/>
              </a:rPr>
              <a:t>La corrupción es un riesgo permanente y, como tal, los esfuerzos para prevenir y combatirla deben ser también permanentes.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PE" b="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b="0" dirty="0">
                <a:cs typeface="Arial" panose="020B0604020202020204" pitchFamily="34" charset="0"/>
              </a:rPr>
              <a:t>Una sola entidad no puede combatir la corrupción. Se requiere la articulación de todas las entidades mandatadas por ley para prevenir, detectar, investigar, juzgar y sancionar la corrupción.</a:t>
            </a:r>
          </a:p>
          <a:p>
            <a:pPr marL="0" indent="0" algn="just" eaLnBrk="1" hangingPunct="1"/>
            <a:endParaRPr lang="es-PE" b="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b="0" dirty="0">
                <a:cs typeface="Arial" panose="020B0604020202020204" pitchFamily="34" charset="0"/>
              </a:rPr>
              <a:t>No hay receta única. Se requiere complementariedad de enfoques preventivo y de combate (sanción) de la corrupción, pero sobre todo, se requiere </a:t>
            </a:r>
            <a:r>
              <a:rPr lang="es-PE" b="0" u="sng" dirty="0">
                <a:cs typeface="Arial" panose="020B0604020202020204" pitchFamily="34" charset="0"/>
              </a:rPr>
              <a:t>ARTICULACIÓN</a:t>
            </a:r>
            <a:r>
              <a:rPr lang="es-PE" b="0" dirty="0"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PE" sz="17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10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753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22825" y="4057509"/>
            <a:ext cx="6827520" cy="1331348"/>
          </a:xfrm>
        </p:spPr>
        <p:txBody>
          <a:bodyPr>
            <a:noAutofit/>
          </a:bodyPr>
          <a:lstStyle/>
          <a:p>
            <a:pPr algn="ctr"/>
            <a:r>
              <a:rPr lang="es-MX" sz="65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  <a:endParaRPr lang="en-US" sz="65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0105" y="7699740"/>
            <a:ext cx="849891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Secretaría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Integridad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Pública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Presidencia</a:t>
            </a:r>
            <a:r>
              <a:rPr lang="en-US" dirty="0"/>
              <a:t> de </a:t>
            </a:r>
            <a:r>
              <a:rPr lang="en-US" dirty="0" err="1"/>
              <a:t>Consejo</a:t>
            </a:r>
            <a:r>
              <a:rPr lang="en-US" dirty="0"/>
              <a:t> de </a:t>
            </a:r>
            <a:r>
              <a:rPr lang="en-US" dirty="0" err="1"/>
              <a:t>Ministros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553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5662337" y="2759701"/>
            <a:ext cx="5864921" cy="6993899"/>
          </a:xfrm>
          <a:prstGeom prst="rect">
            <a:avLst/>
          </a:prstGeom>
          <a:noFill/>
          <a:ln w="34925">
            <a:solidFill>
              <a:srgbClr val="8E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s-PE"/>
          </a:p>
        </p:txBody>
      </p:sp>
      <p:sp>
        <p:nvSpPr>
          <p:cNvPr id="2" name="TextBox 1"/>
          <p:cNvSpPr txBox="1"/>
          <p:nvPr/>
        </p:nvSpPr>
        <p:spPr>
          <a:xfrm>
            <a:off x="511336" y="1952605"/>
            <a:ext cx="4909341" cy="1125963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r>
              <a:rPr lang="es-PE" sz="3300" dirty="0"/>
              <a:t>Marco de Referencia </a:t>
            </a:r>
            <a:r>
              <a:rPr lang="es-ES" sz="3300" dirty="0"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PE" sz="3300" dirty="0">
                <a:ea typeface="Verdana" pitchFamily="34" charset="0"/>
                <a:cs typeface="Verdana" pitchFamily="34" charset="0"/>
              </a:rPr>
              <a:t>PNILC 2018-2021</a:t>
            </a:r>
            <a:endParaRPr lang="es-ES" sz="33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232667" y="3870494"/>
            <a:ext cx="6006245" cy="1096441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CuadroTexto 30"/>
          <p:cNvSpPr txBox="1"/>
          <p:nvPr/>
        </p:nvSpPr>
        <p:spPr>
          <a:xfrm>
            <a:off x="1970696" y="3663644"/>
            <a:ext cx="4057677" cy="14373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029" tIns="91029" rIns="91029" bIns="91029" numCol="1" spcCol="1517" anchor="ctr" anchorCtr="0">
            <a:noAutofit/>
          </a:bodyPr>
          <a:lstStyle/>
          <a:p>
            <a:pPr algn="l" defTabSz="10619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700" kern="1200" dirty="0">
                <a:solidFill>
                  <a:schemeClr val="tx1"/>
                </a:solidFill>
              </a:rPr>
              <a:t>1.- Informe de la Comisión Presidencial de Integridad</a:t>
            </a:r>
            <a:endParaRPr lang="es-ES" sz="1700" kern="1200" dirty="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232667" y="5309123"/>
            <a:ext cx="6006245" cy="1196807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uadroTexto 28"/>
          <p:cNvSpPr txBox="1"/>
          <p:nvPr/>
        </p:nvSpPr>
        <p:spPr>
          <a:xfrm>
            <a:off x="1970698" y="5137553"/>
            <a:ext cx="4281516" cy="14373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029" tIns="91029" rIns="91029" bIns="91029" numCol="1" spcCol="1517" anchor="ctr" anchorCtr="0">
            <a:noAutofit/>
          </a:bodyPr>
          <a:lstStyle/>
          <a:p>
            <a:pPr algn="l" defTabSz="10619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700" kern="1200" dirty="0">
                <a:solidFill>
                  <a:schemeClr val="tx1"/>
                </a:solidFill>
              </a:rPr>
              <a:t>2.- Estudio de la OCDE sobre Integridad en el Perú. 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32665" y="6686557"/>
            <a:ext cx="6006245" cy="1087142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uadroTexto 24"/>
          <p:cNvSpPr txBox="1"/>
          <p:nvPr/>
        </p:nvSpPr>
        <p:spPr>
          <a:xfrm>
            <a:off x="2057255" y="6505927"/>
            <a:ext cx="3600253" cy="14373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029" tIns="91029" rIns="91029" bIns="91029" numCol="1" spcCol="1517" anchor="ctr" anchorCtr="0">
            <a:noAutofit/>
          </a:bodyPr>
          <a:lstStyle/>
          <a:p>
            <a:pPr algn="l" defTabSz="10619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700" dirty="0">
                <a:solidFill>
                  <a:schemeClr val="tx1"/>
                </a:solidFill>
              </a:rPr>
              <a:t>3</a:t>
            </a:r>
            <a:r>
              <a:rPr lang="es-PE" sz="1700" kern="1200" dirty="0">
                <a:solidFill>
                  <a:schemeClr val="tx1"/>
                </a:solidFill>
              </a:rPr>
              <a:t>.- 100 Acciones para un país sin corrupción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31314" r="41368" b="9538"/>
          <a:stretch/>
        </p:blipFill>
        <p:spPr bwMode="auto">
          <a:xfrm>
            <a:off x="511335" y="4051597"/>
            <a:ext cx="723990" cy="858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496" y="3187498"/>
            <a:ext cx="4388462" cy="5803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Extracto 15"/>
          <p:cNvSpPr/>
          <p:nvPr/>
        </p:nvSpPr>
        <p:spPr>
          <a:xfrm flipV="1">
            <a:off x="11354593" y="9475799"/>
            <a:ext cx="197089" cy="66212"/>
          </a:xfrm>
          <a:prstGeom prst="flowChartExtract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s-PE"/>
          </a:p>
        </p:txBody>
      </p:sp>
      <p:sp>
        <p:nvSpPr>
          <p:cNvPr id="40" name="Extracto 39"/>
          <p:cNvSpPr/>
          <p:nvPr/>
        </p:nvSpPr>
        <p:spPr>
          <a:xfrm flipV="1">
            <a:off x="11346738" y="2662014"/>
            <a:ext cx="278210" cy="249209"/>
          </a:xfrm>
          <a:prstGeom prst="flowChartExtract">
            <a:avLst/>
          </a:prstGeom>
          <a:solidFill>
            <a:srgbClr val="8E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s-PE"/>
          </a:p>
        </p:txBody>
      </p:sp>
      <p:pic>
        <p:nvPicPr>
          <p:cNvPr id="3" name="Picture 2" descr="Logo M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9" y="6816705"/>
            <a:ext cx="1362563" cy="740594"/>
          </a:xfrm>
          <a:prstGeom prst="rect">
            <a:avLst/>
          </a:prstGeom>
        </p:spPr>
      </p:pic>
      <p:pic>
        <p:nvPicPr>
          <p:cNvPr id="5" name="Picture 4" descr="OCDE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9" y="5485357"/>
            <a:ext cx="1411033" cy="741259"/>
          </a:xfrm>
          <a:prstGeom prst="rect">
            <a:avLst/>
          </a:prstGeom>
        </p:spPr>
      </p:pic>
      <p:sp>
        <p:nvSpPr>
          <p:cNvPr id="17" name="Rectángulo redondeado 23"/>
          <p:cNvSpPr/>
          <p:nvPr/>
        </p:nvSpPr>
        <p:spPr>
          <a:xfrm>
            <a:off x="188922" y="8017905"/>
            <a:ext cx="6006245" cy="1087142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adroTexto 24"/>
          <p:cNvSpPr txBox="1"/>
          <p:nvPr/>
        </p:nvSpPr>
        <p:spPr>
          <a:xfrm>
            <a:off x="2013512" y="7837275"/>
            <a:ext cx="3600253" cy="14373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029" tIns="91029" rIns="91029" bIns="91029" numCol="1" spcCol="1517" anchor="ctr" anchorCtr="0">
            <a:noAutofit/>
          </a:bodyPr>
          <a:lstStyle/>
          <a:p>
            <a:pPr algn="l" defTabSz="106199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700" dirty="0">
                <a:solidFill>
                  <a:schemeClr val="tx1"/>
                </a:solidFill>
              </a:rPr>
              <a:t>4</a:t>
            </a:r>
            <a:r>
              <a:rPr lang="es-PE" sz="1700" kern="1200" dirty="0">
                <a:solidFill>
                  <a:schemeClr val="tx1"/>
                </a:solidFill>
              </a:rPr>
              <a:t>.- </a:t>
            </a:r>
            <a:r>
              <a:rPr lang="es-PE" sz="1700" dirty="0">
                <a:solidFill>
                  <a:schemeClr val="tx1"/>
                </a:solidFill>
              </a:rPr>
              <a:t>Compromiso de Lima – Cumbre de las Américas</a:t>
            </a:r>
            <a:endParaRPr lang="es-PE" sz="1700" kern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Captura de pantalla 2018-04-18 23.34.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" y="8148053"/>
            <a:ext cx="1536171" cy="819291"/>
          </a:xfrm>
          <a:prstGeom prst="rect">
            <a:avLst/>
          </a:prstGeom>
        </p:spPr>
      </p:pic>
      <p:pic>
        <p:nvPicPr>
          <p:cNvPr id="1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1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1" grpId="0"/>
      <p:bldP spid="29" grpId="0"/>
      <p:bldP spid="25" grpId="0"/>
      <p:bldP spid="16" grpId="0" animBg="1"/>
      <p:bldP spid="40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8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12866" y="1997649"/>
            <a:ext cx="1199128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000" dirty="0"/>
              <a:t>Enfoques del Plan</a:t>
            </a:r>
            <a:endParaRPr lang="es-PE" sz="3600" b="0" dirty="0"/>
          </a:p>
          <a:p>
            <a:pPr algn="just"/>
            <a:endParaRPr lang="es-PE" b="0" dirty="0"/>
          </a:p>
          <a:p>
            <a:pPr marL="272654" indent="-272654" algn="just">
              <a:buFont typeface="Wingdings" charset="2"/>
              <a:buChar char="ü"/>
            </a:pPr>
            <a:r>
              <a:rPr lang="es-PE" b="0" u="sng" dirty="0"/>
              <a:t>Enfoque preventivo. </a:t>
            </a:r>
            <a:r>
              <a:rPr lang="es-PE" b="0" dirty="0"/>
              <a:t>“PREVENCIÓN ANTES QUE SANCIÓN”. Las acciones inciden en generar una cultura de integridad y de prevención de la corrupción. </a:t>
            </a:r>
          </a:p>
          <a:p>
            <a:pPr algn="just"/>
            <a:endParaRPr lang="es-PE" b="0" u="sng" dirty="0"/>
          </a:p>
          <a:p>
            <a:pPr marL="272654" indent="-272654" algn="just">
              <a:buFont typeface="Wingdings" charset="2"/>
              <a:buChar char="ü"/>
            </a:pPr>
            <a:r>
              <a:rPr lang="es-PE" b="0" u="sng" dirty="0"/>
              <a:t>Enfoque hacia gestión descentralizada (subnacional)</a:t>
            </a:r>
            <a:r>
              <a:rPr lang="es-PE" b="0" dirty="0"/>
              <a:t>. Las acciones del Plan están orientadas –de manera especial- a fortalecer la institucionalidad para prevenir y combatir la corrupción a nivel subnacional. </a:t>
            </a:r>
          </a:p>
          <a:p>
            <a:pPr marL="272654" indent="-272654" algn="just">
              <a:buFont typeface="Wingdings" charset="2"/>
              <a:buChar char="ü"/>
            </a:pPr>
            <a:endParaRPr lang="es-PE" b="0" u="sng" dirty="0"/>
          </a:p>
          <a:p>
            <a:pPr marL="272654" indent="-272654" algn="just">
              <a:buFont typeface="Wingdings" charset="2"/>
              <a:buChar char="ü"/>
            </a:pPr>
            <a:r>
              <a:rPr lang="es-PE" b="0" u="sng" dirty="0"/>
              <a:t>Enfoque social</a:t>
            </a:r>
            <a:r>
              <a:rPr lang="es-PE" b="0" dirty="0"/>
              <a:t>. Se visibiliza la necesidad de cerrar brechas sociales y económicas que profundizan los efectos negativos hacia poblaciones vulnerables como personas de bajos recursos económicos y las mujeres. </a:t>
            </a:r>
          </a:p>
          <a:p>
            <a:pPr marL="272654" indent="-272654" algn="just">
              <a:buFont typeface="Wingdings" charset="2"/>
              <a:buChar char="ü"/>
            </a:pPr>
            <a:endParaRPr lang="es-PE" b="0" u="sng" dirty="0"/>
          </a:p>
          <a:p>
            <a:pPr marL="272654" indent="-272654" algn="just">
              <a:buFont typeface="Wingdings" charset="2"/>
              <a:buChar char="ü"/>
            </a:pPr>
            <a:r>
              <a:rPr lang="es-PE" b="0" u="sng" dirty="0"/>
              <a:t>Enfoque participativo</a:t>
            </a:r>
            <a:r>
              <a:rPr lang="es-PE" b="0" dirty="0"/>
              <a:t>. La elaboración del Plan es fruto de participación activa de sector público (CGR, MP, PJ, MINJUS, DP, CNM, SERVIR, OSCE, ANGR, AMPE, Congreso), sector privado (CONFIEP, CCL y SNI), y sociedad civil (PROÉTICA, Consejo de la Prensa Peruana, Iglesias y centrales sindicales.</a:t>
            </a:r>
          </a:p>
        </p:txBody>
      </p:sp>
    </p:spTree>
    <p:extLst>
      <p:ext uri="{BB962C8B-B14F-4D97-AF65-F5344CB8AC3E}">
        <p14:creationId xmlns:p14="http://schemas.microsoft.com/office/powerpoint/2010/main" val="28626771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12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/>
          <p:cNvSpPr txBox="1"/>
          <p:nvPr/>
        </p:nvSpPr>
        <p:spPr>
          <a:xfrm>
            <a:off x="781509" y="2172372"/>
            <a:ext cx="11795903" cy="637096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l"/>
            <a:endParaRPr lang="es-ES" sz="20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Ausencia de voluntad política de las cabezas en las entidades.</a:t>
            </a:r>
            <a:endParaRPr lang="es-ES" sz="20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Falta de valores y cultura de integridad en todos los estamentos del Estado y del país. </a:t>
            </a:r>
          </a:p>
          <a:p>
            <a:pPr marL="285728" indent="-285728" algn="l">
              <a:buFont typeface="Arial"/>
              <a:buChar char="•"/>
            </a:pPr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Ausencia de </a:t>
            </a:r>
            <a:r>
              <a:rPr lang="es-ES" b="0" u="sng" dirty="0">
                <a:cs typeface="Calibri"/>
              </a:rPr>
              <a:t>políticas claras de integridad </a:t>
            </a:r>
            <a:r>
              <a:rPr lang="es-ES" b="0" dirty="0">
                <a:cs typeface="Calibri"/>
              </a:rPr>
              <a:t>tanto en sector público como privado (uso adecuado de recursos públicos, compras, contrataciones, conflictos de interés, puerta giratoria, gestión de intereses, REGALOS) </a:t>
            </a:r>
          </a:p>
          <a:p>
            <a:pPr marL="285728" indent="-285728" algn="l">
              <a:buFont typeface="Arial"/>
              <a:buChar char="•"/>
            </a:pPr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Amplia discrecionalidad, excesiva burocracia y procesos complejos.</a:t>
            </a:r>
            <a:endParaRPr lang="es-ES" sz="1400" b="0" dirty="0">
              <a:cs typeface="Calibri"/>
            </a:endParaRPr>
          </a:p>
          <a:p>
            <a:pPr algn="l"/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Falta de transparencia</a:t>
            </a:r>
          </a:p>
          <a:p>
            <a:pPr marL="285728" indent="-285728" algn="l">
              <a:buFont typeface="Arial"/>
              <a:buChar char="•"/>
            </a:pPr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Débil </a:t>
            </a:r>
            <a:r>
              <a:rPr lang="es-ES" b="0" dirty="0" err="1">
                <a:cs typeface="Calibri"/>
              </a:rPr>
              <a:t>meritocracia</a:t>
            </a:r>
            <a:r>
              <a:rPr lang="es-ES" b="0" dirty="0">
                <a:cs typeface="Calibri"/>
              </a:rPr>
              <a:t> en la administración pública</a:t>
            </a:r>
          </a:p>
          <a:p>
            <a:pPr marL="285728" indent="-285728" algn="l">
              <a:buFont typeface="Arial"/>
              <a:buChar char="•"/>
            </a:pPr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>
                <a:cs typeface="Calibri"/>
              </a:rPr>
              <a:t>Injerencia del poder político y económico en decisiones técnicas.</a:t>
            </a:r>
          </a:p>
          <a:p>
            <a:pPr marL="285728" indent="-285728" algn="l">
              <a:buFont typeface="Arial"/>
              <a:buChar char="•"/>
            </a:pPr>
            <a:endParaRPr lang="es-ES" sz="1100" b="0" dirty="0">
              <a:cs typeface="Calibri"/>
            </a:endParaRPr>
          </a:p>
          <a:p>
            <a:pPr marL="285728" indent="-285728" algn="l">
              <a:buFont typeface="Arial"/>
              <a:buChar char="•"/>
            </a:pPr>
            <a:r>
              <a:rPr lang="es-ES" b="0" dirty="0"/>
              <a:t>Controles débiles</a:t>
            </a:r>
          </a:p>
          <a:p>
            <a:pPr marL="285728" indent="-285728" algn="l">
              <a:buFont typeface="Arial"/>
              <a:buChar char="•"/>
            </a:pPr>
            <a:endParaRPr lang="es-ES" sz="1100" b="0" dirty="0"/>
          </a:p>
          <a:p>
            <a:pPr marL="285728" indent="-285728" algn="l">
              <a:buFont typeface="Arial"/>
              <a:buChar char="•"/>
            </a:pPr>
            <a:r>
              <a:rPr lang="es-ES" b="0" dirty="0"/>
              <a:t>Mecanismos de sanción lentos y no debidamente estructurados ni articulados</a:t>
            </a:r>
          </a:p>
        </p:txBody>
      </p:sp>
      <p:sp>
        <p:nvSpPr>
          <p:cNvPr id="7" name="CuadroTexto 7"/>
          <p:cNvSpPr txBox="1"/>
          <p:nvPr/>
        </p:nvSpPr>
        <p:spPr>
          <a:xfrm>
            <a:off x="1875653" y="1453550"/>
            <a:ext cx="869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ea typeface="Verdana" panose="020B0604030504040204" pitchFamily="34" charset="0"/>
                <a:cs typeface="Verdana" panose="020B0604030504040204" pitchFamily="34" charset="0"/>
              </a:rPr>
              <a:t>Problemas que se busca atacar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335" y="8838594"/>
            <a:ext cx="10011701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ALTA PERCEPCIÓN DE CORRUPCIÓN EN EL PAÍS</a:t>
            </a:r>
          </a:p>
        </p:txBody>
      </p:sp>
    </p:spTree>
    <p:extLst>
      <p:ext uri="{BB962C8B-B14F-4D97-AF65-F5344CB8AC3E}">
        <p14:creationId xmlns:p14="http://schemas.microsoft.com/office/powerpoint/2010/main" val="1338896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585721" y="2623541"/>
            <a:ext cx="8525934" cy="47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/>
          <a:lstStyle/>
          <a:p>
            <a:pPr>
              <a:lnSpc>
                <a:spcPct val="10000"/>
              </a:lnSpc>
              <a:spcBef>
                <a:spcPct val="20000"/>
              </a:spcBef>
            </a:pPr>
            <a:endParaRPr lang="es-ES_tradnl"/>
          </a:p>
          <a:p>
            <a:pPr>
              <a:spcBef>
                <a:spcPct val="20000"/>
              </a:spcBef>
            </a:pPr>
            <a:endParaRPr lang="es-ES_tradnl"/>
          </a:p>
        </p:txBody>
      </p:sp>
      <p:pic>
        <p:nvPicPr>
          <p:cNvPr id="2" name="Picture 1" descr="Captura de pantalla 2018-02-27 17.29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390897"/>
            <a:ext cx="4488208" cy="4298325"/>
          </a:xfrm>
          <a:prstGeom prst="rect">
            <a:avLst/>
          </a:prstGeom>
        </p:spPr>
      </p:pic>
      <p:pic>
        <p:nvPicPr>
          <p:cNvPr id="3" name="Picture 2" descr="Captura de pantalla 2018-02-27 17.30.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3" y="330764"/>
            <a:ext cx="4700885" cy="4351321"/>
          </a:xfrm>
          <a:prstGeom prst="rect">
            <a:avLst/>
          </a:prstGeom>
        </p:spPr>
      </p:pic>
      <p:pic>
        <p:nvPicPr>
          <p:cNvPr id="4" name="Picture 3" descr="Captura de pantalla 2018-08-08 23.55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41" y="5099190"/>
            <a:ext cx="5890184" cy="43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85721" y="2623541"/>
            <a:ext cx="8525934" cy="47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/>
          <a:lstStyle/>
          <a:p>
            <a:pPr>
              <a:lnSpc>
                <a:spcPct val="10000"/>
              </a:lnSpc>
              <a:spcBef>
                <a:spcPct val="20000"/>
              </a:spcBef>
            </a:pPr>
            <a:endParaRPr lang="es-ES_tradnl"/>
          </a:p>
          <a:p>
            <a:pPr>
              <a:spcBef>
                <a:spcPct val="20000"/>
              </a:spcBef>
            </a:pPr>
            <a:endParaRPr lang="es-ES_tradnl"/>
          </a:p>
        </p:txBody>
      </p:sp>
      <p:sp>
        <p:nvSpPr>
          <p:cNvPr id="11" name="3 Título"/>
          <p:cNvSpPr txBox="1">
            <a:spLocks/>
          </p:cNvSpPr>
          <p:nvPr/>
        </p:nvSpPr>
        <p:spPr bwMode="auto">
          <a:xfrm>
            <a:off x="3107177" y="2793485"/>
            <a:ext cx="6583680" cy="12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ES" sz="2900" dirty="0"/>
              <a:t>Percepción de C</a:t>
            </a:r>
            <a:r>
              <a:rPr lang="es-PE" sz="2900" dirty="0"/>
              <a:t>orrupción en el Perú</a:t>
            </a:r>
          </a:p>
          <a:p>
            <a:pPr algn="ctr" eaLnBrk="1" hangingPunct="1"/>
            <a:r>
              <a:rPr lang="es-ES" sz="1800" dirty="0">
                <a:solidFill>
                  <a:srgbClr val="000000"/>
                </a:solidFill>
                <a:cs typeface="Arial" charset="0"/>
              </a:rPr>
              <a:t>(IPSOS - VIII  Encuestas de Percepción de la Corrupción)</a:t>
            </a:r>
            <a:endParaRPr lang="es-PE" sz="18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s-PE" sz="2900" dirty="0"/>
              <a:t> </a:t>
            </a:r>
          </a:p>
        </p:txBody>
      </p:sp>
      <p:sp>
        <p:nvSpPr>
          <p:cNvPr id="12" name="Freeform 3"/>
          <p:cNvSpPr/>
          <p:nvPr/>
        </p:nvSpPr>
        <p:spPr>
          <a:xfrm>
            <a:off x="877189" y="6303683"/>
            <a:ext cx="355600" cy="1081475"/>
          </a:xfrm>
          <a:custGeom>
            <a:avLst/>
            <a:gdLst>
              <a:gd name="connsiteX0" fmla="*/ 6350 w 227583"/>
              <a:gd name="connsiteY0" fmla="*/ 754634 h 760984"/>
              <a:gd name="connsiteX1" fmla="*/ 6350 w 227583"/>
              <a:gd name="connsiteY1" fmla="*/ 6350 h 760984"/>
              <a:gd name="connsiteX2" fmla="*/ 221233 w 227583"/>
              <a:gd name="connsiteY2" fmla="*/ 6350 h 760984"/>
              <a:gd name="connsiteX3" fmla="*/ 221233 w 227583"/>
              <a:gd name="connsiteY3" fmla="*/ 754634 h 760984"/>
              <a:gd name="connsiteX4" fmla="*/ 6350 w 227583"/>
              <a:gd name="connsiteY4" fmla="*/ 754634 h 760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7583" h="760984">
                <a:moveTo>
                  <a:pt x="6350" y="754634"/>
                </a:moveTo>
                <a:lnTo>
                  <a:pt x="6350" y="6350"/>
                </a:lnTo>
                <a:lnTo>
                  <a:pt x="221233" y="6350"/>
                </a:lnTo>
                <a:lnTo>
                  <a:pt x="221233" y="754634"/>
                </a:lnTo>
                <a:lnTo>
                  <a:pt x="6350" y="754634"/>
                </a:lnTo>
              </a:path>
            </a:pathLst>
          </a:custGeom>
          <a:solidFill>
            <a:srgbClr val="DE413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300521" y="6036806"/>
            <a:ext cx="323479" cy="1348352"/>
          </a:xfrm>
          <a:custGeom>
            <a:avLst/>
            <a:gdLst>
              <a:gd name="connsiteX0" fmla="*/ 6350 w 227584"/>
              <a:gd name="connsiteY0" fmla="*/ 939038 h 945388"/>
              <a:gd name="connsiteX1" fmla="*/ 6350 w 227584"/>
              <a:gd name="connsiteY1" fmla="*/ 6350 h 945388"/>
              <a:gd name="connsiteX2" fmla="*/ 221234 w 227584"/>
              <a:gd name="connsiteY2" fmla="*/ 6350 h 945388"/>
              <a:gd name="connsiteX3" fmla="*/ 221234 w 227584"/>
              <a:gd name="connsiteY3" fmla="*/ 939038 h 945388"/>
              <a:gd name="connsiteX4" fmla="*/ 6350 w 227584"/>
              <a:gd name="connsiteY4" fmla="*/ 939038 h 945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7584" h="945388">
                <a:moveTo>
                  <a:pt x="6350" y="939038"/>
                </a:moveTo>
                <a:lnTo>
                  <a:pt x="6350" y="6350"/>
                </a:lnTo>
                <a:lnTo>
                  <a:pt x="221234" y="6350"/>
                </a:lnTo>
                <a:lnTo>
                  <a:pt x="221234" y="939038"/>
                </a:lnTo>
                <a:lnTo>
                  <a:pt x="6350" y="939038"/>
                </a:lnTo>
              </a:path>
            </a:pathLst>
          </a:custGeom>
          <a:solidFill>
            <a:srgbClr val="DE413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10008299" y="6380452"/>
            <a:ext cx="369570" cy="1022773"/>
          </a:xfrm>
          <a:custGeom>
            <a:avLst/>
            <a:gdLst>
              <a:gd name="connsiteX0" fmla="*/ 6350 w 228346"/>
              <a:gd name="connsiteY0" fmla="*/ 713486 h 719836"/>
              <a:gd name="connsiteX1" fmla="*/ 6350 w 228346"/>
              <a:gd name="connsiteY1" fmla="*/ 6350 h 719836"/>
              <a:gd name="connsiteX2" fmla="*/ 221996 w 228346"/>
              <a:gd name="connsiteY2" fmla="*/ 6350 h 719836"/>
              <a:gd name="connsiteX3" fmla="*/ 221996 w 228346"/>
              <a:gd name="connsiteY3" fmla="*/ 713486 h 719836"/>
              <a:gd name="connsiteX4" fmla="*/ 6350 w 228346"/>
              <a:gd name="connsiteY4" fmla="*/ 713486 h 719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346" h="719836">
                <a:moveTo>
                  <a:pt x="6350" y="713486"/>
                </a:moveTo>
                <a:lnTo>
                  <a:pt x="6350" y="6350"/>
                </a:lnTo>
                <a:lnTo>
                  <a:pt x="221996" y="6350"/>
                </a:lnTo>
                <a:lnTo>
                  <a:pt x="221996" y="713486"/>
                </a:lnTo>
                <a:lnTo>
                  <a:pt x="6350" y="713486"/>
                </a:lnTo>
              </a:path>
            </a:pathLst>
          </a:custGeom>
          <a:solidFill>
            <a:srgbClr val="DE413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747259" y="6437212"/>
            <a:ext cx="353061" cy="950525"/>
          </a:xfrm>
          <a:custGeom>
            <a:avLst/>
            <a:gdLst>
              <a:gd name="connsiteX0" fmla="*/ 6350 w 227583"/>
              <a:gd name="connsiteY0" fmla="*/ 662432 h 668782"/>
              <a:gd name="connsiteX1" fmla="*/ 6350 w 227583"/>
              <a:gd name="connsiteY1" fmla="*/ 6350 h 668782"/>
              <a:gd name="connsiteX2" fmla="*/ 221233 w 227583"/>
              <a:gd name="connsiteY2" fmla="*/ 6350 h 668782"/>
              <a:gd name="connsiteX3" fmla="*/ 221233 w 227583"/>
              <a:gd name="connsiteY3" fmla="*/ 662432 h 668782"/>
              <a:gd name="connsiteX4" fmla="*/ 6350 w 227583"/>
              <a:gd name="connsiteY4" fmla="*/ 662432 h 6687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7583" h="668782">
                <a:moveTo>
                  <a:pt x="6350" y="662432"/>
                </a:moveTo>
                <a:lnTo>
                  <a:pt x="6350" y="6350"/>
                </a:lnTo>
                <a:lnTo>
                  <a:pt x="221233" y="6350"/>
                </a:lnTo>
                <a:lnTo>
                  <a:pt x="221233" y="662432"/>
                </a:lnTo>
                <a:lnTo>
                  <a:pt x="6350" y="662432"/>
                </a:lnTo>
              </a:path>
            </a:pathLst>
          </a:custGeom>
          <a:solidFill>
            <a:srgbClr val="DE413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7995648" y="6482047"/>
            <a:ext cx="325120" cy="921174"/>
          </a:xfrm>
          <a:custGeom>
            <a:avLst/>
            <a:gdLst>
              <a:gd name="connsiteX0" fmla="*/ 6350 w 227584"/>
              <a:gd name="connsiteY0" fmla="*/ 641858 h 648208"/>
              <a:gd name="connsiteX1" fmla="*/ 6350 w 227584"/>
              <a:gd name="connsiteY1" fmla="*/ 6350 h 648208"/>
              <a:gd name="connsiteX2" fmla="*/ 221234 w 227584"/>
              <a:gd name="connsiteY2" fmla="*/ 6350 h 648208"/>
              <a:gd name="connsiteX3" fmla="*/ 221234 w 227584"/>
              <a:gd name="connsiteY3" fmla="*/ 641858 h 648208"/>
              <a:gd name="connsiteX4" fmla="*/ 6350 w 227584"/>
              <a:gd name="connsiteY4" fmla="*/ 641858 h 648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7584" h="648208">
                <a:moveTo>
                  <a:pt x="6350" y="641858"/>
                </a:moveTo>
                <a:lnTo>
                  <a:pt x="6350" y="6350"/>
                </a:lnTo>
                <a:lnTo>
                  <a:pt x="221234" y="6350"/>
                </a:lnTo>
                <a:lnTo>
                  <a:pt x="221234" y="641858"/>
                </a:lnTo>
                <a:lnTo>
                  <a:pt x="6350" y="641858"/>
                </a:lnTo>
              </a:path>
            </a:pathLst>
          </a:custGeom>
          <a:solidFill>
            <a:srgbClr val="DE413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222629" y="5779879"/>
            <a:ext cx="336549" cy="1605279"/>
          </a:xfrm>
          <a:custGeom>
            <a:avLst/>
            <a:gdLst>
              <a:gd name="connsiteX0" fmla="*/ 6350 w 238251"/>
              <a:gd name="connsiteY0" fmla="*/ 1123442 h 1129792"/>
              <a:gd name="connsiteX1" fmla="*/ 6350 w 238251"/>
              <a:gd name="connsiteY1" fmla="*/ 6350 h 1129792"/>
              <a:gd name="connsiteX2" fmla="*/ 231901 w 238251"/>
              <a:gd name="connsiteY2" fmla="*/ 6350 h 1129792"/>
              <a:gd name="connsiteX3" fmla="*/ 231901 w 238251"/>
              <a:gd name="connsiteY3" fmla="*/ 1123442 h 1129792"/>
              <a:gd name="connsiteX4" fmla="*/ 6350 w 238251"/>
              <a:gd name="connsiteY4" fmla="*/ 1123442 h 1129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251" h="1129792">
                <a:moveTo>
                  <a:pt x="6350" y="1123442"/>
                </a:moveTo>
                <a:lnTo>
                  <a:pt x="6350" y="6350"/>
                </a:lnTo>
                <a:lnTo>
                  <a:pt x="231901" y="6350"/>
                </a:lnTo>
                <a:lnTo>
                  <a:pt x="231901" y="1123442"/>
                </a:lnTo>
                <a:lnTo>
                  <a:pt x="6350" y="1123442"/>
                </a:lnTo>
              </a:path>
            </a:pathLst>
          </a:custGeom>
          <a:solidFill>
            <a:srgbClr val="415A9C">
              <a:alpha val="10000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613840" y="6143384"/>
            <a:ext cx="335280" cy="1241777"/>
          </a:xfrm>
          <a:custGeom>
            <a:avLst/>
            <a:gdLst>
              <a:gd name="connsiteX0" fmla="*/ 6350 w 238252"/>
              <a:gd name="connsiteY0" fmla="*/ 866648 h 872998"/>
              <a:gd name="connsiteX1" fmla="*/ 6350 w 238252"/>
              <a:gd name="connsiteY1" fmla="*/ 6350 h 872998"/>
              <a:gd name="connsiteX2" fmla="*/ 231901 w 238252"/>
              <a:gd name="connsiteY2" fmla="*/ 6350 h 872998"/>
              <a:gd name="connsiteX3" fmla="*/ 231901 w 238252"/>
              <a:gd name="connsiteY3" fmla="*/ 866648 h 872998"/>
              <a:gd name="connsiteX4" fmla="*/ 6350 w 238252"/>
              <a:gd name="connsiteY4" fmla="*/ 866648 h 872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252" h="872998">
                <a:moveTo>
                  <a:pt x="6350" y="866648"/>
                </a:moveTo>
                <a:lnTo>
                  <a:pt x="6350" y="6350"/>
                </a:lnTo>
                <a:lnTo>
                  <a:pt x="231901" y="6350"/>
                </a:lnTo>
                <a:lnTo>
                  <a:pt x="231901" y="866648"/>
                </a:lnTo>
                <a:lnTo>
                  <a:pt x="6350" y="866648"/>
                </a:lnTo>
              </a:path>
            </a:pathLst>
          </a:custGeom>
          <a:solidFill>
            <a:srgbClr val="415A9C">
              <a:alpha val="10000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0353737" y="6583648"/>
            <a:ext cx="341631" cy="819572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415A9C">
              <a:alpha val="10000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090160" y="6597516"/>
            <a:ext cx="321859" cy="790222"/>
          </a:xfrm>
          <a:custGeom>
            <a:avLst/>
            <a:gdLst>
              <a:gd name="connsiteX0" fmla="*/ 6350 w 238252"/>
              <a:gd name="connsiteY0" fmla="*/ 549655 h 556005"/>
              <a:gd name="connsiteX1" fmla="*/ 6350 w 238252"/>
              <a:gd name="connsiteY1" fmla="*/ 6350 h 556005"/>
              <a:gd name="connsiteX2" fmla="*/ 231902 w 238252"/>
              <a:gd name="connsiteY2" fmla="*/ 6350 h 556005"/>
              <a:gd name="connsiteX3" fmla="*/ 231902 w 238252"/>
              <a:gd name="connsiteY3" fmla="*/ 549655 h 556005"/>
              <a:gd name="connsiteX4" fmla="*/ 6350 w 238252"/>
              <a:gd name="connsiteY4" fmla="*/ 549655 h 556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252" h="556005">
                <a:moveTo>
                  <a:pt x="6350" y="549655"/>
                </a:moveTo>
                <a:lnTo>
                  <a:pt x="6350" y="6350"/>
                </a:lnTo>
                <a:lnTo>
                  <a:pt x="231902" y="6350"/>
                </a:lnTo>
                <a:lnTo>
                  <a:pt x="231902" y="549655"/>
                </a:lnTo>
                <a:lnTo>
                  <a:pt x="6350" y="549655"/>
                </a:lnTo>
              </a:path>
            </a:pathLst>
          </a:custGeom>
          <a:solidFill>
            <a:srgbClr val="415A9C">
              <a:alpha val="10000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8310610" y="6687509"/>
            <a:ext cx="355600" cy="715715"/>
          </a:xfrm>
          <a:custGeom>
            <a:avLst/>
            <a:gdLst>
              <a:gd name="connsiteX0" fmla="*/ 6350 w 238252"/>
              <a:gd name="connsiteY0" fmla="*/ 497840 h 504190"/>
              <a:gd name="connsiteX1" fmla="*/ 6350 w 238252"/>
              <a:gd name="connsiteY1" fmla="*/ 6350 h 504190"/>
              <a:gd name="connsiteX2" fmla="*/ 231902 w 238252"/>
              <a:gd name="connsiteY2" fmla="*/ 6350 h 504190"/>
              <a:gd name="connsiteX3" fmla="*/ 231902 w 238252"/>
              <a:gd name="connsiteY3" fmla="*/ 497840 h 504190"/>
              <a:gd name="connsiteX4" fmla="*/ 6350 w 238252"/>
              <a:gd name="connsiteY4" fmla="*/ 497840 h 504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252" h="504190">
                <a:moveTo>
                  <a:pt x="6350" y="497840"/>
                </a:moveTo>
                <a:lnTo>
                  <a:pt x="6350" y="6350"/>
                </a:lnTo>
                <a:lnTo>
                  <a:pt x="231902" y="6350"/>
                </a:lnTo>
                <a:lnTo>
                  <a:pt x="231902" y="497840"/>
                </a:lnTo>
                <a:lnTo>
                  <a:pt x="6350" y="497840"/>
                </a:lnTo>
              </a:path>
            </a:pathLst>
          </a:custGeom>
          <a:solidFill>
            <a:srgbClr val="415A9C">
              <a:alpha val="10000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559830" y="4112743"/>
            <a:ext cx="91440" cy="164818"/>
          </a:xfrm>
          <a:custGeom>
            <a:avLst/>
            <a:gdLst>
              <a:gd name="connsiteX0" fmla="*/ 6350 w 114808"/>
              <a:gd name="connsiteY0" fmla="*/ 108458 h 114808"/>
              <a:gd name="connsiteX1" fmla="*/ 6350 w 114808"/>
              <a:gd name="connsiteY1" fmla="*/ 6350 h 114808"/>
              <a:gd name="connsiteX2" fmla="*/ 108457 w 114808"/>
              <a:gd name="connsiteY2" fmla="*/ 6350 h 114808"/>
              <a:gd name="connsiteX3" fmla="*/ 108457 w 114808"/>
              <a:gd name="connsiteY3" fmla="*/ 108458 h 114808"/>
              <a:gd name="connsiteX4" fmla="*/ 6350 w 114808"/>
              <a:gd name="connsiteY4" fmla="*/ 108458 h 114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808" h="114808">
                <a:moveTo>
                  <a:pt x="6350" y="108458"/>
                </a:moveTo>
                <a:lnTo>
                  <a:pt x="6350" y="6350"/>
                </a:lnTo>
                <a:lnTo>
                  <a:pt x="108457" y="6350"/>
                </a:lnTo>
                <a:lnTo>
                  <a:pt x="108457" y="108458"/>
                </a:lnTo>
                <a:lnTo>
                  <a:pt x="6350" y="108458"/>
                </a:lnTo>
              </a:path>
            </a:pathLst>
          </a:custGeom>
          <a:solidFill>
            <a:srgbClr val="DE413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800">
              <a:solidFill>
                <a:prstClr val="white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5455182" y="4112743"/>
            <a:ext cx="92709" cy="164818"/>
          </a:xfrm>
          <a:custGeom>
            <a:avLst/>
            <a:gdLst>
              <a:gd name="connsiteX0" fmla="*/ 6350 w 115570"/>
              <a:gd name="connsiteY0" fmla="*/ 108458 h 114808"/>
              <a:gd name="connsiteX1" fmla="*/ 6350 w 115570"/>
              <a:gd name="connsiteY1" fmla="*/ 6350 h 114808"/>
              <a:gd name="connsiteX2" fmla="*/ 109220 w 115570"/>
              <a:gd name="connsiteY2" fmla="*/ 6350 h 114808"/>
              <a:gd name="connsiteX3" fmla="*/ 109220 w 115570"/>
              <a:gd name="connsiteY3" fmla="*/ 108458 h 114808"/>
              <a:gd name="connsiteX4" fmla="*/ 6350 w 115570"/>
              <a:gd name="connsiteY4" fmla="*/ 108458 h 114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" h="114808">
                <a:moveTo>
                  <a:pt x="6350" y="108458"/>
                </a:moveTo>
                <a:lnTo>
                  <a:pt x="6350" y="6350"/>
                </a:lnTo>
                <a:lnTo>
                  <a:pt x="109220" y="6350"/>
                </a:lnTo>
                <a:lnTo>
                  <a:pt x="109220" y="108458"/>
                </a:lnTo>
                <a:lnTo>
                  <a:pt x="6350" y="108458"/>
                </a:lnTo>
              </a:path>
            </a:pathLst>
          </a:custGeom>
          <a:solidFill>
            <a:srgbClr val="415A9C">
              <a:alpha val="10000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800">
              <a:solidFill>
                <a:prstClr val="white"/>
              </a:solidFill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961161" y="5987595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41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0075034" y="6098019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39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807524" y="6134670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36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8029126" y="6186921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35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230823" y="5463793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61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352796" y="5622966"/>
            <a:ext cx="282129" cy="31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911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51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374635" y="6258530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31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6126840" y="6294649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30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8317535" y="6366904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27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336659" y="7671475"/>
            <a:ext cx="1692621" cy="2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672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Delincuencia</a:t>
            </a:r>
            <a:endParaRPr lang="en-US" altLang="zh-CN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3371730" y="7670005"/>
            <a:ext cx="1538883" cy="2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672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Corrupción</a:t>
            </a:r>
            <a:endParaRPr lang="en-US" altLang="zh-CN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9948538" y="7703507"/>
            <a:ext cx="1418808" cy="2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672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Desempleo</a:t>
            </a:r>
            <a:endParaRPr lang="en-US" altLang="zh-CN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5848349" y="7688020"/>
            <a:ext cx="940311" cy="2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672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Drogas</a:t>
            </a:r>
            <a:endParaRPr lang="en-US" altLang="zh-CN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8102199" y="7703507"/>
            <a:ext cx="1076767" cy="2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672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Pobreza</a:t>
            </a:r>
            <a:endParaRPr lang="en-US" altLang="zh-CN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698355" y="4105970"/>
            <a:ext cx="615553" cy="2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433"/>
              </a:lnSpc>
            </a:pPr>
            <a:r>
              <a:rPr lang="en-US" altLang="zh-CN" sz="24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2010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5545446" y="4105970"/>
            <a:ext cx="615553" cy="2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433"/>
              </a:lnSpc>
            </a:pPr>
            <a:r>
              <a:rPr lang="en-US" altLang="zh-CN" sz="24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2012</a:t>
            </a:r>
          </a:p>
        </p:txBody>
      </p:sp>
      <p:cxnSp>
        <p:nvCxnSpPr>
          <p:cNvPr id="40" name="2 Conector recto"/>
          <p:cNvCxnSpPr/>
          <p:nvPr/>
        </p:nvCxnSpPr>
        <p:spPr>
          <a:xfrm flipV="1">
            <a:off x="1684353" y="7427863"/>
            <a:ext cx="8856617" cy="34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3"/>
          <p:cNvSpPr/>
          <p:nvPr/>
        </p:nvSpPr>
        <p:spPr>
          <a:xfrm>
            <a:off x="3936420" y="6301423"/>
            <a:ext cx="341631" cy="1083734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00B05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4027165" y="5933409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44</a:t>
            </a:r>
          </a:p>
        </p:txBody>
      </p:sp>
      <p:sp>
        <p:nvSpPr>
          <p:cNvPr id="43" name="Freeform 3"/>
          <p:cNvSpPr/>
          <p:nvPr/>
        </p:nvSpPr>
        <p:spPr>
          <a:xfrm>
            <a:off x="6266349" y="4090165"/>
            <a:ext cx="92710" cy="164818"/>
          </a:xfrm>
          <a:custGeom>
            <a:avLst/>
            <a:gdLst>
              <a:gd name="connsiteX0" fmla="*/ 6350 w 115570"/>
              <a:gd name="connsiteY0" fmla="*/ 108458 h 114808"/>
              <a:gd name="connsiteX1" fmla="*/ 6350 w 115570"/>
              <a:gd name="connsiteY1" fmla="*/ 6350 h 114808"/>
              <a:gd name="connsiteX2" fmla="*/ 109220 w 115570"/>
              <a:gd name="connsiteY2" fmla="*/ 6350 h 114808"/>
              <a:gd name="connsiteX3" fmla="*/ 109220 w 115570"/>
              <a:gd name="connsiteY3" fmla="*/ 108458 h 114808"/>
              <a:gd name="connsiteX4" fmla="*/ 6350 w 115570"/>
              <a:gd name="connsiteY4" fmla="*/ 108458 h 114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" h="114808">
                <a:moveTo>
                  <a:pt x="6350" y="108458"/>
                </a:moveTo>
                <a:lnTo>
                  <a:pt x="6350" y="6350"/>
                </a:lnTo>
                <a:lnTo>
                  <a:pt x="109220" y="6350"/>
                </a:lnTo>
                <a:lnTo>
                  <a:pt x="109220" y="108458"/>
                </a:lnTo>
                <a:lnTo>
                  <a:pt x="6350" y="108458"/>
                </a:lnTo>
              </a:path>
            </a:pathLst>
          </a:custGeom>
          <a:solidFill>
            <a:srgbClr val="00B05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800">
              <a:solidFill>
                <a:prstClr val="white"/>
              </a:solidFill>
            </a:endParaRP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6324864" y="4090167"/>
            <a:ext cx="615553" cy="2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433"/>
              </a:lnSpc>
            </a:pPr>
            <a:r>
              <a:rPr lang="en-US" altLang="zh-CN" sz="24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2013</a:t>
            </a:r>
          </a:p>
        </p:txBody>
      </p:sp>
      <p:sp>
        <p:nvSpPr>
          <p:cNvPr id="45" name="Freeform 3"/>
          <p:cNvSpPr/>
          <p:nvPr/>
        </p:nvSpPr>
        <p:spPr>
          <a:xfrm>
            <a:off x="1535049" y="5515397"/>
            <a:ext cx="332740" cy="1867181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00B05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1568642" y="5154477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63</a:t>
            </a:r>
          </a:p>
        </p:txBody>
      </p:sp>
      <p:sp>
        <p:nvSpPr>
          <p:cNvPr id="47" name="Freeform 3"/>
          <p:cNvSpPr/>
          <p:nvPr/>
        </p:nvSpPr>
        <p:spPr>
          <a:xfrm>
            <a:off x="6401311" y="6317550"/>
            <a:ext cx="336553" cy="1052124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00B05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6486974" y="5949534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40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10788654" y="6375936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29</a:t>
            </a:r>
          </a:p>
        </p:txBody>
      </p:sp>
      <p:sp>
        <p:nvSpPr>
          <p:cNvPr id="50" name="Freeform 3"/>
          <p:cNvSpPr/>
          <p:nvPr/>
        </p:nvSpPr>
        <p:spPr>
          <a:xfrm>
            <a:off x="10676865" y="6669442"/>
            <a:ext cx="341631" cy="713458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00B05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cxnSp>
        <p:nvCxnSpPr>
          <p:cNvPr id="51" name="3 Conector recto de flecha"/>
          <p:cNvCxnSpPr/>
          <p:nvPr/>
        </p:nvCxnSpPr>
        <p:spPr>
          <a:xfrm>
            <a:off x="10228010" y="5615061"/>
            <a:ext cx="1127937" cy="8127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5 Conector recto de flecha"/>
          <p:cNvCxnSpPr/>
          <p:nvPr/>
        </p:nvCxnSpPr>
        <p:spPr>
          <a:xfrm>
            <a:off x="8346804" y="5914495"/>
            <a:ext cx="891058" cy="47661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3"/>
          <p:cNvSpPr/>
          <p:nvPr/>
        </p:nvSpPr>
        <p:spPr>
          <a:xfrm>
            <a:off x="8650424" y="6859095"/>
            <a:ext cx="341631" cy="523804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00B05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8717584" y="6583652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26</a:t>
            </a:r>
          </a:p>
        </p:txBody>
      </p:sp>
      <p:sp>
        <p:nvSpPr>
          <p:cNvPr id="55" name="CuadroTexto 1"/>
          <p:cNvSpPr txBox="1"/>
          <p:nvPr/>
        </p:nvSpPr>
        <p:spPr>
          <a:xfrm>
            <a:off x="0" y="8851788"/>
            <a:ext cx="3350261" cy="710461"/>
          </a:xfrm>
          <a:prstGeom prst="rect">
            <a:avLst/>
          </a:prstGeom>
          <a:noFill/>
        </p:spPr>
        <p:txBody>
          <a:bodyPr wrap="square" lIns="109229" tIns="54615" rIns="109229" bIns="54615" rtlCol="0">
            <a:spAutoFit/>
          </a:bodyPr>
          <a:lstStyle/>
          <a:p>
            <a:r>
              <a:rPr lang="es-PE" sz="1300" dirty="0"/>
              <a:t>Fuente: Encuesta Nacional sobre Corrupción 2010, 2012, 2013, 2015 y 2017</a:t>
            </a:r>
          </a:p>
        </p:txBody>
      </p:sp>
      <p:sp>
        <p:nvSpPr>
          <p:cNvPr id="56" name="Freeform 3"/>
          <p:cNvSpPr/>
          <p:nvPr/>
        </p:nvSpPr>
        <p:spPr>
          <a:xfrm>
            <a:off x="1865972" y="5596998"/>
            <a:ext cx="332740" cy="1785574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1943109" y="5278331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62</a:t>
            </a:r>
          </a:p>
        </p:txBody>
      </p:sp>
      <p:sp>
        <p:nvSpPr>
          <p:cNvPr id="58" name="Freeform 3"/>
          <p:cNvSpPr/>
          <p:nvPr/>
        </p:nvSpPr>
        <p:spPr>
          <a:xfrm>
            <a:off x="7006577" y="4090160"/>
            <a:ext cx="92710" cy="164818"/>
          </a:xfrm>
          <a:custGeom>
            <a:avLst/>
            <a:gdLst>
              <a:gd name="connsiteX0" fmla="*/ 6350 w 115570"/>
              <a:gd name="connsiteY0" fmla="*/ 108458 h 114808"/>
              <a:gd name="connsiteX1" fmla="*/ 6350 w 115570"/>
              <a:gd name="connsiteY1" fmla="*/ 6350 h 114808"/>
              <a:gd name="connsiteX2" fmla="*/ 109220 w 115570"/>
              <a:gd name="connsiteY2" fmla="*/ 6350 h 114808"/>
              <a:gd name="connsiteX3" fmla="*/ 109220 w 115570"/>
              <a:gd name="connsiteY3" fmla="*/ 108458 h 114808"/>
              <a:gd name="connsiteX4" fmla="*/ 6350 w 115570"/>
              <a:gd name="connsiteY4" fmla="*/ 108458 h 114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" h="114808">
                <a:moveTo>
                  <a:pt x="6350" y="108458"/>
                </a:moveTo>
                <a:lnTo>
                  <a:pt x="6350" y="6350"/>
                </a:lnTo>
                <a:lnTo>
                  <a:pt x="109220" y="6350"/>
                </a:lnTo>
                <a:lnTo>
                  <a:pt x="109220" y="108458"/>
                </a:lnTo>
                <a:lnTo>
                  <a:pt x="6350" y="108458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800">
              <a:solidFill>
                <a:prstClr val="white"/>
              </a:solidFill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7065092" y="4090159"/>
            <a:ext cx="615553" cy="2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433"/>
              </a:lnSpc>
            </a:pPr>
            <a:r>
              <a:rPr lang="en-US" altLang="zh-CN" sz="24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60" name="Freeform 3"/>
          <p:cNvSpPr/>
          <p:nvPr/>
        </p:nvSpPr>
        <p:spPr>
          <a:xfrm>
            <a:off x="4283132" y="6194729"/>
            <a:ext cx="323135" cy="1204785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4392927" y="5902439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46</a:t>
            </a:r>
          </a:p>
        </p:txBody>
      </p:sp>
      <p:cxnSp>
        <p:nvCxnSpPr>
          <p:cNvPr id="62" name="Conector recto de flecha 20"/>
          <p:cNvCxnSpPr/>
          <p:nvPr/>
        </p:nvCxnSpPr>
        <p:spPr>
          <a:xfrm flipV="1">
            <a:off x="756897" y="4807869"/>
            <a:ext cx="1075319" cy="6144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3701136" y="5808748"/>
            <a:ext cx="282129" cy="31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911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47</a:t>
            </a:r>
          </a:p>
        </p:txBody>
      </p:sp>
      <p:sp>
        <p:nvSpPr>
          <p:cNvPr id="64" name="Freeform 3"/>
          <p:cNvSpPr/>
          <p:nvPr/>
        </p:nvSpPr>
        <p:spPr>
          <a:xfrm>
            <a:off x="6732234" y="6633321"/>
            <a:ext cx="341601" cy="736346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6823523" y="6341093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30</a:t>
            </a:r>
          </a:p>
        </p:txBody>
      </p:sp>
      <p:sp>
        <p:nvSpPr>
          <p:cNvPr id="66" name="Freeform 3"/>
          <p:cNvSpPr/>
          <p:nvPr/>
        </p:nvSpPr>
        <p:spPr>
          <a:xfrm>
            <a:off x="8990058" y="6989722"/>
            <a:ext cx="341631" cy="393174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9039802" y="6676538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25</a:t>
            </a:r>
          </a:p>
        </p:txBody>
      </p:sp>
      <p:sp>
        <p:nvSpPr>
          <p:cNvPr id="68" name="Freeform 3"/>
          <p:cNvSpPr/>
          <p:nvPr/>
        </p:nvSpPr>
        <p:spPr>
          <a:xfrm>
            <a:off x="11014315" y="7186280"/>
            <a:ext cx="341631" cy="165647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11081473" y="6893284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21</a:t>
            </a:r>
          </a:p>
        </p:txBody>
      </p:sp>
      <p:sp>
        <p:nvSpPr>
          <p:cNvPr id="70" name="Freeform 3"/>
          <p:cNvSpPr/>
          <p:nvPr/>
        </p:nvSpPr>
        <p:spPr>
          <a:xfrm>
            <a:off x="2216259" y="5831983"/>
            <a:ext cx="307234" cy="1536170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FFFF0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2279674" y="5495077"/>
            <a:ext cx="282129" cy="2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313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57</a:t>
            </a:r>
          </a:p>
        </p:txBody>
      </p:sp>
      <p:sp>
        <p:nvSpPr>
          <p:cNvPr id="72" name="Freeform 3"/>
          <p:cNvSpPr/>
          <p:nvPr/>
        </p:nvSpPr>
        <p:spPr>
          <a:xfrm>
            <a:off x="4606267" y="6036806"/>
            <a:ext cx="307234" cy="1331348"/>
          </a:xfrm>
          <a:custGeom>
            <a:avLst/>
            <a:gdLst>
              <a:gd name="connsiteX0" fmla="*/ 6350 w 237490"/>
              <a:gd name="connsiteY0" fmla="*/ 570230 h 576580"/>
              <a:gd name="connsiteX1" fmla="*/ 6350 w 237490"/>
              <a:gd name="connsiteY1" fmla="*/ 6350 h 576580"/>
              <a:gd name="connsiteX2" fmla="*/ 231140 w 237490"/>
              <a:gd name="connsiteY2" fmla="*/ 6350 h 576580"/>
              <a:gd name="connsiteX3" fmla="*/ 231140 w 237490"/>
              <a:gd name="connsiteY3" fmla="*/ 570230 h 576580"/>
              <a:gd name="connsiteX4" fmla="*/ 6350 w 237490"/>
              <a:gd name="connsiteY4" fmla="*/ 570230 h 5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7490" h="576580">
                <a:moveTo>
                  <a:pt x="6350" y="570230"/>
                </a:moveTo>
                <a:lnTo>
                  <a:pt x="6350" y="6350"/>
                </a:lnTo>
                <a:lnTo>
                  <a:pt x="231140" y="6350"/>
                </a:lnTo>
                <a:lnTo>
                  <a:pt x="231140" y="570230"/>
                </a:lnTo>
                <a:lnTo>
                  <a:pt x="6350" y="570230"/>
                </a:lnTo>
              </a:path>
            </a:pathLst>
          </a:custGeom>
          <a:solidFill>
            <a:srgbClr val="FFFF0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300">
              <a:solidFill>
                <a:prstClr val="white"/>
              </a:solidFill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4653886" y="5627161"/>
            <a:ext cx="282129" cy="31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911"/>
              </a:lnSpc>
            </a:pPr>
            <a:r>
              <a:rPr lang="en-US" altLang="zh-CN" sz="22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52</a:t>
            </a:r>
          </a:p>
        </p:txBody>
      </p:sp>
      <p:sp>
        <p:nvSpPr>
          <p:cNvPr id="74" name="Freeform 3"/>
          <p:cNvSpPr/>
          <p:nvPr/>
        </p:nvSpPr>
        <p:spPr>
          <a:xfrm>
            <a:off x="7837196" y="4076395"/>
            <a:ext cx="92710" cy="164818"/>
          </a:xfrm>
          <a:custGeom>
            <a:avLst/>
            <a:gdLst>
              <a:gd name="connsiteX0" fmla="*/ 6350 w 115570"/>
              <a:gd name="connsiteY0" fmla="*/ 108458 h 114808"/>
              <a:gd name="connsiteX1" fmla="*/ 6350 w 115570"/>
              <a:gd name="connsiteY1" fmla="*/ 6350 h 114808"/>
              <a:gd name="connsiteX2" fmla="*/ 109220 w 115570"/>
              <a:gd name="connsiteY2" fmla="*/ 6350 h 114808"/>
              <a:gd name="connsiteX3" fmla="*/ 109220 w 115570"/>
              <a:gd name="connsiteY3" fmla="*/ 108458 h 114808"/>
              <a:gd name="connsiteX4" fmla="*/ 6350 w 115570"/>
              <a:gd name="connsiteY4" fmla="*/ 108458 h 114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70" h="114808">
                <a:moveTo>
                  <a:pt x="6350" y="108458"/>
                </a:moveTo>
                <a:lnTo>
                  <a:pt x="6350" y="6350"/>
                </a:lnTo>
                <a:lnTo>
                  <a:pt x="109220" y="6350"/>
                </a:lnTo>
                <a:lnTo>
                  <a:pt x="109220" y="108458"/>
                </a:lnTo>
                <a:lnTo>
                  <a:pt x="6350" y="108458"/>
                </a:lnTo>
              </a:path>
            </a:pathLst>
          </a:custGeom>
          <a:solidFill>
            <a:srgbClr val="FFFF00"/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9" tIns="54615" rIns="109229" bIns="54615" anchor="ctr"/>
          <a:lstStyle/>
          <a:p>
            <a:pPr algn="ctr">
              <a:defRPr/>
            </a:pPr>
            <a:endParaRPr lang="zh-CN" altLang="en-US" sz="3800">
              <a:solidFill>
                <a:prstClr val="white"/>
              </a:solidFill>
            </a:endParaRPr>
          </a:p>
        </p:txBody>
      </p:sp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7904830" y="4076395"/>
            <a:ext cx="615553" cy="2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46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433"/>
              </a:lnSpc>
            </a:pPr>
            <a:r>
              <a:rPr lang="en-US" altLang="zh-CN" sz="2400" dirty="0">
                <a:solidFill>
                  <a:srgbClr val="415A9C"/>
                </a:solidFill>
                <a:latin typeface="Times New Roman" charset="0"/>
                <a:cs typeface="Times New Roman" charset="0"/>
              </a:rPr>
              <a:t>2017</a:t>
            </a:r>
          </a:p>
        </p:txBody>
      </p:sp>
      <p:sp>
        <p:nvSpPr>
          <p:cNvPr id="76" name="5 Rectángulo"/>
          <p:cNvSpPr/>
          <p:nvPr/>
        </p:nvSpPr>
        <p:spPr>
          <a:xfrm>
            <a:off x="2819444" y="1631483"/>
            <a:ext cx="8018035" cy="1125941"/>
          </a:xfrm>
          <a:prstGeom prst="rect">
            <a:avLst/>
          </a:prstGeom>
        </p:spPr>
        <p:txBody>
          <a:bodyPr wrap="square" lIns="109210" tIns="54606" rIns="109210" bIns="54606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s-MX" sz="3300" dirty="0">
                <a:cs typeface="Times New Roman" pitchFamily="18" charset="0"/>
              </a:rPr>
              <a:t>Corrupción como principal problema en el país…</a:t>
            </a:r>
            <a:endParaRPr lang="es-PE" sz="3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109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2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33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52854"/>
            <a:ext cx="1893680" cy="428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33" descr="Captura de pantalla 2017-06-27 10.29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7" y="1622831"/>
            <a:ext cx="11929774" cy="77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50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narroyo.PCM\Desktop\Logos\LOGO PCM APROB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28"/>
            <a:ext cx="2194372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3004800" cy="586132"/>
          </a:xfrm>
          <a:prstGeom prst="rect">
            <a:avLst/>
          </a:prstGeom>
          <a:solidFill>
            <a:srgbClr val="D839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1" y="672048"/>
            <a:ext cx="2033896" cy="646749"/>
          </a:xfrm>
          <a:prstGeom prst="rect">
            <a:avLst/>
          </a:prstGeom>
        </p:spPr>
      </p:pic>
      <p:pic>
        <p:nvPicPr>
          <p:cNvPr id="6" name="Imagen 9" descr="Imagen 9">
            <a:extLst>
              <a:ext uri="{FF2B5EF4-FFF2-40B4-BE49-F238E27FC236}">
                <a16:creationId xmlns:a16="http://schemas.microsoft.com/office/drawing/2014/main" xmlns="" id="{D5ADDE49-C8FB-448F-BECC-5DB4F7CE7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7860" y="9128432"/>
            <a:ext cx="1893680" cy="42861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80250861"/>
              </p:ext>
            </p:extLst>
          </p:nvPr>
        </p:nvGraphicFramePr>
        <p:xfrm>
          <a:off x="206810" y="3126036"/>
          <a:ext cx="12797990" cy="662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 bwMode="auto">
          <a:xfrm>
            <a:off x="2079868" y="1596710"/>
            <a:ext cx="8991600" cy="111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29" tIns="54615" rIns="109229" bIns="54615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PE" sz="3300" dirty="0">
                <a:solidFill>
                  <a:srgbClr val="000000"/>
                </a:solidFill>
                <a:cs typeface="Arial" panose="020B0604020202020204" pitchFamily="34" charset="0"/>
              </a:rPr>
              <a:t>¿Todos percibimos y definimos igual a la corrupción?</a:t>
            </a:r>
            <a:endParaRPr lang="es-ES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98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1818</Words>
  <Application>Microsoft Office PowerPoint</Application>
  <PresentationFormat>Personalizado</PresentationFormat>
  <Paragraphs>286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Gill Sans MT</vt:lpstr>
      <vt:lpstr>Helvetica</vt:lpstr>
      <vt:lpstr>Helvetica Light</vt:lpstr>
      <vt:lpstr>Helvetica Neue</vt:lpstr>
      <vt:lpstr>Helvetica Neue Light</vt:lpstr>
      <vt:lpstr>Helvetica Neue Medium</vt:lpstr>
      <vt:lpstr>Tahoma</vt:lpstr>
      <vt:lpstr>Times New Roman</vt:lpstr>
      <vt:lpstr>Verdana</vt:lpstr>
      <vt:lpstr>Wingdings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Decreto Legislativo que amplía los alcances de los D.L. 1243 y 1295  SECTOR:   Presidencia del consejo de ministros - SIP</dc:title>
  <dc:creator>Eloy Alberto Munive Pariona</dc:creator>
  <cp:lastModifiedBy>USUARIO</cp:lastModifiedBy>
  <cp:revision>42</cp:revision>
  <dcterms:modified xsi:type="dcterms:W3CDTF">2018-11-22T19:23:10Z</dcterms:modified>
</cp:coreProperties>
</file>