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88" r:id="rId5"/>
    <p:sldId id="267" r:id="rId6"/>
    <p:sldId id="259" r:id="rId7"/>
    <p:sldId id="276" r:id="rId8"/>
    <p:sldId id="260" r:id="rId9"/>
    <p:sldId id="274" r:id="rId10"/>
    <p:sldId id="275" r:id="rId11"/>
    <p:sldId id="287" r:id="rId12"/>
    <p:sldId id="264" r:id="rId13"/>
    <p:sldId id="306" r:id="rId14"/>
    <p:sldId id="302" r:id="rId15"/>
    <p:sldId id="307" r:id="rId16"/>
    <p:sldId id="299" r:id="rId17"/>
    <p:sldId id="304" r:id="rId18"/>
    <p:sldId id="311" r:id="rId19"/>
    <p:sldId id="308" r:id="rId20"/>
    <p:sldId id="309" r:id="rId21"/>
    <p:sldId id="310" r:id="rId22"/>
    <p:sldId id="281" r:id="rId23"/>
    <p:sldId id="285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Belaúnde I</c:v>
                </c:pt>
                <c:pt idx="1">
                  <c:v>Gobierno militar</c:v>
                </c:pt>
                <c:pt idx="2">
                  <c:v>Belaúnde II</c:v>
                </c:pt>
                <c:pt idx="3">
                  <c:v>García I</c:v>
                </c:pt>
                <c:pt idx="4">
                  <c:v>Fujimori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30</c:v>
                </c:pt>
                <c:pt idx="1">
                  <c:v>43</c:v>
                </c:pt>
                <c:pt idx="2">
                  <c:v>33</c:v>
                </c:pt>
                <c:pt idx="3">
                  <c:v>37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Belaúnde I</c:v>
                </c:pt>
                <c:pt idx="1">
                  <c:v>Gobierno militar</c:v>
                </c:pt>
                <c:pt idx="2">
                  <c:v>Belaúnde II</c:v>
                </c:pt>
                <c:pt idx="3">
                  <c:v>García I</c:v>
                </c:pt>
                <c:pt idx="4">
                  <c:v>Fujimori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70</c:v>
                </c:pt>
                <c:pt idx="1">
                  <c:v>57</c:v>
                </c:pt>
                <c:pt idx="2">
                  <c:v>67</c:v>
                </c:pt>
                <c:pt idx="3">
                  <c:v>63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5990152"/>
        <c:axId val="495992896"/>
      </c:barChart>
      <c:catAx>
        <c:axId val="49599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95992896"/>
        <c:crosses val="autoZero"/>
        <c:auto val="1"/>
        <c:lblAlgn val="ctr"/>
        <c:lblOffset val="100"/>
        <c:noMultiLvlLbl val="0"/>
      </c:catAx>
      <c:valAx>
        <c:axId val="49599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9599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Brasil</c:v>
                </c:pt>
                <c:pt idx="1">
                  <c:v>Argentina</c:v>
                </c:pt>
                <c:pt idx="2">
                  <c:v>Chile</c:v>
                </c:pt>
                <c:pt idx="3">
                  <c:v>Uruguay</c:v>
                </c:pt>
                <c:pt idx="4">
                  <c:v>Guatemala</c:v>
                </c:pt>
                <c:pt idx="5">
                  <c:v>Costa Rica</c:v>
                </c:pt>
                <c:pt idx="6">
                  <c:v>Bolivia</c:v>
                </c:pt>
                <c:pt idx="7">
                  <c:v>Nicaragua</c:v>
                </c:pt>
                <c:pt idx="8">
                  <c:v>Ecuador</c:v>
                </c:pt>
                <c:pt idx="9">
                  <c:v>Honduras</c:v>
                </c:pt>
                <c:pt idx="10">
                  <c:v>Paraguay</c:v>
                </c:pt>
                <c:pt idx="11">
                  <c:v>Colombia</c:v>
                </c:pt>
                <c:pt idx="12">
                  <c:v>El Salvador</c:v>
                </c:pt>
                <c:pt idx="13">
                  <c:v>República Dominicana</c:v>
                </c:pt>
                <c:pt idx="14">
                  <c:v>Perú</c:v>
                </c:pt>
                <c:pt idx="15">
                  <c:v>Panamá</c:v>
                </c:pt>
                <c:pt idx="16">
                  <c:v>Venezuela</c:v>
                </c:pt>
                <c:pt idx="17">
                  <c:v>México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7</c:v>
                </c:pt>
                <c:pt idx="1">
                  <c:v>10</c:v>
                </c:pt>
                <c:pt idx="2">
                  <c:v>15</c:v>
                </c:pt>
                <c:pt idx="3">
                  <c:v>16</c:v>
                </c:pt>
                <c:pt idx="4">
                  <c:v>18</c:v>
                </c:pt>
                <c:pt idx="5">
                  <c:v>19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22</c:v>
                </c:pt>
                <c:pt idx="11">
                  <c:v>22</c:v>
                </c:pt>
                <c:pt idx="12">
                  <c:v>24</c:v>
                </c:pt>
                <c:pt idx="13">
                  <c:v>28</c:v>
                </c:pt>
                <c:pt idx="14">
                  <c:v>29</c:v>
                </c:pt>
                <c:pt idx="15">
                  <c:v>29</c:v>
                </c:pt>
                <c:pt idx="16">
                  <c:v>32</c:v>
                </c:pt>
                <c:pt idx="17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852592"/>
        <c:axId val="496852984"/>
      </c:barChart>
      <c:catAx>
        <c:axId val="49685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96852984"/>
        <c:crosses val="autoZero"/>
        <c:auto val="1"/>
        <c:lblAlgn val="ctr"/>
        <c:lblOffset val="100"/>
        <c:noMultiLvlLbl val="0"/>
      </c:catAx>
      <c:valAx>
        <c:axId val="49685298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9685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Brasil</c:v>
                </c:pt>
                <c:pt idx="1">
                  <c:v>Argentina</c:v>
                </c:pt>
                <c:pt idx="2">
                  <c:v>Chile</c:v>
                </c:pt>
                <c:pt idx="3">
                  <c:v>Nicaragua</c:v>
                </c:pt>
                <c:pt idx="4">
                  <c:v>Uruguay</c:v>
                </c:pt>
                <c:pt idx="5">
                  <c:v>Costa Rica</c:v>
                </c:pt>
                <c:pt idx="6">
                  <c:v>Guatemala</c:v>
                </c:pt>
                <c:pt idx="7">
                  <c:v>Bolivia</c:v>
                </c:pt>
                <c:pt idx="8">
                  <c:v>Paraguay</c:v>
                </c:pt>
                <c:pt idx="9">
                  <c:v>Venezuela</c:v>
                </c:pt>
                <c:pt idx="10">
                  <c:v>Ecuador</c:v>
                </c:pt>
                <c:pt idx="11">
                  <c:v>Colombia</c:v>
                </c:pt>
                <c:pt idx="12">
                  <c:v>El Salvador</c:v>
                </c:pt>
                <c:pt idx="13">
                  <c:v>Honduras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Panamá</c:v>
                </c:pt>
                <c:pt idx="17">
                  <c:v>México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9</c:v>
                </c:pt>
                <c:pt idx="1">
                  <c:v>9</c:v>
                </c:pt>
                <c:pt idx="2">
                  <c:v>13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17</c:v>
                </c:pt>
                <c:pt idx="9">
                  <c:v>18</c:v>
                </c:pt>
                <c:pt idx="10">
                  <c:v>20</c:v>
                </c:pt>
                <c:pt idx="11">
                  <c:v>20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26</c:v>
                </c:pt>
                <c:pt idx="1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3623728"/>
        <c:axId val="553614320"/>
      </c:barChart>
      <c:catAx>
        <c:axId val="55362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53614320"/>
        <c:crosses val="autoZero"/>
        <c:auto val="1"/>
        <c:lblAlgn val="ctr"/>
        <c:lblOffset val="100"/>
        <c:noMultiLvlLbl val="0"/>
      </c:catAx>
      <c:valAx>
        <c:axId val="55361432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5362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Grupo tratado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Hoja1!$A$2:$A$20</c:f>
              <c:numCache>
                <c:formatCode>mmm\-yy</c:formatCode>
                <c:ptCount val="19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  <c:pt idx="13">
                  <c:v>42614</c:v>
                </c:pt>
                <c:pt idx="14">
                  <c:v>42644</c:v>
                </c:pt>
                <c:pt idx="15">
                  <c:v>42675</c:v>
                </c:pt>
                <c:pt idx="16">
                  <c:v>42705</c:v>
                </c:pt>
                <c:pt idx="17">
                  <c:v>42736</c:v>
                </c:pt>
                <c:pt idx="18">
                  <c:v>42856</c:v>
                </c:pt>
              </c:numCache>
            </c:numRef>
          </c:cat>
          <c:val>
            <c:numRef>
              <c:f>Hoja1!$B$2:$B$20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20</c:v>
                </c:pt>
                <c:pt idx="3">
                  <c:v>230</c:v>
                </c:pt>
                <c:pt idx="4">
                  <c:v>380</c:v>
                </c:pt>
                <c:pt idx="5">
                  <c:v>450</c:v>
                </c:pt>
                <c:pt idx="6">
                  <c:v>490</c:v>
                </c:pt>
                <c:pt idx="7">
                  <c:v>550</c:v>
                </c:pt>
                <c:pt idx="8">
                  <c:v>575</c:v>
                </c:pt>
                <c:pt idx="9">
                  <c:v>600</c:v>
                </c:pt>
                <c:pt idx="10">
                  <c:v>620</c:v>
                </c:pt>
                <c:pt idx="11">
                  <c:v>650</c:v>
                </c:pt>
                <c:pt idx="12">
                  <c:v>660</c:v>
                </c:pt>
                <c:pt idx="13">
                  <c:v>660</c:v>
                </c:pt>
                <c:pt idx="14">
                  <c:v>660</c:v>
                </c:pt>
                <c:pt idx="15">
                  <c:v>660</c:v>
                </c:pt>
                <c:pt idx="16">
                  <c:v>660</c:v>
                </c:pt>
                <c:pt idx="17">
                  <c:v>660</c:v>
                </c:pt>
                <c:pt idx="18">
                  <c:v>660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Grupo de control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Hoja1!$A$2:$A$20</c:f>
              <c:numCache>
                <c:formatCode>mmm\-yy</c:formatCode>
                <c:ptCount val="19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  <c:pt idx="13">
                  <c:v>42614</c:v>
                </c:pt>
                <c:pt idx="14">
                  <c:v>42644</c:v>
                </c:pt>
                <c:pt idx="15">
                  <c:v>42675</c:v>
                </c:pt>
                <c:pt idx="16">
                  <c:v>42705</c:v>
                </c:pt>
                <c:pt idx="17">
                  <c:v>42736</c:v>
                </c:pt>
                <c:pt idx="18">
                  <c:v>42856</c:v>
                </c:pt>
              </c:numCache>
            </c:numRef>
          </c:cat>
          <c:val>
            <c:numRef>
              <c:f>Hoja1!$C$2:$C$20</c:f>
              <c:numCache>
                <c:formatCode>General</c:formatCode>
                <c:ptCount val="1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200</c:v>
                </c:pt>
                <c:pt idx="4">
                  <c:v>400</c:v>
                </c:pt>
                <c:pt idx="5">
                  <c:v>660</c:v>
                </c:pt>
                <c:pt idx="6">
                  <c:v>900</c:v>
                </c:pt>
                <c:pt idx="7">
                  <c:v>970</c:v>
                </c:pt>
                <c:pt idx="8">
                  <c:v>1000</c:v>
                </c:pt>
                <c:pt idx="9">
                  <c:v>1030</c:v>
                </c:pt>
                <c:pt idx="10">
                  <c:v>1180</c:v>
                </c:pt>
                <c:pt idx="11">
                  <c:v>1370</c:v>
                </c:pt>
                <c:pt idx="12">
                  <c:v>1370</c:v>
                </c:pt>
                <c:pt idx="13">
                  <c:v>1370</c:v>
                </c:pt>
                <c:pt idx="14">
                  <c:v>1370</c:v>
                </c:pt>
                <c:pt idx="15">
                  <c:v>1370</c:v>
                </c:pt>
                <c:pt idx="16">
                  <c:v>1370</c:v>
                </c:pt>
                <c:pt idx="17">
                  <c:v>1370</c:v>
                </c:pt>
                <c:pt idx="18">
                  <c:v>1370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003136"/>
        <c:axId val="546013720"/>
      </c:lineChart>
      <c:dateAx>
        <c:axId val="5460031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46013720"/>
        <c:crosses val="autoZero"/>
        <c:auto val="1"/>
        <c:lblOffset val="100"/>
        <c:baseTimeUnit val="months"/>
      </c:dateAx>
      <c:valAx>
        <c:axId val="54601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4600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425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94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664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7"/>
            <a:ext cx="8967721" cy="590212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2" y="1851255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87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80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1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01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827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119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89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2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882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3FBC-BF77-46C0-A1F0-8CCC10A6509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775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etica.org.p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590127"/>
            <a:ext cx="9144000" cy="2387600"/>
          </a:xfrm>
        </p:spPr>
        <p:txBody>
          <a:bodyPr/>
          <a:lstStyle/>
          <a:p>
            <a:r>
              <a:rPr lang="es-PE" dirty="0" smtClean="0"/>
              <a:t>Panorama general sobre corrupción </a:t>
            </a:r>
            <a:r>
              <a:rPr lang="es-PE" dirty="0" smtClean="0"/>
              <a:t>en el Perú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s-PE" dirty="0" smtClean="0"/>
          </a:p>
          <a:p>
            <a:r>
              <a:rPr lang="es-PE" dirty="0" smtClean="0"/>
              <a:t>Samuel Rotta Castilla</a:t>
            </a:r>
          </a:p>
          <a:p>
            <a:r>
              <a:rPr lang="es-PE" dirty="0" smtClean="0"/>
              <a:t>- Director </a:t>
            </a:r>
            <a:r>
              <a:rPr lang="es-PE" dirty="0" smtClean="0"/>
              <a:t>Ejecutivo, Proética </a:t>
            </a:r>
            <a:r>
              <a:rPr lang="es-PE" dirty="0" smtClean="0"/>
              <a:t>-</a:t>
            </a:r>
          </a:p>
          <a:p>
            <a:endParaRPr lang="es-PE" dirty="0" smtClean="0"/>
          </a:p>
          <a:p>
            <a:r>
              <a:rPr lang="es-PE" dirty="0" smtClean="0"/>
              <a:t>Escuela Anticorrupción del Sur</a:t>
            </a:r>
            <a:r>
              <a:rPr lang="es-PE" dirty="0" smtClean="0"/>
              <a:t>, 22 de noviembre de 2018</a:t>
            </a:r>
            <a:endParaRPr lang="es-P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15" y="224943"/>
            <a:ext cx="3662462" cy="18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Perú: costos macroeconómicos de la corrupción</a:t>
            </a:r>
            <a:br>
              <a:rPr lang="es-PE" dirty="0" smtClean="0"/>
            </a:br>
            <a:r>
              <a:rPr lang="es-PE" dirty="0" smtClean="0"/>
              <a:t>% presupuesto público desviado (1963-2000)</a:t>
            </a:r>
            <a:endParaRPr lang="es-PE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971216"/>
              </p:ext>
            </p:extLst>
          </p:nvPr>
        </p:nvGraphicFramePr>
        <p:xfrm>
          <a:off x="838200" y="1825625"/>
          <a:ext cx="8363552" cy="325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73143" y="5217076"/>
            <a:ext cx="451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i="1" dirty="0" smtClean="0"/>
              <a:t>Fuente: Quiroz, Historia de la corrupción en el Perú (2013)</a:t>
            </a:r>
          </a:p>
          <a:p>
            <a:pPr algn="ctr"/>
            <a:r>
              <a:rPr lang="es-PE" sz="1400" i="1" dirty="0" smtClean="0"/>
              <a:t>Elaboración propia</a:t>
            </a:r>
            <a:endParaRPr lang="es-PE" sz="1400" i="1" dirty="0"/>
          </a:p>
        </p:txBody>
      </p:sp>
      <p:sp>
        <p:nvSpPr>
          <p:cNvPr id="3" name="Elipse 2"/>
          <p:cNvSpPr/>
          <p:nvPr/>
        </p:nvSpPr>
        <p:spPr>
          <a:xfrm>
            <a:off x="8768616" y="4884819"/>
            <a:ext cx="3133026" cy="1583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En la actualidad, la Contraloría estima el desvío en 10% del presupuesto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9567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1601" y="517107"/>
            <a:ext cx="8967721" cy="402698"/>
          </a:xfrm>
        </p:spPr>
        <p:txBody>
          <a:bodyPr>
            <a:noAutofit/>
          </a:bodyPr>
          <a:lstStyle/>
          <a:p>
            <a:r>
              <a:rPr lang="es-PE" sz="2400" b="1" dirty="0" smtClean="0">
                <a:solidFill>
                  <a:schemeClr val="tx1"/>
                </a:solidFill>
              </a:rPr>
              <a:t>Tolerancia a la corrupción cotidiana/pequeña (2017)</a:t>
            </a:r>
            <a:endParaRPr lang="es-P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8 Tabla"/>
          <p:cNvGraphicFramePr>
            <a:graphicFrameLocks noGrp="1"/>
          </p:cNvGraphicFramePr>
          <p:nvPr>
            <p:extLst/>
          </p:nvPr>
        </p:nvGraphicFramePr>
        <p:xfrm>
          <a:off x="107526" y="1720349"/>
          <a:ext cx="11957085" cy="4428780"/>
        </p:xfrm>
        <a:graphic>
          <a:graphicData uri="http://schemas.openxmlformats.org/drawingml/2006/table">
            <a:tbl>
              <a:tblPr bandCol="1">
                <a:solidFill>
                  <a:srgbClr val="FFFFFF"/>
                </a:solidFill>
              </a:tblPr>
              <a:tblGrid>
                <a:gridCol w="1681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3320489781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4197032056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345490090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8930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250112"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Alta tolerancia</a:t>
                      </a:r>
                    </a:p>
                  </a:txBody>
                  <a:tcPr marL="5314" marR="5314" marT="53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Tolerancia media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Rechazo definido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 Totalmente de acuerdo + % De acuerdo</a:t>
                      </a:r>
                    </a:p>
                  </a:txBody>
                  <a:tcPr marL="5314" marR="5314" marT="53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Ni de acuerdo ni en </a:t>
                      </a:r>
                      <a:r>
                        <a:rPr lang="es-E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desac</a:t>
                      </a:r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+ % En desacuerdo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Totalmente en desacuerdo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745"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14" marR="5314" marT="53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5314" marR="5314" marT="531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5314" marR="5314" marT="53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2008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2006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2008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2006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2008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2006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una autoridad elegida coloque a simpatizantes poco calificados en puestos clave</a:t>
                      </a:r>
                      <a:r>
                        <a:rPr lang="es-PE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PE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2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Pagar una ‘propina’ para que le perdonen una multa o para agilizar un trámite público</a:t>
                      </a:r>
                      <a:r>
                        <a:rPr lang="es-PE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PE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Piratear servicios públicos (agua, luz, cable, Internet, etc.)</a:t>
                      </a:r>
                      <a:endParaRPr lang="es-PE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5314" marR="5314" marT="5314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56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1C7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705211" y="6256636"/>
            <a:ext cx="4490114" cy="515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r" defTabSz="900227"/>
            <a:r>
              <a:rPr lang="es-PE" sz="1100" kern="0" dirty="0">
                <a:solidFill>
                  <a:sysClr val="windowText" lastClr="000000"/>
                </a:solidFill>
              </a:rPr>
              <a:t>En el 2015 se preguntó por:</a:t>
            </a:r>
            <a:r>
              <a:rPr lang="es-ES" sz="1100" kern="0" dirty="0">
                <a:solidFill>
                  <a:sysClr val="windowText" lastClr="000000"/>
                </a:solidFill>
              </a:rPr>
              <a:t>Que un funcionario público favorezca a parientes y amigos, Pagar “propina” para que le perdonen una multa, Robar servicios públicos (agua, luz, </a:t>
            </a:r>
            <a:r>
              <a:rPr lang="es-ES" sz="1100" kern="0" dirty="0" err="1">
                <a:solidFill>
                  <a:sysClr val="windowText" lastClr="000000"/>
                </a:solidFill>
              </a:rPr>
              <a:t>etc</a:t>
            </a:r>
            <a:r>
              <a:rPr lang="es-ES" sz="1100" kern="0" dirty="0">
                <a:solidFill>
                  <a:sysClr val="windowText" lastClr="000000"/>
                </a:solidFill>
              </a:rPr>
              <a:t>) .</a:t>
            </a:r>
            <a:endParaRPr lang="es-PE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5 Marcador de pie de página"/>
          <p:cNvSpPr txBox="1">
            <a:spLocks/>
          </p:cNvSpPr>
          <p:nvPr/>
        </p:nvSpPr>
        <p:spPr>
          <a:xfrm>
            <a:off x="107535" y="6561873"/>
            <a:ext cx="2162020" cy="184669"/>
          </a:xfrm>
          <a:prstGeom prst="rect">
            <a:avLst/>
          </a:prstGeom>
        </p:spPr>
        <p:txBody>
          <a:bodyPr lIns="91439" tIns="45720" rIns="91439" bIns="45720"/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9956"/>
            <a:r>
              <a:rPr lang="de-DE" sz="1050" dirty="0"/>
              <a:t>Base: Total de entrevistados (1314)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8621" y="1332549"/>
            <a:ext cx="750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defTabSz="900227"/>
            <a:r>
              <a:rPr lang="es-ES" b="1" kern="0" dirty="0">
                <a:solidFill>
                  <a:sysClr val="windowText" lastClr="000000"/>
                </a:solidFill>
              </a:rPr>
              <a:t>¿Qué tan de acuerdo o en desacuerdo está con las siguientes situaciones?</a:t>
            </a:r>
          </a:p>
        </p:txBody>
      </p:sp>
    </p:spTree>
    <p:extLst>
      <p:ext uri="{BB962C8B-B14F-4D97-AF65-F5344CB8AC3E}">
        <p14:creationId xmlns:p14="http://schemas.microsoft.com/office/powerpoint/2010/main" val="352351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31" y="1363437"/>
            <a:ext cx="7474525" cy="542108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283485"/>
            <a:ext cx="10515600" cy="1325563"/>
          </a:xfrm>
        </p:spPr>
        <p:txBody>
          <a:bodyPr/>
          <a:lstStyle/>
          <a:p>
            <a:r>
              <a:rPr lang="es-PE" dirty="0" smtClean="0"/>
              <a:t>“Roba, pero hace obra”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3021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60" y="0"/>
            <a:ext cx="518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3517" y="200231"/>
            <a:ext cx="10515600" cy="794117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latin typeface="+mn-lt"/>
              </a:rPr>
              <a:t>América Latina: usuarios de servicios de salud que pagaron sobornos (%)</a:t>
            </a:r>
            <a:br>
              <a:rPr lang="es-PE" sz="2400" b="1" dirty="0" smtClean="0">
                <a:latin typeface="+mn-lt"/>
              </a:rPr>
            </a:br>
            <a:r>
              <a:rPr lang="es-PE" sz="2400" b="1" dirty="0" smtClean="0">
                <a:latin typeface="+mn-lt"/>
              </a:rPr>
              <a:t>(Barómetro Global de Corrupción, Transparencia Internacional 2017)</a:t>
            </a:r>
            <a:endParaRPr lang="es-PE" sz="2400" b="1" dirty="0">
              <a:latin typeface="+mn-lt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79292"/>
          <a:ext cx="10515600" cy="55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7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3517" y="200231"/>
            <a:ext cx="10515600" cy="794117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latin typeface="+mn-lt"/>
              </a:rPr>
              <a:t>América Latina: usuarios del servicio educativo que pagaron sobornos (%)</a:t>
            </a:r>
            <a:br>
              <a:rPr lang="es-PE" sz="2400" b="1" dirty="0" smtClean="0">
                <a:latin typeface="+mn-lt"/>
              </a:rPr>
            </a:br>
            <a:r>
              <a:rPr lang="es-PE" sz="2400" b="1" dirty="0" smtClean="0">
                <a:latin typeface="+mn-lt"/>
              </a:rPr>
              <a:t>(Barómetro Global de Corrupción, Transparencia Internacional 2017)</a:t>
            </a:r>
            <a:endParaRPr lang="es-PE" sz="2400" b="1" dirty="0">
              <a:latin typeface="+mn-lt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79292"/>
          <a:ext cx="10515600" cy="55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68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44" y="120820"/>
            <a:ext cx="10515600" cy="1325563"/>
          </a:xfrm>
        </p:spPr>
        <p:txBody>
          <a:bodyPr>
            <a:normAutofit/>
          </a:bodyPr>
          <a:lstStyle/>
          <a:p>
            <a:r>
              <a:rPr lang="es-PE" sz="2800" b="1" dirty="0" smtClean="0"/>
              <a:t>Corrupción en el sector salud – ejemplos del brote de </a:t>
            </a:r>
            <a:r>
              <a:rPr lang="es-PE" sz="2800" b="1" dirty="0" err="1" smtClean="0"/>
              <a:t>ébola</a:t>
            </a:r>
            <a:r>
              <a:rPr lang="es-PE" sz="2800" b="1" dirty="0" smtClean="0"/>
              <a:t/>
            </a:r>
            <a:br>
              <a:rPr lang="es-PE" sz="2800" b="1" dirty="0" smtClean="0"/>
            </a:br>
            <a:r>
              <a:rPr lang="es-PE" sz="2800" b="1" dirty="0" smtClean="0"/>
              <a:t>Fuente: U4 (2015)</a:t>
            </a: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000" y="1357624"/>
            <a:ext cx="5985000" cy="5021575"/>
          </a:xfrm>
        </p:spPr>
        <p:txBody>
          <a:bodyPr>
            <a:normAutofit lnSpcReduction="10000"/>
          </a:bodyPr>
          <a:lstStyle/>
          <a:p>
            <a:r>
              <a:rPr lang="es-PE" dirty="0" smtClean="0"/>
              <a:t>Sierra Leona, gran corrupción: funcionarios del sector en Sierra Leona manejaron discrecionalmente las donaciones: desvíos a privados, pagos fantasma, adquisiciones direccionadas, etc.</a:t>
            </a:r>
          </a:p>
          <a:p>
            <a:r>
              <a:rPr lang="es-PE" dirty="0" smtClean="0"/>
              <a:t>Liberia, pequeña corrupción: sobornos pagados por familias para salir de la cuarentena (comunidad West Point, Monrovia) y sobornos para que los certificados de defunción de seres queridos no indiquen “</a:t>
            </a:r>
            <a:r>
              <a:rPr lang="es-PE" dirty="0" err="1" smtClean="0"/>
              <a:t>ébola</a:t>
            </a:r>
            <a:r>
              <a:rPr lang="es-PE" dirty="0" smtClean="0"/>
              <a:t>” y poder enterrarlos según la tradición.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00" y="2066175"/>
            <a:ext cx="5905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44" y="120820"/>
            <a:ext cx="10515600" cy="1325563"/>
          </a:xfrm>
        </p:spPr>
        <p:txBody>
          <a:bodyPr>
            <a:normAutofit/>
          </a:bodyPr>
          <a:lstStyle/>
          <a:p>
            <a:r>
              <a:rPr lang="es-PE" sz="2800" b="1" dirty="0" smtClean="0"/>
              <a:t>Corrupción en el sector salud – Quimios falsas</a:t>
            </a:r>
            <a:br>
              <a:rPr lang="es-PE" sz="2800" b="1" dirty="0" smtClean="0"/>
            </a:br>
            <a:r>
              <a:rPr lang="es-PE" sz="2800" b="1" dirty="0" smtClean="0"/>
              <a:t>Fuentes: proceso.mx, animalpolitico.mx</a:t>
            </a: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000" y="1357624"/>
            <a:ext cx="6203400" cy="5021575"/>
          </a:xfrm>
        </p:spPr>
        <p:txBody>
          <a:bodyPr>
            <a:normAutofit lnSpcReduction="10000"/>
          </a:bodyPr>
          <a:lstStyle/>
          <a:p>
            <a:r>
              <a:rPr lang="es-PE" dirty="0" smtClean="0"/>
              <a:t>Se descubrió que durante la gestión del ex gobernador Duarte, del estado de Veracruz, México, se contrató un medicamento que prácticamente era agua destilada (</a:t>
            </a:r>
            <a:r>
              <a:rPr lang="es-PE" dirty="0" err="1" smtClean="0"/>
              <a:t>Avastin</a:t>
            </a:r>
            <a:r>
              <a:rPr lang="es-PE" dirty="0" smtClean="0"/>
              <a:t> sin componente activo). Se le administró a niños sometidos a quimioterapia.</a:t>
            </a:r>
          </a:p>
          <a:p>
            <a:r>
              <a:rPr lang="es-PE" dirty="0" smtClean="0"/>
              <a:t>Empresas creadas por allegados al gobernador y a la autoridad de salud fueron las proveedoras.</a:t>
            </a:r>
          </a:p>
          <a:p>
            <a:r>
              <a:rPr lang="es-PE" dirty="0" smtClean="0"/>
              <a:t>Las investigaciones fueron archivadas. Se sospecha influencia del propio Duarte.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69" y="1716578"/>
            <a:ext cx="5461462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9010" y="2469592"/>
            <a:ext cx="878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¿Qué podemos hacer</a:t>
            </a:r>
            <a:r>
              <a:rPr lang="es-PE" sz="3200" dirty="0" smtClean="0"/>
              <a:t>?</a:t>
            </a:r>
          </a:p>
          <a:p>
            <a:pPr algn="ctr"/>
            <a:r>
              <a:rPr lang="es-PE" sz="3200" dirty="0" smtClean="0"/>
              <a:t>¿Por qué impulsamos la vigilancia ciudadana y la auditoría social?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0856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9010" y="2854340"/>
            <a:ext cx="878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¿Qué dice la literatura sobre la vigilancia ciudadana o auditoría social de la gestión pública?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806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3485"/>
            <a:ext cx="10515600" cy="1325563"/>
          </a:xfrm>
        </p:spPr>
        <p:txBody>
          <a:bodyPr/>
          <a:lstStyle/>
          <a:p>
            <a:r>
              <a:rPr lang="es-PE" dirty="0" smtClean="0"/>
              <a:t>La corrupción es un problema extendido y persistente en todo el mundo</a:t>
            </a:r>
            <a:endParaRPr lang="es-PE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3" y="1497477"/>
            <a:ext cx="10902391" cy="5191825"/>
          </a:xfrm>
        </p:spPr>
      </p:pic>
      <p:sp>
        <p:nvSpPr>
          <p:cNvPr id="6" name="Llamada rectangular redondeada 5"/>
          <p:cNvSpPr/>
          <p:nvPr/>
        </p:nvSpPr>
        <p:spPr>
          <a:xfrm>
            <a:off x="2022513" y="4723909"/>
            <a:ext cx="1997150" cy="783771"/>
          </a:xfrm>
          <a:prstGeom prst="wedgeRoundRectCallout">
            <a:avLst>
              <a:gd name="adj1" fmla="val -67137"/>
              <a:gd name="adj2" fmla="val 80236"/>
              <a:gd name="adj3" fmla="val 16667"/>
            </a:avLst>
          </a:prstGeom>
          <a:solidFill>
            <a:srgbClr val="720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Países percibidos como altamente corruptos</a:t>
            </a:r>
            <a:endParaRPr lang="es-PE" dirty="0"/>
          </a:p>
        </p:txBody>
      </p:sp>
      <p:sp>
        <p:nvSpPr>
          <p:cNvPr id="7" name="Llamada rectangular redondeada 6"/>
          <p:cNvSpPr/>
          <p:nvPr/>
        </p:nvSpPr>
        <p:spPr>
          <a:xfrm>
            <a:off x="5731193" y="5837464"/>
            <a:ext cx="2424794" cy="710293"/>
          </a:xfrm>
          <a:prstGeom prst="wedgeRoundRectCallout">
            <a:avLst>
              <a:gd name="adj1" fmla="val -104285"/>
              <a:gd name="adj2" fmla="val -1362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Países percibidos como poco corruptos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8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/>
          <p:cNvCxnSpPr/>
          <p:nvPr/>
        </p:nvCxnSpPr>
        <p:spPr>
          <a:xfrm flipV="1">
            <a:off x="2748251" y="5547024"/>
            <a:ext cx="6830215" cy="181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2829083" y="392444"/>
            <a:ext cx="101039" cy="5629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168815" y="2273368"/>
            <a:ext cx="1607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Dientes:</a:t>
            </a:r>
          </a:p>
          <a:p>
            <a:r>
              <a:rPr lang="es-PE" dirty="0" smtClean="0"/>
              <a:t>Entidades oficiales que responden (reformas y/o sanciones)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875111" y="5703632"/>
            <a:ext cx="31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Voz: Capacidad ciudadana para movilizarse y representarse</a:t>
            </a:r>
            <a:endParaRPr lang="es-PE" dirty="0"/>
          </a:p>
        </p:txBody>
      </p:sp>
      <p:sp>
        <p:nvSpPr>
          <p:cNvPr id="17" name="Elipse 16"/>
          <p:cNvSpPr/>
          <p:nvPr/>
        </p:nvSpPr>
        <p:spPr>
          <a:xfrm rot="493231">
            <a:off x="3046315" y="3642442"/>
            <a:ext cx="2424928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Trampa de la auditoría social de poca intensidad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 rot="21326729">
            <a:off x="6820936" y="485836"/>
            <a:ext cx="2424928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Mejor desempeño de servicios públicos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769410" y="6254299"/>
            <a:ext cx="342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dirty="0" smtClean="0"/>
              <a:t>Fuente: Fox, J. (2015), Social </a:t>
            </a:r>
            <a:r>
              <a:rPr lang="es-PE" sz="1400" dirty="0" err="1" smtClean="0"/>
              <a:t>accountability</a:t>
            </a:r>
            <a:r>
              <a:rPr lang="es-PE" sz="1400" dirty="0" smtClean="0"/>
              <a:t>: </a:t>
            </a:r>
            <a:r>
              <a:rPr lang="es-PE" sz="1400" dirty="0" err="1" smtClean="0"/>
              <a:t>What</a:t>
            </a:r>
            <a:r>
              <a:rPr lang="es-PE" sz="1400" dirty="0" smtClean="0"/>
              <a:t> </a:t>
            </a:r>
            <a:r>
              <a:rPr lang="es-PE" sz="1400" dirty="0" err="1" smtClean="0"/>
              <a:t>does</a:t>
            </a:r>
            <a:r>
              <a:rPr lang="es-PE" sz="1400" dirty="0" smtClean="0"/>
              <a:t> </a:t>
            </a:r>
            <a:r>
              <a:rPr lang="es-PE" sz="1400" dirty="0" err="1" smtClean="0"/>
              <a:t>the</a:t>
            </a:r>
            <a:r>
              <a:rPr lang="es-PE" sz="1400" dirty="0" smtClean="0"/>
              <a:t> </a:t>
            </a:r>
            <a:r>
              <a:rPr lang="es-PE" sz="1400" dirty="0" err="1" smtClean="0"/>
              <a:t>evidence</a:t>
            </a:r>
            <a:r>
              <a:rPr lang="es-PE" sz="1400" dirty="0" smtClean="0"/>
              <a:t> </a:t>
            </a:r>
            <a:r>
              <a:rPr lang="es-PE" sz="1400" dirty="0" err="1" smtClean="0"/>
              <a:t>really</a:t>
            </a:r>
            <a:r>
              <a:rPr lang="es-PE" sz="1400" dirty="0" smtClean="0"/>
              <a:t> </a:t>
            </a:r>
            <a:r>
              <a:rPr lang="es-PE" sz="1400" dirty="0" err="1" smtClean="0"/>
              <a:t>say</a:t>
            </a:r>
            <a:r>
              <a:rPr lang="es-PE" sz="1400" dirty="0" smtClean="0"/>
              <a:t>?</a:t>
            </a:r>
            <a:endParaRPr lang="es-PE" sz="1400" dirty="0"/>
          </a:p>
        </p:txBody>
      </p:sp>
      <p:sp>
        <p:nvSpPr>
          <p:cNvPr id="6" name="Arco 5"/>
          <p:cNvSpPr/>
          <p:nvPr/>
        </p:nvSpPr>
        <p:spPr>
          <a:xfrm rot="16200000">
            <a:off x="3793814" y="900619"/>
            <a:ext cx="4237132" cy="4004861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Arco 14"/>
          <p:cNvSpPr/>
          <p:nvPr/>
        </p:nvSpPr>
        <p:spPr>
          <a:xfrm rot="5400000">
            <a:off x="4247430" y="878305"/>
            <a:ext cx="4189750" cy="3680519"/>
          </a:xfrm>
          <a:prstGeom prst="arc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15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9" grpId="0" animBg="1"/>
      <p:bldP spid="6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99" y="95301"/>
            <a:ext cx="11446420" cy="1325563"/>
          </a:xfrm>
        </p:spPr>
        <p:txBody>
          <a:bodyPr>
            <a:noAutofit/>
          </a:bodyPr>
          <a:lstStyle/>
          <a:p>
            <a:r>
              <a:rPr lang="es-PE" sz="2800" dirty="0" smtClean="0"/>
              <a:t>Un ejemplo cercano</a:t>
            </a:r>
            <a:br>
              <a:rPr lang="es-PE" sz="2800" dirty="0" smtClean="0"/>
            </a:br>
            <a:r>
              <a:rPr lang="es-PE" sz="2800" dirty="0" smtClean="0"/>
              <a:t>Costo acumulado promedio de obras públicas menores municipales</a:t>
            </a:r>
            <a:br>
              <a:rPr lang="es-PE" sz="2800" dirty="0" smtClean="0"/>
            </a:br>
            <a:r>
              <a:rPr lang="es-PE" sz="2800" dirty="0" smtClean="0"/>
              <a:t>Programa Mejorando mi Barrio 2015-2017 (S/ miles)</a:t>
            </a:r>
            <a:endParaRPr lang="es-PE" sz="2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873178" y="17738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ector recto 12"/>
          <p:cNvCxnSpPr/>
          <p:nvPr/>
        </p:nvCxnSpPr>
        <p:spPr>
          <a:xfrm flipH="1" flipV="1">
            <a:off x="2308489" y="1778833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 flipV="1">
            <a:off x="2505855" y="1776329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 flipV="1">
            <a:off x="6825507" y="1773836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 flipV="1">
            <a:off x="7490070" y="1773836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890838" y="6254299"/>
            <a:ext cx="530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dirty="0" smtClean="0"/>
              <a:t>Fuente: </a:t>
            </a:r>
            <a:r>
              <a:rPr lang="es-PE" sz="1400" dirty="0" err="1" smtClean="0"/>
              <a:t>Lagunes</a:t>
            </a:r>
            <a:r>
              <a:rPr lang="es-PE" sz="1400" dirty="0" smtClean="0"/>
              <a:t>, P. (2017), </a:t>
            </a:r>
            <a:r>
              <a:rPr lang="es-PE" sz="1400" dirty="0" err="1" smtClean="0"/>
              <a:t>Guardians</a:t>
            </a:r>
            <a:r>
              <a:rPr lang="es-PE" sz="1400" dirty="0" smtClean="0"/>
              <a:t> of </a:t>
            </a:r>
            <a:r>
              <a:rPr lang="es-PE" sz="1400" dirty="0" err="1" smtClean="0"/>
              <a:t>Accountability</a:t>
            </a:r>
            <a:r>
              <a:rPr lang="es-PE" sz="1400" dirty="0" smtClean="0"/>
              <a:t>: A Field </a:t>
            </a:r>
            <a:r>
              <a:rPr lang="es-PE" sz="1400" dirty="0" err="1"/>
              <a:t>E</a:t>
            </a:r>
            <a:r>
              <a:rPr lang="es-PE" sz="1400" dirty="0" err="1" smtClean="0"/>
              <a:t>xperiment</a:t>
            </a:r>
            <a:r>
              <a:rPr lang="es-PE" sz="1400" dirty="0" smtClean="0"/>
              <a:t> </a:t>
            </a:r>
            <a:r>
              <a:rPr lang="es-PE" sz="1400" dirty="0" err="1" smtClean="0"/>
              <a:t>on</a:t>
            </a:r>
            <a:r>
              <a:rPr lang="es-PE" sz="1400" dirty="0" smtClean="0"/>
              <a:t> </a:t>
            </a:r>
            <a:r>
              <a:rPr lang="es-PE" sz="1400" dirty="0" err="1"/>
              <a:t>C</a:t>
            </a:r>
            <a:r>
              <a:rPr lang="es-PE" sz="1400" dirty="0" err="1" smtClean="0"/>
              <a:t>orruption</a:t>
            </a:r>
            <a:r>
              <a:rPr lang="es-PE" sz="1400" dirty="0" smtClean="0"/>
              <a:t> and </a:t>
            </a:r>
            <a:r>
              <a:rPr lang="es-PE" sz="1400" dirty="0" err="1" smtClean="0"/>
              <a:t>Inefficiency</a:t>
            </a:r>
            <a:r>
              <a:rPr lang="es-PE" sz="1400" dirty="0" smtClean="0"/>
              <a:t> </a:t>
            </a:r>
            <a:r>
              <a:rPr lang="es-PE" sz="1400" dirty="0" err="1" smtClean="0"/>
              <a:t>on</a:t>
            </a:r>
            <a:r>
              <a:rPr lang="es-PE" sz="1400" dirty="0" smtClean="0"/>
              <a:t> </a:t>
            </a:r>
            <a:r>
              <a:rPr lang="es-PE" sz="1400" dirty="0" err="1"/>
              <a:t>P</a:t>
            </a:r>
            <a:r>
              <a:rPr lang="es-PE" sz="1400" dirty="0" err="1" smtClean="0"/>
              <a:t>ublic</a:t>
            </a:r>
            <a:r>
              <a:rPr lang="es-PE" sz="1400" dirty="0" smtClean="0"/>
              <a:t> Works in </a:t>
            </a:r>
            <a:r>
              <a:rPr lang="es-PE" sz="1400" dirty="0" err="1" smtClean="0"/>
              <a:t>Peru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9772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2781063"/>
            <a:ext cx="10515600" cy="1325563"/>
          </a:xfrm>
        </p:spPr>
        <p:txBody>
          <a:bodyPr/>
          <a:lstStyle/>
          <a:p>
            <a:pPr algn="ctr"/>
            <a:r>
              <a:rPr lang="es-PE" dirty="0" smtClean="0"/>
              <a:t>Ahora les toca a ustedes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497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15" y="2471343"/>
            <a:ext cx="3662462" cy="18312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92285" y="963385"/>
            <a:ext cx="5021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/>
              <a:t>Gracias</a:t>
            </a:r>
            <a:endParaRPr lang="es-PE" sz="4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106635" y="4841421"/>
            <a:ext cx="3976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hlinkClick r:id="rId3"/>
              </a:rPr>
              <a:t>www.proetica.org.pe</a:t>
            </a:r>
            <a:endParaRPr lang="es-PE" sz="2000" dirty="0" smtClean="0"/>
          </a:p>
          <a:p>
            <a:pPr algn="ctr"/>
            <a:r>
              <a:rPr lang="es-PE" sz="2000" dirty="0" err="1" smtClean="0"/>
              <a:t>Tuiter</a:t>
            </a:r>
            <a:r>
              <a:rPr lang="es-PE" sz="2000" dirty="0" smtClean="0"/>
              <a:t>: @</a:t>
            </a:r>
            <a:r>
              <a:rPr lang="es-PE" sz="2000" dirty="0" err="1" smtClean="0"/>
              <a:t>ProeticaPeru</a:t>
            </a:r>
            <a:endParaRPr lang="es-PE" sz="2000" dirty="0" smtClean="0"/>
          </a:p>
          <a:p>
            <a:pPr algn="ctr"/>
            <a:r>
              <a:rPr lang="es-PE" sz="2000" dirty="0" smtClean="0"/>
              <a:t>Facebook: </a:t>
            </a:r>
            <a:r>
              <a:rPr lang="es-PE" sz="2000" dirty="0" err="1" smtClean="0"/>
              <a:t>ProeticaPeru</a:t>
            </a:r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r>
              <a:rPr lang="es-PE" sz="2000" dirty="0" smtClean="0"/>
              <a:t>Cuenta personal de </a:t>
            </a:r>
            <a:r>
              <a:rPr lang="es-PE" sz="2000" dirty="0" err="1" smtClean="0"/>
              <a:t>Tuiter</a:t>
            </a:r>
            <a:r>
              <a:rPr lang="es-PE" sz="2000" dirty="0" smtClean="0"/>
              <a:t>: @</a:t>
            </a:r>
            <a:r>
              <a:rPr lang="es-PE" sz="2000" dirty="0" err="1" smtClean="0"/>
              <a:t>srotta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129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Representa manifestaciones muy variadas.</a:t>
            </a:r>
            <a:br>
              <a:rPr lang="es-PE" dirty="0" smtClean="0"/>
            </a:br>
            <a:r>
              <a:rPr lang="es-PE" dirty="0" smtClean="0"/>
              <a:t>Algunas muy comunes y simples…</a:t>
            </a:r>
            <a:endParaRPr lang="es-PE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64" y="1825625"/>
            <a:ext cx="6300071" cy="4351338"/>
          </a:xfrm>
        </p:spPr>
      </p:pic>
    </p:spTree>
    <p:extLst>
      <p:ext uri="{BB962C8B-B14F-4D97-AF65-F5344CB8AC3E}">
        <p14:creationId xmlns:p14="http://schemas.microsoft.com/office/powerpoint/2010/main" val="77425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Otras más complejas…</a:t>
            </a:r>
            <a:endParaRPr lang="es-P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0" y="1825624"/>
            <a:ext cx="10229235" cy="4912857"/>
          </a:xfrm>
        </p:spPr>
      </p:pic>
    </p:spTree>
    <p:extLst>
      <p:ext uri="{BB962C8B-B14F-4D97-AF65-F5344CB8AC3E}">
        <p14:creationId xmlns:p14="http://schemas.microsoft.com/office/powerpoint/2010/main" val="405426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Y algunas, tremendamente complejas.</a:t>
            </a:r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54" y="1438983"/>
            <a:ext cx="6292681" cy="5313145"/>
          </a:xfrm>
        </p:spPr>
      </p:pic>
      <p:sp>
        <p:nvSpPr>
          <p:cNvPr id="5" name="CuadroTexto 4"/>
          <p:cNvSpPr txBox="1"/>
          <p:nvPr/>
        </p:nvSpPr>
        <p:spPr>
          <a:xfrm>
            <a:off x="9490508" y="6391179"/>
            <a:ext cx="241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i="1" dirty="0" err="1" smtClean="0"/>
              <a:t>The</a:t>
            </a:r>
            <a:r>
              <a:rPr lang="es-PE" sz="1400" i="1" dirty="0" smtClean="0"/>
              <a:t> </a:t>
            </a:r>
            <a:r>
              <a:rPr lang="es-PE" sz="1400" i="1" dirty="0" err="1" smtClean="0"/>
              <a:t>Guardian</a:t>
            </a:r>
            <a:r>
              <a:rPr lang="es-PE" sz="1400" i="1" dirty="0" smtClean="0"/>
              <a:t>. Junio 1, 2017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val="410127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610306"/>
            <a:ext cx="5162550" cy="1325563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Odebrecht: sistema de lavado de dinero a través de empresas offshore en paraísos fiscales, según investigaciones del Ministerio Público Federal de Brasil</a:t>
            </a:r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3" y="13528"/>
            <a:ext cx="6118746" cy="6772439"/>
          </a:xfrm>
        </p:spPr>
      </p:pic>
    </p:spTree>
    <p:extLst>
      <p:ext uri="{BB962C8B-B14F-4D97-AF65-F5344CB8AC3E}">
        <p14:creationId xmlns:p14="http://schemas.microsoft.com/office/powerpoint/2010/main" val="367217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Además, se entrelaza con varios otros problemas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PE" dirty="0" smtClean="0"/>
              <a:t>Tala ilegal</a:t>
            </a:r>
          </a:p>
          <a:p>
            <a:pPr algn="ctr"/>
            <a:r>
              <a:rPr lang="es-PE" dirty="0" smtClean="0"/>
              <a:t>Narcotráfico</a:t>
            </a:r>
          </a:p>
          <a:p>
            <a:pPr algn="ctr"/>
            <a:r>
              <a:rPr lang="es-PE" dirty="0" smtClean="0"/>
              <a:t>Minería ilegal</a:t>
            </a:r>
          </a:p>
          <a:p>
            <a:pPr algn="ctr"/>
            <a:r>
              <a:rPr lang="es-PE" dirty="0" smtClean="0"/>
              <a:t>Informalidad</a:t>
            </a:r>
          </a:p>
          <a:p>
            <a:pPr algn="ctr"/>
            <a:r>
              <a:rPr lang="es-PE" dirty="0" smtClean="0"/>
              <a:t>Tráfico de tierras</a:t>
            </a:r>
          </a:p>
          <a:p>
            <a:pPr algn="ctr"/>
            <a:r>
              <a:rPr lang="es-PE" dirty="0" smtClean="0"/>
              <a:t>Inseguridad ciudadana</a:t>
            </a:r>
          </a:p>
          <a:p>
            <a:pPr algn="ctr"/>
            <a:r>
              <a:rPr lang="es-PE" dirty="0" smtClean="0"/>
              <a:t>…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2934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34799"/>
            <a:ext cx="10515600" cy="1325563"/>
          </a:xfrm>
        </p:spPr>
        <p:txBody>
          <a:bodyPr>
            <a:normAutofit/>
          </a:bodyPr>
          <a:lstStyle/>
          <a:p>
            <a:r>
              <a:rPr lang="es-PE" dirty="0" smtClean="0"/>
              <a:t>¿Cuál es la dimensión del problema?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993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886" y="3350501"/>
            <a:ext cx="11439626" cy="1325563"/>
          </a:xfrm>
        </p:spPr>
        <p:txBody>
          <a:bodyPr>
            <a:normAutofit/>
          </a:bodyPr>
          <a:lstStyle/>
          <a:p>
            <a:pPr algn="ctr"/>
            <a:r>
              <a:rPr lang="es-PE" sz="6000" dirty="0" smtClean="0"/>
              <a:t>US$ 2’000,000’000,000</a:t>
            </a:r>
            <a:endParaRPr lang="es-PE" sz="6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85524" y="1248027"/>
            <a:ext cx="10428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Según el Fondo Monetario Internacional, el monto anual de los sobornos pagados en todo el mundo asciende, aproximadamente, </a:t>
            </a:r>
            <a:r>
              <a:rPr lang="es-PE" sz="2800" dirty="0"/>
              <a:t>a 1.5 a 2 b</a:t>
            </a:r>
            <a:r>
              <a:rPr lang="es-PE" sz="2800" dirty="0" smtClean="0"/>
              <a:t>illones </a:t>
            </a:r>
            <a:r>
              <a:rPr lang="es-PE" sz="2800" dirty="0"/>
              <a:t>de </a:t>
            </a:r>
            <a:r>
              <a:rPr lang="es-PE" sz="2800" dirty="0" smtClean="0"/>
              <a:t>dólares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150976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762</Words>
  <Application>Microsoft Office PowerPoint</Application>
  <PresentationFormat>Panorámica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Tema de Office</vt:lpstr>
      <vt:lpstr>Panorama general sobre corrupción en el Perú</vt:lpstr>
      <vt:lpstr>La corrupción es un problema extendido y persistente en todo el mundo</vt:lpstr>
      <vt:lpstr>Representa manifestaciones muy variadas. Algunas muy comunes y simples…</vt:lpstr>
      <vt:lpstr>Otras más complejas…</vt:lpstr>
      <vt:lpstr>Y algunas, tremendamente complejas.</vt:lpstr>
      <vt:lpstr>Odebrecht: sistema de lavado de dinero a través de empresas offshore en paraísos fiscales, según investigaciones del Ministerio Público Federal de Brasil</vt:lpstr>
      <vt:lpstr>Además, se entrelaza con varios otros problemas</vt:lpstr>
      <vt:lpstr>¿Cuál es la dimensión del problema?</vt:lpstr>
      <vt:lpstr>US$ 2’000,000’000,000</vt:lpstr>
      <vt:lpstr>Perú: costos macroeconómicos de la corrupción % presupuesto público desviado (1963-2000)</vt:lpstr>
      <vt:lpstr>Presentación de PowerPoint</vt:lpstr>
      <vt:lpstr>“Roba, pero hace obra”</vt:lpstr>
      <vt:lpstr>Presentación de PowerPoint</vt:lpstr>
      <vt:lpstr>América Latina: usuarios de servicios de salud que pagaron sobornos (%) (Barómetro Global de Corrupción, Transparencia Internacional 2017)</vt:lpstr>
      <vt:lpstr>América Latina: usuarios del servicio educativo que pagaron sobornos (%) (Barómetro Global de Corrupción, Transparencia Internacional 2017)</vt:lpstr>
      <vt:lpstr>Corrupción en el sector salud – ejemplos del brote de ébola Fuente: U4 (2015)</vt:lpstr>
      <vt:lpstr>Corrupción en el sector salud – Quimios falsas Fuentes: proceso.mx, animalpolitico.mx</vt:lpstr>
      <vt:lpstr>Presentación de PowerPoint</vt:lpstr>
      <vt:lpstr>Presentación de PowerPoint</vt:lpstr>
      <vt:lpstr>Presentación de PowerPoint</vt:lpstr>
      <vt:lpstr>Un ejemplo cercano Costo acumulado promedio de obras públicas menores municipales Programa Mejorando mi Barrio 2015-2017 (S/ miles)</vt:lpstr>
      <vt:lpstr>Ahora les toca a ustedes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corrupción es un problema extendido y persistente en todo el mundo</dc:title>
  <dc:creator>user</dc:creator>
  <cp:lastModifiedBy>user</cp:lastModifiedBy>
  <cp:revision>56</cp:revision>
  <dcterms:created xsi:type="dcterms:W3CDTF">2017-05-05T19:26:42Z</dcterms:created>
  <dcterms:modified xsi:type="dcterms:W3CDTF">2018-11-22T19:23:34Z</dcterms:modified>
</cp:coreProperties>
</file>