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33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  <p:sldMasterId id="2147483681" r:id="rId4"/>
    <p:sldMasterId id="2147483773" r:id="rId5"/>
  </p:sldMasterIdLst>
  <p:notesMasterIdLst>
    <p:notesMasterId r:id="rId62"/>
  </p:notesMasterIdLst>
  <p:handoutMasterIdLst>
    <p:handoutMasterId r:id="rId63"/>
  </p:handoutMasterIdLst>
  <p:sldIdLst>
    <p:sldId id="286" r:id="rId6"/>
    <p:sldId id="395" r:id="rId7"/>
    <p:sldId id="333" r:id="rId8"/>
    <p:sldId id="341" r:id="rId9"/>
    <p:sldId id="336" r:id="rId10"/>
    <p:sldId id="337" r:id="rId11"/>
    <p:sldId id="338" r:id="rId12"/>
    <p:sldId id="394" r:id="rId13"/>
    <p:sldId id="397" r:id="rId14"/>
    <p:sldId id="396" r:id="rId15"/>
    <p:sldId id="342" r:id="rId16"/>
    <p:sldId id="378" r:id="rId17"/>
    <p:sldId id="377" r:id="rId18"/>
    <p:sldId id="359" r:id="rId19"/>
    <p:sldId id="365" r:id="rId20"/>
    <p:sldId id="354" r:id="rId21"/>
    <p:sldId id="356" r:id="rId22"/>
    <p:sldId id="357" r:id="rId23"/>
    <p:sldId id="358" r:id="rId24"/>
    <p:sldId id="379" r:id="rId25"/>
    <p:sldId id="380" r:id="rId26"/>
    <p:sldId id="343" r:id="rId27"/>
    <p:sldId id="381" r:id="rId28"/>
    <p:sldId id="382" r:id="rId29"/>
    <p:sldId id="289" r:id="rId30"/>
    <p:sldId id="291" r:id="rId31"/>
    <p:sldId id="292" r:id="rId32"/>
    <p:sldId id="294" r:id="rId33"/>
    <p:sldId id="293" r:id="rId34"/>
    <p:sldId id="295" r:id="rId35"/>
    <p:sldId id="302" r:id="rId36"/>
    <p:sldId id="309" r:id="rId37"/>
    <p:sldId id="353" r:id="rId38"/>
    <p:sldId id="368" r:id="rId39"/>
    <p:sldId id="345" r:id="rId40"/>
    <p:sldId id="301" r:id="rId41"/>
    <p:sldId id="310" r:id="rId42"/>
    <p:sldId id="387" r:id="rId43"/>
    <p:sldId id="388" r:id="rId44"/>
    <p:sldId id="389" r:id="rId45"/>
    <p:sldId id="390" r:id="rId46"/>
    <p:sldId id="384" r:id="rId47"/>
    <p:sldId id="326" r:id="rId48"/>
    <p:sldId id="323" r:id="rId49"/>
    <p:sldId id="346" r:id="rId50"/>
    <p:sldId id="340" r:id="rId51"/>
    <p:sldId id="325" r:id="rId52"/>
    <p:sldId id="327" r:id="rId53"/>
    <p:sldId id="328" r:id="rId54"/>
    <p:sldId id="329" r:id="rId55"/>
    <p:sldId id="313" r:id="rId56"/>
    <p:sldId id="314" r:id="rId57"/>
    <p:sldId id="316" r:id="rId58"/>
    <p:sldId id="318" r:id="rId59"/>
    <p:sldId id="322" r:id="rId60"/>
    <p:sldId id="369" r:id="rId61"/>
  </p:sldIdLst>
  <p:sldSz cx="12192000" cy="6858000"/>
  <p:notesSz cx="6865938" cy="99980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chia\Documents\Informe%20Anual%20al%20Congreso%202017\Cuadros%20y%20gr&#225;ficos%20para%20Informe%20Anual%202017%20(actualizado%20al%2030.06.18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chia\Documents\Informe%20Anual%20al%20Congreso%202017\Cuadros%20y%20gr&#225;ficos%20para%20Informe%20Anual%202017%20(actualizado%20al%2030.06.18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chia\Documents\Informe%20Anual%20al%20Congreso%202017\Cuadros%20y%20gr&#225;ficos%20para%20Informe%20Anual%202017%20(actualizado%20al%2030.06.18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chia\Documents\Informe%20Anual%20al%20Congreso%202017\Cuadros%20y%20gr&#225;ficos%20para%20Informe%20Anual%202017%20(actualizado%20al%2030.06.18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chia\Documents\Informe%20Anual%20al%20Congreso%202017\Cuadros%20y%20gr&#225;ficos%20para%20Informe%20Anual%202017%20(actualizado%20al%2030.06.18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046446994241"/>
          <c:y val="0.23253066619780552"/>
          <c:w val="0.86334744107339778"/>
          <c:h val="0.728909734932429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informado</c:v>
                </c:pt>
              </c:strCache>
            </c:strRef>
          </c:tx>
          <c:spPr>
            <a:solidFill>
              <a:srgbClr val="2F46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Lima </c:v>
                </c:pt>
                <c:pt idx="2">
                  <c:v>Interior</c:v>
                </c:pt>
              </c:strCache>
            </c:strRef>
          </c:cat>
          <c:val>
            <c:numRef>
              <c:f>Hoja1!$B$2:$B$4</c:f>
              <c:numCache>
                <c:formatCode>0\%</c:formatCode>
                <c:ptCount val="3"/>
                <c:pt idx="0">
                  <c:v>12.6</c:v>
                </c:pt>
                <c:pt idx="1">
                  <c:v>14.6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C-4FA3-84F5-EBE56C384EF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informado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Lima </c:v>
                </c:pt>
                <c:pt idx="2">
                  <c:v>Interior</c:v>
                </c:pt>
              </c:strCache>
            </c:strRef>
          </c:cat>
          <c:val>
            <c:numRef>
              <c:f>Hoja1!$C$2:$C$4</c:f>
              <c:numCache>
                <c:formatCode>0\%</c:formatCode>
                <c:ptCount val="3"/>
                <c:pt idx="0">
                  <c:v>42.8</c:v>
                </c:pt>
                <c:pt idx="1">
                  <c:v>46.2</c:v>
                </c:pt>
                <c:pt idx="2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C-4FA3-84F5-EBE56C384EF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 informado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Lima </c:v>
                </c:pt>
                <c:pt idx="2">
                  <c:v>Interior</c:v>
                </c:pt>
              </c:strCache>
            </c:strRef>
          </c:cat>
          <c:val>
            <c:numRef>
              <c:f>Hoja1!$D$2:$D$4</c:f>
              <c:numCache>
                <c:formatCode>0\%</c:formatCode>
                <c:ptCount val="3"/>
                <c:pt idx="0">
                  <c:v>34.6</c:v>
                </c:pt>
                <c:pt idx="1">
                  <c:v>32.1</c:v>
                </c:pt>
                <c:pt idx="2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C-4FA3-84F5-EBE56C384EF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informado</c:v>
                </c:pt>
              </c:strCache>
            </c:strRef>
          </c:tx>
          <c:spPr>
            <a:solidFill>
              <a:srgbClr val="ED1C2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Lima </c:v>
                </c:pt>
                <c:pt idx="2">
                  <c:v>Interior</c:v>
                </c:pt>
              </c:strCache>
            </c:strRef>
          </c:cat>
          <c:val>
            <c:numRef>
              <c:f>Hoja1!$E$2:$E$4</c:f>
              <c:numCache>
                <c:formatCode>0\%</c:formatCode>
                <c:ptCount val="3"/>
                <c:pt idx="0">
                  <c:v>9.6</c:v>
                </c:pt>
                <c:pt idx="1">
                  <c:v>7.1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9C-4FA3-84F5-EBE56C384EF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No precisa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Total</c:v>
                </c:pt>
                <c:pt idx="1">
                  <c:v>Lima </c:v>
                </c:pt>
                <c:pt idx="2">
                  <c:v>Interior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2" formatCode="0\%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97-470A-A3D0-1AA12A5FAF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754275536"/>
        <c:axId val="754285728"/>
      </c:barChart>
      <c:catAx>
        <c:axId val="754275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4285728"/>
        <c:crosses val="autoZero"/>
        <c:auto val="1"/>
        <c:lblAlgn val="ctr"/>
        <c:lblOffset val="100"/>
        <c:noMultiLvlLbl val="0"/>
      </c:catAx>
      <c:valAx>
        <c:axId val="754285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427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707119491710411"/>
          <c:y val="4.010971130535973E-2"/>
          <c:w val="0.8729288182272491"/>
          <c:h val="8.8808524955954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2379574806219"/>
          <c:y val="0.29753568758256477"/>
          <c:w val="0.77952796410519787"/>
          <c:h val="0.66362011767816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se puede confiar en nadie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Total</c:v>
                </c:pt>
                <c:pt idx="1">
                  <c:v>Lima</c:v>
                </c:pt>
                <c:pt idx="2">
                  <c:v>Interior</c:v>
                </c:pt>
                <c:pt idx="3">
                  <c:v>Informados</c:v>
                </c:pt>
                <c:pt idx="4">
                  <c:v>No informados</c:v>
                </c:pt>
              </c:strCache>
            </c:strRef>
          </c:cat>
          <c:val>
            <c:numRef>
              <c:f>Hoja1!$B$2:$B$6</c:f>
              <c:numCache>
                <c:formatCode>0\%</c:formatCode>
                <c:ptCount val="5"/>
                <c:pt idx="0">
                  <c:v>41.4</c:v>
                </c:pt>
                <c:pt idx="1">
                  <c:v>38.6</c:v>
                </c:pt>
                <c:pt idx="2">
                  <c:v>43.5</c:v>
                </c:pt>
                <c:pt idx="3">
                  <c:v>35.5</c:v>
                </c:pt>
                <c:pt idx="4">
                  <c:v>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C-4F42-A991-4B47A5898C1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 puede confiar en pocas personas</c:v>
                </c:pt>
              </c:strCache>
            </c:strRef>
          </c:tx>
          <c:spPr>
            <a:solidFill>
              <a:srgbClr val="ED1C2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Total</c:v>
                </c:pt>
                <c:pt idx="1">
                  <c:v>Lima</c:v>
                </c:pt>
                <c:pt idx="2">
                  <c:v>Interior</c:v>
                </c:pt>
                <c:pt idx="3">
                  <c:v>Informados</c:v>
                </c:pt>
                <c:pt idx="4">
                  <c:v>No informados</c:v>
                </c:pt>
              </c:strCache>
            </c:strRef>
          </c:cat>
          <c:val>
            <c:numRef>
              <c:f>Hoja1!$C$2:$C$6</c:f>
              <c:numCache>
                <c:formatCode>0\%</c:formatCode>
                <c:ptCount val="5"/>
                <c:pt idx="0">
                  <c:v>53.2</c:v>
                </c:pt>
                <c:pt idx="1">
                  <c:v>56.5</c:v>
                </c:pt>
                <c:pt idx="2">
                  <c:v>50.7</c:v>
                </c:pt>
                <c:pt idx="3">
                  <c:v>58.3</c:v>
                </c:pt>
                <c:pt idx="4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C-4F42-A991-4B47A5898C1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 puede confiar en la mayoría de las personas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4.556679895390277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8C-4F42-A991-4B47A5898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Total</c:v>
                </c:pt>
                <c:pt idx="1">
                  <c:v>Lima</c:v>
                </c:pt>
                <c:pt idx="2">
                  <c:v>Interior</c:v>
                </c:pt>
                <c:pt idx="3">
                  <c:v>Informados</c:v>
                </c:pt>
                <c:pt idx="4">
                  <c:v>No informados</c:v>
                </c:pt>
              </c:strCache>
            </c:strRef>
          </c:cat>
          <c:val>
            <c:numRef>
              <c:f>Hoja1!$D$2:$D$6</c:f>
              <c:numCache>
                <c:formatCode>0\%</c:formatCode>
                <c:ptCount val="5"/>
                <c:pt idx="0">
                  <c:v>3.4</c:v>
                </c:pt>
                <c:pt idx="1">
                  <c:v>4.0999999999999996</c:v>
                </c:pt>
                <c:pt idx="2">
                  <c:v>2.8</c:v>
                </c:pt>
                <c:pt idx="3">
                  <c:v>4.3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C-4F42-A991-4B47A5898C1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 puede confiar en todas las personas</c:v>
                </c:pt>
              </c:strCache>
            </c:strRef>
          </c:tx>
          <c:spPr>
            <a:solidFill>
              <a:srgbClr val="2F46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534192859503207E-2"/>
                  <c:y val="-3.53129043084245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8C-4F42-A991-4B47A5898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Total</c:v>
                </c:pt>
                <c:pt idx="1">
                  <c:v>Lima</c:v>
                </c:pt>
                <c:pt idx="2">
                  <c:v>Interior</c:v>
                </c:pt>
                <c:pt idx="3">
                  <c:v>Informados</c:v>
                </c:pt>
                <c:pt idx="4">
                  <c:v>No informados</c:v>
                </c:pt>
              </c:strCache>
            </c:strRef>
          </c:cat>
          <c:val>
            <c:numRef>
              <c:f>Hoja1!$E$2:$E$6</c:f>
              <c:numCache>
                <c:formatCode>0\%</c:formatCode>
                <c:ptCount val="5"/>
                <c:pt idx="0">
                  <c:v>1.3</c:v>
                </c:pt>
                <c:pt idx="1">
                  <c:v>0.6</c:v>
                </c:pt>
                <c:pt idx="2">
                  <c:v>1.9</c:v>
                </c:pt>
                <c:pt idx="3">
                  <c:v>1.1000000000000001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8C-4F42-A991-4B47A5898C1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No precisa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Total</c:v>
                </c:pt>
                <c:pt idx="1">
                  <c:v>Lima</c:v>
                </c:pt>
                <c:pt idx="2">
                  <c:v>Interior</c:v>
                </c:pt>
                <c:pt idx="3">
                  <c:v>Informados</c:v>
                </c:pt>
                <c:pt idx="4">
                  <c:v>No informados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 formatCode="0\%">
                  <c:v>0.7</c:v>
                </c:pt>
                <c:pt idx="2" formatCode="0\%">
                  <c:v>0.7</c:v>
                </c:pt>
                <c:pt idx="3" formatCode="0\%">
                  <c:v>0.8</c:v>
                </c:pt>
                <c:pt idx="4" formatCode="0\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C-4F42-A991-4B47A5898C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54297488"/>
        <c:axId val="754290824"/>
      </c:barChart>
      <c:catAx>
        <c:axId val="754297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4290824"/>
        <c:crosses val="autoZero"/>
        <c:auto val="1"/>
        <c:lblAlgn val="ctr"/>
        <c:lblOffset val="100"/>
        <c:noMultiLvlLbl val="0"/>
      </c:catAx>
      <c:valAx>
        <c:axId val="7542908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429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892496679975116E-2"/>
          <c:y val="2.1187742585054743E-2"/>
          <c:w val="0.95480394737457575"/>
          <c:h val="0.18100310336476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A-4850-83FF-01402442F3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A-4850-83FF-01402442F3F7}"/>
              </c:ext>
            </c:extLst>
          </c:dPt>
          <c:dLbls>
            <c:dLbl>
              <c:idx val="0"/>
              <c:layout>
                <c:manualLayout>
                  <c:x val="0.33911104708465128"/>
                  <c:y val="8.5634256937817104E-3"/>
                </c:manualLayout>
              </c:layout>
              <c:tx>
                <c:rich>
                  <a:bodyPr/>
                  <a:lstStyle/>
                  <a:p>
                    <a:fld id="{CFB189DE-1820-46D7-9F72-3AE20A6B3079}" type="VALUE">
                      <a:rPr lang="en-US"/>
                      <a:pPr/>
                      <a:t>[VALOR]</a:t>
                    </a:fld>
                    <a:r>
                      <a:rPr lang="en-US"/>
                      <a:t> (</a:t>
                    </a:r>
                    <a:fld id="{573C8AB9-6C76-491D-BEF3-887AC46942E1}" type="PERCENTAGE">
                      <a:rPr lang="en-US" baseline="0"/>
                      <a:pPr/>
                      <a:t>[PORCENTAJE]</a:t>
                    </a:fld>
                    <a:r>
                      <a:rPr lang="en-US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9A-4850-83FF-01402442F3F7}"/>
                </c:ext>
              </c:extLst>
            </c:dLbl>
            <c:dLbl>
              <c:idx val="1"/>
              <c:layout>
                <c:manualLayout>
                  <c:x val="-0.13190889563378247"/>
                  <c:y val="-0.12281509501395305"/>
                </c:manualLayout>
              </c:layout>
              <c:tx>
                <c:rich>
                  <a:bodyPr/>
                  <a:lstStyle/>
                  <a:p>
                    <a:fld id="{E479CECF-8878-4247-9EEE-402EC4B0690B}" type="VALUE">
                      <a:rPr lang="en-US"/>
                      <a:pPr/>
                      <a:t>[VALOR]</a:t>
                    </a:fld>
                    <a:r>
                      <a:rPr lang="en-US" baseline="0"/>
                      <a:t> (</a:t>
                    </a:r>
                    <a:fld id="{20629EBA-C943-494E-B2D2-67695DF76423}" type="PERCENTAGE">
                      <a:rPr lang="en-US" baseline="0"/>
                      <a:pPr/>
                      <a:t>[PORCENTAJE]</a:t>
                    </a:fld>
                    <a:r>
                      <a:rPr lang="en-US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9A-4850-83FF-01402442F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'3'!$A$2:$A$3</c:f>
              <c:strCache>
                <c:ptCount val="2"/>
                <c:pt idx="0">
                  <c:v>Solicitudes atendidas</c:v>
                </c:pt>
                <c:pt idx="1">
                  <c:v>Solicitudes no atendidas</c:v>
                </c:pt>
              </c:strCache>
            </c:strRef>
          </c:cat>
          <c:val>
            <c:numRef>
              <c:f>'3'!$B$2:$B$3</c:f>
              <c:numCache>
                <c:formatCode>#,##0</c:formatCode>
                <c:ptCount val="2"/>
                <c:pt idx="0">
                  <c:v>229909</c:v>
                </c:pt>
                <c:pt idx="1">
                  <c:v>10278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9A-4850-83FF-01402442F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s-PE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9-4EB4-BA7A-2105CE248D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9-4EB4-BA7A-2105CE248DC2}"/>
              </c:ext>
            </c:extLst>
          </c:dPt>
          <c:dLbls>
            <c:dLbl>
              <c:idx val="0"/>
              <c:layout>
                <c:manualLayout>
                  <c:x val="0.23275829398145537"/>
                  <c:y val="-0.14616378904656829"/>
                </c:manualLayout>
              </c:layout>
              <c:tx>
                <c:rich>
                  <a:bodyPr/>
                  <a:lstStyle/>
                  <a:p>
                    <a:fld id="{259C3720-C805-4CAA-9DE1-B23D49EEF5F2}" type="VALUE">
                      <a:rPr lang="en-US"/>
                      <a:pPr/>
                      <a:t>[VALOR]</a:t>
                    </a:fld>
                    <a:r>
                      <a:rPr lang="en-US" baseline="0"/>
                      <a:t> (</a:t>
                    </a:r>
                    <a:fld id="{E5823975-7F9D-4657-9F47-9CB75E492F1D}" type="PERCENTAGE">
                      <a:rPr lang="en-US" baseline="0"/>
                      <a:pPr/>
                      <a:t>[PORCENTAJE]</a:t>
                    </a:fld>
                    <a:r>
                      <a:rPr lang="en-US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79-4EB4-BA7A-2105CE248DC2}"/>
                </c:ext>
              </c:extLst>
            </c:dLbl>
            <c:dLbl>
              <c:idx val="1"/>
              <c:layout>
                <c:manualLayout>
                  <c:x val="-0.1655858461109409"/>
                  <c:y val="0.10885561005197485"/>
                </c:manualLayout>
              </c:layout>
              <c:tx>
                <c:rich>
                  <a:bodyPr/>
                  <a:lstStyle/>
                  <a:p>
                    <a:fld id="{45AE8770-0E2B-45DC-A3C0-077B80A492C0}" type="VALUE">
                      <a:rPr lang="en-US"/>
                      <a:pPr/>
                      <a:t>[VALOR]</a:t>
                    </a:fld>
                    <a:r>
                      <a:rPr lang="en-US" baseline="0"/>
                      <a:t> (</a:t>
                    </a:r>
                    <a:fld id="{4DD3A070-A5C7-457F-9C69-F96CE903F978}" type="PERCENTAGE">
                      <a:rPr lang="en-US" baseline="0"/>
                      <a:pPr/>
                      <a:t>[PORCENTAJE]</a:t>
                    </a:fld>
                    <a:r>
                      <a:rPr lang="en-US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79-4EB4-BA7A-2105CE248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'1'!$A$2:$A$3</c:f>
              <c:strCache>
                <c:ptCount val="2"/>
                <c:pt idx="0">
                  <c:v>Entidades que remitieron información</c:v>
                </c:pt>
                <c:pt idx="1">
                  <c:v>Entidades que no remitieron información</c:v>
                </c:pt>
              </c:strCache>
            </c:strRef>
          </c:cat>
          <c:val>
            <c:numRef>
              <c:f>'1'!$B$2:$B$3</c:f>
              <c:numCache>
                <c:formatCode>#,##0</c:formatCode>
                <c:ptCount val="2"/>
                <c:pt idx="0">
                  <c:v>830</c:v>
                </c:pt>
                <c:pt idx="1">
                  <c:v>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79-4EB4-BA7A-2105CE248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Entidades que cumplieron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'2'!$A$3:$A$11</c:f>
              <c:strCache>
                <c:ptCount val="9"/>
                <c:pt idx="0">
                  <c:v>Ministerios</c:v>
                </c:pt>
                <c:pt idx="1">
                  <c:v>Poder Legislativo</c:v>
                </c:pt>
                <c:pt idx="2">
                  <c:v>Empresas bajo el ámbito de Fonafe</c:v>
                </c:pt>
                <c:pt idx="3">
                  <c:v>Organismos adscritos a la PCM</c:v>
                </c:pt>
                <c:pt idx="4">
                  <c:v>Organismos Constitucionales Autónomos</c:v>
                </c:pt>
                <c:pt idx="5">
                  <c:v>Gobiernos Regionales</c:v>
                </c:pt>
                <c:pt idx="6">
                  <c:v>Poder Judicial</c:v>
                </c:pt>
                <c:pt idx="7">
                  <c:v>Universidades públicas y privadas</c:v>
                </c:pt>
                <c:pt idx="8">
                  <c:v>Gobiernos locales</c:v>
                </c:pt>
              </c:strCache>
            </c:strRef>
          </c:cat>
          <c:val>
            <c:numRef>
              <c:f>'2'!$C$3:$C$11</c:f>
              <c:numCache>
                <c:formatCode>#,##0</c:formatCode>
                <c:ptCount val="9"/>
                <c:pt idx="0">
                  <c:v>19</c:v>
                </c:pt>
                <c:pt idx="1">
                  <c:v>1</c:v>
                </c:pt>
                <c:pt idx="2">
                  <c:v>33</c:v>
                </c:pt>
                <c:pt idx="3">
                  <c:v>13</c:v>
                </c:pt>
                <c:pt idx="4">
                  <c:v>9</c:v>
                </c:pt>
                <c:pt idx="5">
                  <c:v>20</c:v>
                </c:pt>
                <c:pt idx="6">
                  <c:v>1</c:v>
                </c:pt>
                <c:pt idx="7">
                  <c:v>56</c:v>
                </c:pt>
                <c:pt idx="8">
                  <c:v>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E-49BB-8A9F-AD92F93ABFB5}"/>
            </c:ext>
          </c:extLst>
        </c:ser>
        <c:ser>
          <c:idx val="1"/>
          <c:order val="1"/>
          <c:tx>
            <c:v>Entidades que no cumplieron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'2'!$A$3:$A$11</c:f>
              <c:strCache>
                <c:ptCount val="9"/>
                <c:pt idx="0">
                  <c:v>Ministerios</c:v>
                </c:pt>
                <c:pt idx="1">
                  <c:v>Poder Legislativo</c:v>
                </c:pt>
                <c:pt idx="2">
                  <c:v>Empresas bajo el ámbito de Fonafe</c:v>
                </c:pt>
                <c:pt idx="3">
                  <c:v>Organismos adscritos a la PCM</c:v>
                </c:pt>
                <c:pt idx="4">
                  <c:v>Organismos Constitucionales Autónomos</c:v>
                </c:pt>
                <c:pt idx="5">
                  <c:v>Gobiernos Regionales</c:v>
                </c:pt>
                <c:pt idx="6">
                  <c:v>Poder Judicial</c:v>
                </c:pt>
                <c:pt idx="7">
                  <c:v>Universidades públicas y privadas</c:v>
                </c:pt>
                <c:pt idx="8">
                  <c:v>Gobiernos locales</c:v>
                </c:pt>
              </c:strCache>
            </c:strRef>
          </c:cat>
          <c:val>
            <c:numRef>
              <c:f>'2'!$D$3:$D$11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69</c:v>
                </c:pt>
                <c:pt idx="8">
                  <c:v>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E-49BB-8A9F-AD92F93AB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983256"/>
        <c:axId val="337494976"/>
      </c:barChart>
      <c:catAx>
        <c:axId val="35498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7494976"/>
        <c:crosses val="autoZero"/>
        <c:auto val="1"/>
        <c:lblAlgn val="ctr"/>
        <c:lblOffset val="100"/>
        <c:noMultiLvlLbl val="0"/>
      </c:catAx>
      <c:valAx>
        <c:axId val="33749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498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2400" b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s-PE" sz="2400" b="1" baseline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s-PE" sz="24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22404374665153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571820304125773"/>
          <c:w val="1"/>
          <c:h val="0.609901574803149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D4-46EA-9CCF-46B9113F76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D4-46EA-9CCF-46B9113F76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D4-46EA-9CCF-46B9113F76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D4-46EA-9CCF-46B9113F76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FD4-46EA-9CCF-46B9113F76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FD4-46EA-9CCF-46B9113F76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FD4-46EA-9CCF-46B9113F76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FD4-46EA-9CCF-46B9113F768F}"/>
              </c:ext>
            </c:extLst>
          </c:dPt>
          <c:dLbls>
            <c:dLbl>
              <c:idx val="0"/>
              <c:layout>
                <c:manualLayout>
                  <c:x val="2.3527961644276278E-2"/>
                  <c:y val="-0.20324708965414107"/>
                </c:manualLayout>
              </c:layout>
              <c:tx>
                <c:rich>
                  <a:bodyPr/>
                  <a:lstStyle/>
                  <a:p>
                    <a:fld id="{9B5B3FE2-EA17-4B22-ABAC-0FEED8BD4F48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8E59769E-1ADB-40A5-B666-E384D7BDBA69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D4-46EA-9CCF-46B9113F768F}"/>
                </c:ext>
              </c:extLst>
            </c:dLbl>
            <c:dLbl>
              <c:idx val="1"/>
              <c:layout>
                <c:manualLayout>
                  <c:x val="-2.6725356029116739E-2"/>
                  <c:y val="6.7998390608560041E-2"/>
                </c:manualLayout>
              </c:layout>
              <c:tx>
                <c:rich>
                  <a:bodyPr/>
                  <a:lstStyle/>
                  <a:p>
                    <a:fld id="{5F6E8D73-5AE3-4EF7-B857-43F5E38A3F3E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64FB3A9C-D0FB-4B9A-95D5-2755CF3C00FD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D4-46EA-9CCF-46B9113F768F}"/>
                </c:ext>
              </c:extLst>
            </c:dLbl>
            <c:dLbl>
              <c:idx val="2"/>
              <c:layout>
                <c:manualLayout>
                  <c:x val="-0.15641236175502629"/>
                  <c:y val="-2.2242003336282696E-2"/>
                </c:manualLayout>
              </c:layout>
              <c:tx>
                <c:rich>
                  <a:bodyPr/>
                  <a:lstStyle/>
                  <a:p>
                    <a:fld id="{DD41F27E-ED8E-4A82-AAF6-F2F479AAA02D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8B7DB61B-95B0-4CB5-8F37-9846B27819C0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D4-46EA-9CCF-46B9113F768F}"/>
                </c:ext>
              </c:extLst>
            </c:dLbl>
            <c:dLbl>
              <c:idx val="3"/>
              <c:layout>
                <c:manualLayout>
                  <c:x val="-0.15794243649387613"/>
                  <c:y val="-7.5213769554373047E-2"/>
                </c:manualLayout>
              </c:layout>
              <c:tx>
                <c:rich>
                  <a:bodyPr/>
                  <a:lstStyle/>
                  <a:p>
                    <a:fld id="{C40C9FD6-EABC-463E-A017-E7C9720E8F9C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1CB6522C-F8A4-4202-A583-A1E20544EBCE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D4-46EA-9CCF-46B9113F768F}"/>
                </c:ext>
              </c:extLst>
            </c:dLbl>
            <c:dLbl>
              <c:idx val="4"/>
              <c:layout>
                <c:manualLayout>
                  <c:x val="-9.3068145673869243E-2"/>
                  <c:y val="-0.11869760353781268"/>
                </c:manualLayout>
              </c:layout>
              <c:tx>
                <c:rich>
                  <a:bodyPr/>
                  <a:lstStyle/>
                  <a:p>
                    <a:fld id="{F55B6699-F7C8-4353-818A-309F9FC6D0A4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07A90789-5CBD-49AB-AC15-013712DA0F5A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D4-46EA-9CCF-46B9113F768F}"/>
                </c:ext>
              </c:extLst>
            </c:dLbl>
            <c:dLbl>
              <c:idx val="5"/>
              <c:layout>
                <c:manualLayout>
                  <c:x val="6.6854314205845145E-2"/>
                  <c:y val="-3.2706964356608387E-2"/>
                </c:manualLayout>
              </c:layout>
              <c:tx>
                <c:rich>
                  <a:bodyPr/>
                  <a:lstStyle/>
                  <a:p>
                    <a:fld id="{191A6B91-7E25-4A9B-A7A3-C3DE67962AAA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C1CF8AF4-C056-4ABF-8279-652CF967AB4F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FD4-46EA-9CCF-46B9113F768F}"/>
                </c:ext>
              </c:extLst>
            </c:dLbl>
            <c:dLbl>
              <c:idx val="6"/>
              <c:layout>
                <c:manualLayout>
                  <c:x val="0.28063678167847705"/>
                  <c:y val="-6.5491193744736984E-2"/>
                </c:manualLayout>
              </c:layout>
              <c:tx>
                <c:rich>
                  <a:bodyPr/>
                  <a:lstStyle/>
                  <a:p>
                    <a:fld id="{797183BF-0773-4367-AC1A-0B1CAF2FF8A3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3963356A-BB5B-46D5-9221-F5747960B1AE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FD4-46EA-9CCF-46B9113F768F}"/>
                </c:ext>
              </c:extLst>
            </c:dLbl>
            <c:dLbl>
              <c:idx val="7"/>
              <c:layout>
                <c:manualLayout>
                  <c:x val="0.36720216391638427"/>
                  <c:y val="-7.836169648372894E-3"/>
                </c:manualLayout>
              </c:layout>
              <c:tx>
                <c:rich>
                  <a:bodyPr/>
                  <a:lstStyle/>
                  <a:p>
                    <a:fld id="{ED5E7772-AFE7-4D45-941C-19D5664D0E24}" type="VALUE">
                      <a:rPr lang="en-US" smtClean="0"/>
                      <a:pPr/>
                      <a:t>[VALOR]</a:t>
                    </a:fld>
                    <a:r>
                      <a:rPr lang="en-US" baseline="0" dirty="0"/>
                      <a:t> (</a:t>
                    </a:r>
                    <a:fld id="{495C175D-4DC4-43C8-9066-AFFD25733B39}" type="PERCENTAGE">
                      <a:rPr lang="en-US" baseline="0" smtClean="0"/>
                      <a:pPr/>
                      <a:t>[PORCENTAJE]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FD4-46EA-9CCF-46B9113F7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'4'!$A$2:$A$9</c:f>
              <c:strCache>
                <c:ptCount val="8"/>
                <c:pt idx="0">
                  <c:v>Ministerios (19)</c:v>
                </c:pt>
                <c:pt idx="1">
                  <c:v>Gobiernos locales (677)</c:v>
                </c:pt>
                <c:pt idx="2">
                  <c:v>Gobiernos Regionales (20)</c:v>
                </c:pt>
                <c:pt idx="3">
                  <c:v>Universidades públicas y privadas (56)</c:v>
                </c:pt>
                <c:pt idx="4">
                  <c:v>Empresas bajo el ámbito de Fonafe (33)</c:v>
                </c:pt>
                <c:pt idx="5">
                  <c:v>Organismos Constitucionales Autónomos (10)</c:v>
                </c:pt>
                <c:pt idx="6">
                  <c:v>Poder Legislativo (1)</c:v>
                </c:pt>
                <c:pt idx="7">
                  <c:v>Poder Judicial - Academia de la Magistratura (1)</c:v>
                </c:pt>
              </c:strCache>
            </c:strRef>
          </c:cat>
          <c:val>
            <c:numRef>
              <c:f>'4'!$B$2:$B$9</c:f>
              <c:numCache>
                <c:formatCode>#,##0</c:formatCode>
                <c:ptCount val="8"/>
                <c:pt idx="0">
                  <c:v>122645</c:v>
                </c:pt>
                <c:pt idx="1">
                  <c:v>89968</c:v>
                </c:pt>
                <c:pt idx="2">
                  <c:v>11478</c:v>
                </c:pt>
                <c:pt idx="3">
                  <c:v>6077</c:v>
                </c:pt>
                <c:pt idx="4">
                  <c:v>5369</c:v>
                </c:pt>
                <c:pt idx="5">
                  <c:v>4232</c:v>
                </c:pt>
                <c:pt idx="6">
                  <c:v>409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D4-46EA-9CCF-46B9113F7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67958561144335E-2"/>
          <c:y val="0.82053077872113911"/>
          <c:w val="0.95406211723534562"/>
          <c:h val="0.16525744031988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918000874890641"/>
          <c:y val="2.0604098134472684E-2"/>
          <c:w val="0.46914632545931756"/>
          <c:h val="0.8492607133906942"/>
        </c:manualLayout>
      </c:layout>
      <c:bar3DChart>
        <c:barDir val="bar"/>
        <c:grouping val="clustered"/>
        <c:varyColors val="0"/>
        <c:ser>
          <c:idx val="0"/>
          <c:order val="0"/>
          <c:tx>
            <c:v>Número de solicitudes atendidas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B47EA8-2923-465F-BAB4-57B2070682C0}" type="VALUE">
                      <a:rPr lang="en-US" smtClean="0"/>
                      <a:pPr/>
                      <a:t>[VALOR]</a:t>
                    </a:fld>
                    <a:r>
                      <a:rPr lang="en-US"/>
                      <a:t> (98.6%)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E7-497F-B171-A85CADA234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D5400E-7554-48F5-9C2E-012F647B7044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(92.0%)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E7-497F-B171-A85CADA234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560C15-8CFA-4453-B74D-DEB4FB5A33C4}" type="VALUE">
                      <a:rPr lang="en-US" smtClean="0"/>
                      <a:pPr/>
                      <a:t>[VALOR]</a:t>
                    </a:fld>
                    <a:r>
                      <a:rPr lang="en-US"/>
                      <a:t> (93.3%)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5E7-497F-B171-A85CADA2346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82145E-43F0-4E9E-B9D0-BCC99F5EE704}" type="VALUE">
                      <a:rPr lang="en-US" smtClean="0"/>
                      <a:pPr/>
                      <a:t>[VALOR]</a:t>
                    </a:fld>
                    <a:r>
                      <a:rPr lang="en-US"/>
                      <a:t> (95.5%)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E7-497F-B171-A85CADA2346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96AC9B3-7FBA-48AB-A757-9D055C46190F}" type="VALUE">
                      <a:rPr lang="en-US" smtClean="0"/>
                      <a:pPr/>
                      <a:t>[VALOR]</a:t>
                    </a:fld>
                    <a:r>
                      <a:rPr lang="en-US"/>
                      <a:t> (98.3%)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E7-497F-B171-A85CADA2346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AB64AFD-CCD7-4112-BD36-41AA163B3FC3}" type="VALUE">
                      <a:rPr lang="en-US" sz="1200" smtClean="0"/>
                      <a:pPr/>
                      <a:t>[VALOR]</a:t>
                    </a:fld>
                    <a:r>
                      <a:rPr lang="en-US" sz="1200" dirty="0"/>
                      <a:t> (97.1%)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E7-497F-B171-A85CADA2346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1416AD7-1122-4CB7-8793-E3A6BAA29255}" type="VALUE">
                      <a:rPr lang="en-US" smtClean="0"/>
                      <a:pPr/>
                      <a:t>[VALOR]</a:t>
                    </a:fld>
                    <a:r>
                      <a:rPr lang="en-US"/>
                      <a:t> (98.5%)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5E7-497F-B171-A85CADA2346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E547959-A73F-497F-8148-DE24B27092B6}" type="VALUE">
                      <a:rPr lang="en-US" smtClean="0"/>
                      <a:pPr/>
                      <a:t>[VALOR]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5E7-497F-B171-A85CADA2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'5'!$A$2:$A$9</c:f>
              <c:strCache>
                <c:ptCount val="8"/>
                <c:pt idx="0">
                  <c:v>Ministerios (19)</c:v>
                </c:pt>
                <c:pt idx="1">
                  <c:v>Gobiernos locales (677)</c:v>
                </c:pt>
                <c:pt idx="2">
                  <c:v>Gobiernos Regionales (20)</c:v>
                </c:pt>
                <c:pt idx="3">
                  <c:v>Universidades públicas y privadas (56)</c:v>
                </c:pt>
                <c:pt idx="4">
                  <c:v>Empresas bajo el ámbito de Fonafe (33)</c:v>
                </c:pt>
                <c:pt idx="5">
                  <c:v>Organismos Constitucionales Autónomos (10)</c:v>
                </c:pt>
                <c:pt idx="6">
                  <c:v>Poder Legislativo (1)</c:v>
                </c:pt>
                <c:pt idx="7">
                  <c:v>Poder Judicial - Academia de la Magistratura (1)</c:v>
                </c:pt>
              </c:strCache>
            </c:strRef>
          </c:cat>
          <c:val>
            <c:numRef>
              <c:f>'5'!$D$2:$D$9</c:f>
              <c:numCache>
                <c:formatCode>#,##0</c:formatCode>
                <c:ptCount val="8"/>
                <c:pt idx="0">
                  <c:v>120874</c:v>
                </c:pt>
                <c:pt idx="1">
                  <c:v>82731</c:v>
                </c:pt>
                <c:pt idx="2">
                  <c:v>10704</c:v>
                </c:pt>
                <c:pt idx="3">
                  <c:v>5804</c:v>
                </c:pt>
                <c:pt idx="4">
                  <c:v>5276</c:v>
                </c:pt>
                <c:pt idx="5">
                  <c:v>4108</c:v>
                </c:pt>
                <c:pt idx="6">
                  <c:v>403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E7-497F-B171-A85CADA2346B}"/>
            </c:ext>
          </c:extLst>
        </c:ser>
        <c:ser>
          <c:idx val="1"/>
          <c:order val="1"/>
          <c:tx>
            <c:v>Número de solicitudes no atendidas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7.8316189590545079E-3"/>
                </c:manualLayout>
              </c:layout>
              <c:tx>
                <c:rich>
                  <a:bodyPr/>
                  <a:lstStyle/>
                  <a:p>
                    <a:fld id="{E77848BD-0160-4749-B435-AE5EA6BE970F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(1.4%)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E7-497F-B171-A85CADA2346B}"/>
                </c:ext>
              </c:extLst>
            </c:dLbl>
            <c:dLbl>
              <c:idx val="1"/>
              <c:layout>
                <c:manualLayout>
                  <c:x val="2.7777777777777779E-3"/>
                  <c:y val="-7.8316189590544368E-3"/>
                </c:manualLayout>
              </c:layout>
              <c:tx>
                <c:rich>
                  <a:bodyPr/>
                  <a:lstStyle/>
                  <a:p>
                    <a:fld id="{FB1D5DB0-1DDA-45C3-9F9B-27D96A7AA292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(8.0%)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5E7-497F-B171-A85CADA2346B}"/>
                </c:ext>
              </c:extLst>
            </c:dLbl>
            <c:dLbl>
              <c:idx val="2"/>
              <c:layout>
                <c:manualLayout>
                  <c:x val="0"/>
                  <c:y val="-7.8316189590545079E-3"/>
                </c:manualLayout>
              </c:layout>
              <c:tx>
                <c:rich>
                  <a:bodyPr/>
                  <a:lstStyle/>
                  <a:p>
                    <a:fld id="{5A6C6A84-89DF-4009-AAA0-CFEC772E9D19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(6.7%)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5E7-497F-B171-A85CADA2346B}"/>
                </c:ext>
              </c:extLst>
            </c:dLbl>
            <c:dLbl>
              <c:idx val="3"/>
              <c:layout>
                <c:manualLayout>
                  <c:x val="0"/>
                  <c:y val="-7.8316189590545791E-3"/>
                </c:manualLayout>
              </c:layout>
              <c:tx>
                <c:rich>
                  <a:bodyPr/>
                  <a:lstStyle/>
                  <a:p>
                    <a:fld id="{2FACF8F8-B1C0-4BEA-B483-67AE13E089E0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(4.5%)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5E7-497F-B171-A85CADA2346B}"/>
                </c:ext>
              </c:extLst>
            </c:dLbl>
            <c:dLbl>
              <c:idx val="4"/>
              <c:layout>
                <c:manualLayout>
                  <c:x val="0"/>
                  <c:y val="-7.8316189590545079E-3"/>
                </c:manualLayout>
              </c:layout>
              <c:tx>
                <c:rich>
                  <a:bodyPr/>
                  <a:lstStyle/>
                  <a:p>
                    <a:fld id="{3ACEB187-65BA-4ED7-B58A-34826423D4F7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(1.7%)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5E7-497F-B171-A85CADA2346B}"/>
                </c:ext>
              </c:extLst>
            </c:dLbl>
            <c:dLbl>
              <c:idx val="5"/>
              <c:layout>
                <c:manualLayout>
                  <c:x val="0"/>
                  <c:y val="-7.8316189590545079E-3"/>
                </c:manualLayout>
              </c:layout>
              <c:tx>
                <c:rich>
                  <a:bodyPr/>
                  <a:lstStyle/>
                  <a:p>
                    <a:fld id="{602B8301-B926-4B1A-BDA6-70ED22697333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(2.9%)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05E7-497F-B171-A85CADA2346B}"/>
                </c:ext>
              </c:extLst>
            </c:dLbl>
            <c:dLbl>
              <c:idx val="6"/>
              <c:layout>
                <c:manualLayout>
                  <c:x val="0"/>
                  <c:y val="-7.8316189590545079E-3"/>
                </c:manualLayout>
              </c:layout>
              <c:tx>
                <c:rich>
                  <a:bodyPr/>
                  <a:lstStyle/>
                  <a:p>
                    <a:fld id="{60BEF808-3BF4-4149-92EA-2A9C92382897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(1.5%)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5E7-497F-B171-A85CADA2346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07C2DE0-9FF7-4BB2-8207-D7497414A9D2}" type="VALUE">
                      <a:rPr lang="en-US" smtClean="0"/>
                      <a:pPr/>
                      <a:t>[VALOR]</a:t>
                    </a:fld>
                    <a:r>
                      <a:rPr lang="en-US"/>
                      <a:t> (0%)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05E7-497F-B171-A85CADA2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'5'!$A$2:$A$9</c:f>
              <c:strCache>
                <c:ptCount val="8"/>
                <c:pt idx="0">
                  <c:v>Ministerios (19)</c:v>
                </c:pt>
                <c:pt idx="1">
                  <c:v>Gobiernos locales (677)</c:v>
                </c:pt>
                <c:pt idx="2">
                  <c:v>Gobiernos Regionales (20)</c:v>
                </c:pt>
                <c:pt idx="3">
                  <c:v>Universidades públicas y privadas (56)</c:v>
                </c:pt>
                <c:pt idx="4">
                  <c:v>Empresas bajo el ámbito de Fonafe (33)</c:v>
                </c:pt>
                <c:pt idx="5">
                  <c:v>Organismos Constitucionales Autónomos (10)</c:v>
                </c:pt>
                <c:pt idx="6">
                  <c:v>Poder Legislativo (1)</c:v>
                </c:pt>
                <c:pt idx="7">
                  <c:v>Poder Judicial - Academia de la Magistratura (1)</c:v>
                </c:pt>
              </c:strCache>
            </c:strRef>
          </c:cat>
          <c:val>
            <c:numRef>
              <c:f>'5'!$E$2:$E$9</c:f>
              <c:numCache>
                <c:formatCode>#,##0</c:formatCode>
                <c:ptCount val="8"/>
                <c:pt idx="0">
                  <c:v>1771</c:v>
                </c:pt>
                <c:pt idx="1">
                  <c:v>7237</c:v>
                </c:pt>
                <c:pt idx="2">
                  <c:v>774</c:v>
                </c:pt>
                <c:pt idx="3">
                  <c:v>273</c:v>
                </c:pt>
                <c:pt idx="4">
                  <c:v>93</c:v>
                </c:pt>
                <c:pt idx="5">
                  <c:v>124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5E7-497F-B171-A85CADA23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5941792"/>
        <c:axId val="355942968"/>
        <c:axId val="0"/>
      </c:bar3DChart>
      <c:catAx>
        <c:axId val="35594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55942968"/>
        <c:crosses val="autoZero"/>
        <c:auto val="1"/>
        <c:lblAlgn val="ctr"/>
        <c:lblOffset val="100"/>
        <c:noMultiLvlLbl val="0"/>
      </c:catAx>
      <c:valAx>
        <c:axId val="355942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5594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B9BE1-A2EA-4995-8DE3-49D6F80A5BB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B0D0BB-55B7-4F20-89F8-BC4FDE470049}">
      <dgm:prSet/>
      <dgm:spPr/>
      <dgm:t>
        <a:bodyPr/>
        <a:lstStyle/>
        <a:p>
          <a:endParaRPr lang="es-ES"/>
        </a:p>
      </dgm:t>
    </dgm:pt>
    <dgm:pt modelId="{5891005C-2829-45BA-9A50-8D7176712710}" type="parTrans" cxnId="{0A6D1231-E1B4-4F54-89E2-578C66085C8F}">
      <dgm:prSet/>
      <dgm:spPr/>
      <dgm:t>
        <a:bodyPr/>
        <a:lstStyle/>
        <a:p>
          <a:endParaRPr lang="es-ES"/>
        </a:p>
      </dgm:t>
    </dgm:pt>
    <dgm:pt modelId="{B3396C9F-F0AD-49ED-96DC-66ACB6042566}" type="sibTrans" cxnId="{0A6D1231-E1B4-4F54-89E2-578C66085C8F}">
      <dgm:prSet/>
      <dgm:spPr/>
      <dgm:t>
        <a:bodyPr/>
        <a:lstStyle/>
        <a:p>
          <a:endParaRPr lang="es-ES"/>
        </a:p>
      </dgm:t>
    </dgm:pt>
    <dgm:pt modelId="{1E3A02B8-A29B-4407-BF65-B46B46224CBA}">
      <dgm:prSet phldrT="[Texto]" custT="1"/>
      <dgm:spPr/>
      <dgm:t>
        <a:bodyPr/>
        <a:lstStyle/>
        <a:p>
          <a:r>
            <a:rPr lang="es-ES" sz="4400" b="1" dirty="0"/>
            <a:t>39% </a:t>
          </a:r>
          <a:r>
            <a:rPr lang="es-ES" sz="3200" dirty="0"/>
            <a:t>Un policía</a:t>
          </a:r>
          <a:endParaRPr lang="es-ES" sz="4400" dirty="0"/>
        </a:p>
      </dgm:t>
    </dgm:pt>
    <dgm:pt modelId="{0B5EB4E7-C708-4A46-89A4-CF30E67EA2FC}" type="parTrans" cxnId="{1DB880D2-C4B4-4566-BC5A-163876F39D04}">
      <dgm:prSet/>
      <dgm:spPr/>
      <dgm:t>
        <a:bodyPr/>
        <a:lstStyle/>
        <a:p>
          <a:endParaRPr lang="es-ES"/>
        </a:p>
      </dgm:t>
    </dgm:pt>
    <dgm:pt modelId="{50027FF8-443E-4324-AF65-4929DE99E4A2}" type="sibTrans" cxnId="{1DB880D2-C4B4-4566-BC5A-163876F39D0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</dgm:pt>
    <dgm:pt modelId="{1519DCFD-AB67-48C9-B159-70D6538831F1}">
      <dgm:prSet phldrT="[Texto]" custT="1"/>
      <dgm:spPr/>
      <dgm:t>
        <a:bodyPr/>
        <a:lstStyle/>
        <a:p>
          <a:r>
            <a:rPr lang="es-ES" sz="3600" b="1" dirty="0"/>
            <a:t>21% </a:t>
          </a:r>
          <a:r>
            <a:rPr lang="es-ES" sz="3200" dirty="0"/>
            <a:t>Un juez</a:t>
          </a:r>
          <a:endParaRPr lang="es-ES" sz="5400" dirty="0"/>
        </a:p>
      </dgm:t>
    </dgm:pt>
    <dgm:pt modelId="{39CEE067-FE53-49D1-9E20-525DB3AA8DCC}" type="parTrans" cxnId="{4D3BAD89-2C0C-40F0-83FB-3247FB081D07}">
      <dgm:prSet/>
      <dgm:spPr/>
      <dgm:t>
        <a:bodyPr/>
        <a:lstStyle/>
        <a:p>
          <a:endParaRPr lang="es-ES"/>
        </a:p>
      </dgm:t>
    </dgm:pt>
    <dgm:pt modelId="{5F80D330-D094-42F1-9377-5F74424116E1}" type="sibTrans" cxnId="{4D3BAD89-2C0C-40F0-83FB-3247FB081D07}">
      <dgm:prSet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52EB12F7-2E91-4797-AA82-F48EC8540571}">
      <dgm:prSet phldrT="[Texto]" custT="1"/>
      <dgm:spPr/>
      <dgm:t>
        <a:bodyPr/>
        <a:lstStyle/>
        <a:p>
          <a:r>
            <a:rPr lang="es-ES" sz="2800" b="1" dirty="0"/>
            <a:t>10% </a:t>
          </a:r>
          <a:r>
            <a:rPr lang="es-ES" sz="1800" b="0" dirty="0"/>
            <a:t>Un político nacional</a:t>
          </a:r>
          <a:endParaRPr lang="es-ES" sz="3600" b="0" dirty="0"/>
        </a:p>
      </dgm:t>
    </dgm:pt>
    <dgm:pt modelId="{715E2D61-7C2D-45DA-8446-55D294E221BA}" type="parTrans" cxnId="{FC465690-9A1B-4692-8FB8-2431E667FB34}">
      <dgm:prSet/>
      <dgm:spPr/>
      <dgm:t>
        <a:bodyPr/>
        <a:lstStyle/>
        <a:p>
          <a:endParaRPr lang="es-ES"/>
        </a:p>
      </dgm:t>
    </dgm:pt>
    <dgm:pt modelId="{E43F52BD-4CB8-433E-B743-D7B6ABEAE926}" type="sibTrans" cxnId="{FC465690-9A1B-4692-8FB8-2431E667FB34}">
      <dgm:prSet/>
      <dgm:spPr>
        <a:blipFill>
          <a:blip xmlns:r="http://schemas.openxmlformats.org/officeDocument/2006/relationships" r:embed="rId3"/>
          <a:srcRect/>
          <a:stretch>
            <a:fillRect t="-14000" b="-14000"/>
          </a:stretch>
        </a:blipFill>
      </dgm:spPr>
      <dgm:t>
        <a:bodyPr/>
        <a:lstStyle/>
        <a:p>
          <a:endParaRPr lang="es-ES"/>
        </a:p>
      </dgm:t>
    </dgm:pt>
    <dgm:pt modelId="{A3A55C80-BE8D-44A1-9684-3AE81C160444}">
      <dgm:prSet/>
      <dgm:spPr/>
      <dgm:t>
        <a:bodyPr/>
        <a:lstStyle/>
        <a:p>
          <a:endParaRPr lang="es-ES"/>
        </a:p>
      </dgm:t>
    </dgm:pt>
    <dgm:pt modelId="{2585072B-CB47-4AAF-BC5C-99B403BCD3A5}" type="parTrans" cxnId="{94171685-D95D-4B6E-A759-FEC8DE451FEA}">
      <dgm:prSet/>
      <dgm:spPr/>
      <dgm:t>
        <a:bodyPr/>
        <a:lstStyle/>
        <a:p>
          <a:endParaRPr lang="es-ES"/>
        </a:p>
      </dgm:t>
    </dgm:pt>
    <dgm:pt modelId="{E7B039A8-8438-4268-A614-52CC4C451B09}" type="sibTrans" cxnId="{94171685-D95D-4B6E-A759-FEC8DE451FEA}">
      <dgm:prSet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C797F713-DA63-4283-9E21-8C953142F122}" type="pres">
      <dgm:prSet presAssocID="{33AB9BE1-A2EA-4995-8DE3-49D6F80A5BB7}" presName="Name0" presStyleCnt="0">
        <dgm:presLayoutVars>
          <dgm:chMax val="7"/>
          <dgm:chPref val="7"/>
          <dgm:dir/>
        </dgm:presLayoutVars>
      </dgm:prSet>
      <dgm:spPr/>
    </dgm:pt>
    <dgm:pt modelId="{1A319D82-9E3A-4FDB-AC07-CD46D4B5791B}" type="pres">
      <dgm:prSet presAssocID="{33AB9BE1-A2EA-4995-8DE3-49D6F80A5BB7}" presName="Name1" presStyleCnt="0"/>
      <dgm:spPr/>
    </dgm:pt>
    <dgm:pt modelId="{7E3A13EE-11C7-4715-9CB0-62092FF826DF}" type="pres">
      <dgm:prSet presAssocID="{B3396C9F-F0AD-49ED-96DC-66ACB6042566}" presName="picture_1" presStyleCnt="0"/>
      <dgm:spPr/>
    </dgm:pt>
    <dgm:pt modelId="{401B1DE4-E511-427C-9EE2-591771FAB9E7}" type="pres">
      <dgm:prSet presAssocID="{B3396C9F-F0AD-49ED-96DC-66ACB6042566}" presName="pictureRepeatNode" presStyleLbl="alignImgPlace1" presStyleIdx="0" presStyleCnt="5"/>
      <dgm:spPr/>
    </dgm:pt>
    <dgm:pt modelId="{B97A78FF-D7EB-4F79-A725-5DDF15732B0D}" type="pres">
      <dgm:prSet presAssocID="{DFB0D0BB-55B7-4F20-89F8-BC4FDE470049}" presName="text_1" presStyleLbl="node1" presStyleIdx="0" presStyleCnt="0">
        <dgm:presLayoutVars>
          <dgm:bulletEnabled val="1"/>
        </dgm:presLayoutVars>
      </dgm:prSet>
      <dgm:spPr/>
    </dgm:pt>
    <dgm:pt modelId="{BAB66829-ADA0-40F6-B7D6-C6B1640D2EF1}" type="pres">
      <dgm:prSet presAssocID="{50027FF8-443E-4324-AF65-4929DE99E4A2}" presName="picture_2" presStyleCnt="0"/>
      <dgm:spPr/>
    </dgm:pt>
    <dgm:pt modelId="{A0BE5738-89DC-4DB0-ABE0-936CAB7E9F8D}" type="pres">
      <dgm:prSet presAssocID="{50027FF8-443E-4324-AF65-4929DE99E4A2}" presName="pictureRepeatNode" presStyleLbl="alignImgPlace1" presStyleIdx="1" presStyleCnt="5"/>
      <dgm:spPr/>
    </dgm:pt>
    <dgm:pt modelId="{837D0BD8-2E8F-468C-848E-5CE9B5586A45}" type="pres">
      <dgm:prSet presAssocID="{1E3A02B8-A29B-4407-BF65-B46B46224CBA}" presName="line_2" presStyleLbl="parChTrans1D1" presStyleIdx="0" presStyleCnt="4"/>
      <dgm:spPr/>
    </dgm:pt>
    <dgm:pt modelId="{F6052C02-8A93-4B48-860F-9A4DD7248FA0}" type="pres">
      <dgm:prSet presAssocID="{1E3A02B8-A29B-4407-BF65-B46B46224CBA}" presName="textparent_2" presStyleLbl="node1" presStyleIdx="0" presStyleCnt="0"/>
      <dgm:spPr/>
    </dgm:pt>
    <dgm:pt modelId="{50F7627C-64AE-45EA-B321-C88B913811BD}" type="pres">
      <dgm:prSet presAssocID="{1E3A02B8-A29B-4407-BF65-B46B46224CBA}" presName="text_2" presStyleLbl="revTx" presStyleIdx="0" presStyleCnt="4" custScaleX="1000007">
        <dgm:presLayoutVars>
          <dgm:bulletEnabled val="1"/>
        </dgm:presLayoutVars>
      </dgm:prSet>
      <dgm:spPr/>
    </dgm:pt>
    <dgm:pt modelId="{C6266AC2-9C78-4A9F-9D48-77E5649C755D}" type="pres">
      <dgm:prSet presAssocID="{5F80D330-D094-42F1-9377-5F74424116E1}" presName="picture_3" presStyleCnt="0"/>
      <dgm:spPr/>
    </dgm:pt>
    <dgm:pt modelId="{CAA3D556-AAD5-4FC2-BE93-8BEEF4A21AEB}" type="pres">
      <dgm:prSet presAssocID="{5F80D330-D094-42F1-9377-5F74424116E1}" presName="pictureRepeatNode" presStyleLbl="alignImgPlace1" presStyleIdx="2" presStyleCnt="5"/>
      <dgm:spPr/>
    </dgm:pt>
    <dgm:pt modelId="{EFA707C7-4124-4688-B777-0653B7412EB1}" type="pres">
      <dgm:prSet presAssocID="{1519DCFD-AB67-48C9-B159-70D6538831F1}" presName="line_3" presStyleLbl="parChTrans1D1" presStyleIdx="1" presStyleCnt="4"/>
      <dgm:spPr/>
    </dgm:pt>
    <dgm:pt modelId="{88208C5A-4AE7-4248-8335-D89572471B2E}" type="pres">
      <dgm:prSet presAssocID="{1519DCFD-AB67-48C9-B159-70D6538831F1}" presName="textparent_3" presStyleLbl="node1" presStyleIdx="0" presStyleCnt="0"/>
      <dgm:spPr/>
    </dgm:pt>
    <dgm:pt modelId="{5A0BF7E2-195B-49C0-A1B8-4713E086388C}" type="pres">
      <dgm:prSet presAssocID="{1519DCFD-AB67-48C9-B159-70D6538831F1}" presName="text_3" presStyleLbl="revTx" presStyleIdx="1" presStyleCnt="4" custScaleX="800245">
        <dgm:presLayoutVars>
          <dgm:bulletEnabled val="1"/>
        </dgm:presLayoutVars>
      </dgm:prSet>
      <dgm:spPr/>
    </dgm:pt>
    <dgm:pt modelId="{A539CA54-ABCB-4D7A-9F4F-18362504E61D}" type="pres">
      <dgm:prSet presAssocID="{E43F52BD-4CB8-433E-B743-D7B6ABEAE926}" presName="picture_4" presStyleCnt="0"/>
      <dgm:spPr/>
    </dgm:pt>
    <dgm:pt modelId="{0E6C80B2-0BA7-4CA2-900A-3DE2BBEEE12C}" type="pres">
      <dgm:prSet presAssocID="{E43F52BD-4CB8-433E-B743-D7B6ABEAE926}" presName="pictureRepeatNode" presStyleLbl="alignImgPlace1" presStyleIdx="3" presStyleCnt="5"/>
      <dgm:spPr/>
    </dgm:pt>
    <dgm:pt modelId="{B9E6A419-11BD-46D2-8F8C-CE8C1F903F79}" type="pres">
      <dgm:prSet presAssocID="{52EB12F7-2E91-4797-AA82-F48EC8540571}" presName="line_4" presStyleLbl="parChTrans1D1" presStyleIdx="2" presStyleCnt="4"/>
      <dgm:spPr/>
    </dgm:pt>
    <dgm:pt modelId="{8D7A93B0-85D9-48B5-9C2F-F2F35620242E}" type="pres">
      <dgm:prSet presAssocID="{52EB12F7-2E91-4797-AA82-F48EC8540571}" presName="textparent_4" presStyleLbl="node1" presStyleIdx="0" presStyleCnt="0"/>
      <dgm:spPr/>
    </dgm:pt>
    <dgm:pt modelId="{6069AC8A-BD25-4931-AD8A-5828B3AE8948}" type="pres">
      <dgm:prSet presAssocID="{52EB12F7-2E91-4797-AA82-F48EC8540571}" presName="text_4" presStyleLbl="revTx" presStyleIdx="2" presStyleCnt="4" custScaleX="1100000">
        <dgm:presLayoutVars>
          <dgm:bulletEnabled val="1"/>
        </dgm:presLayoutVars>
      </dgm:prSet>
      <dgm:spPr/>
    </dgm:pt>
    <dgm:pt modelId="{43B853B2-328C-4B41-B4DE-F845C2E6E595}" type="pres">
      <dgm:prSet presAssocID="{E7B039A8-8438-4268-A614-52CC4C451B09}" presName="picture_5" presStyleCnt="0"/>
      <dgm:spPr/>
    </dgm:pt>
    <dgm:pt modelId="{4D228172-2511-4E45-9D46-3187E8AEE150}" type="pres">
      <dgm:prSet presAssocID="{E7B039A8-8438-4268-A614-52CC4C451B09}" presName="pictureRepeatNode" presStyleLbl="alignImgPlace1" presStyleIdx="4" presStyleCnt="5"/>
      <dgm:spPr/>
    </dgm:pt>
    <dgm:pt modelId="{82997E16-B18A-4145-AF13-1608617F07A6}" type="pres">
      <dgm:prSet presAssocID="{A3A55C80-BE8D-44A1-9684-3AE81C160444}" presName="line_5" presStyleLbl="parChTrans1D1" presStyleIdx="3" presStyleCnt="4"/>
      <dgm:spPr/>
    </dgm:pt>
    <dgm:pt modelId="{4B751EA4-02B5-4B29-A901-099E91007D71}" type="pres">
      <dgm:prSet presAssocID="{A3A55C80-BE8D-44A1-9684-3AE81C160444}" presName="textparent_5" presStyleLbl="node1" presStyleIdx="0" presStyleCnt="0"/>
      <dgm:spPr/>
    </dgm:pt>
    <dgm:pt modelId="{BA6F3DF9-A17E-4FDE-8350-DDFBF5CC79D4}" type="pres">
      <dgm:prSet presAssocID="{A3A55C80-BE8D-44A1-9684-3AE81C160444}" presName="text_5" presStyleLbl="revTx" presStyleIdx="3" presStyleCnt="4" custScaleX="534524">
        <dgm:presLayoutVars>
          <dgm:bulletEnabled val="1"/>
        </dgm:presLayoutVars>
      </dgm:prSet>
      <dgm:spPr/>
    </dgm:pt>
  </dgm:ptLst>
  <dgm:cxnLst>
    <dgm:cxn modelId="{BD7F1800-61B0-4CD1-8466-E69060AFB5C1}" type="presOf" srcId="{33AB9BE1-A2EA-4995-8DE3-49D6F80A5BB7}" destId="{C797F713-DA63-4283-9E21-8C953142F122}" srcOrd="0" destOrd="0" presId="urn:microsoft.com/office/officeart/2008/layout/CircularPictureCallout"/>
    <dgm:cxn modelId="{D4888C05-B27E-4D19-8778-114E20E719C4}" type="presOf" srcId="{A3A55C80-BE8D-44A1-9684-3AE81C160444}" destId="{BA6F3DF9-A17E-4FDE-8350-DDFBF5CC79D4}" srcOrd="0" destOrd="0" presId="urn:microsoft.com/office/officeart/2008/layout/CircularPictureCallout"/>
    <dgm:cxn modelId="{0A6D1231-E1B4-4F54-89E2-578C66085C8F}" srcId="{33AB9BE1-A2EA-4995-8DE3-49D6F80A5BB7}" destId="{DFB0D0BB-55B7-4F20-89F8-BC4FDE470049}" srcOrd="0" destOrd="0" parTransId="{5891005C-2829-45BA-9A50-8D7176712710}" sibTransId="{B3396C9F-F0AD-49ED-96DC-66ACB6042566}"/>
    <dgm:cxn modelId="{B3920642-D91B-4DFB-8604-54CB8BC3B34F}" type="presOf" srcId="{5F80D330-D094-42F1-9377-5F74424116E1}" destId="{CAA3D556-AAD5-4FC2-BE93-8BEEF4A21AEB}" srcOrd="0" destOrd="0" presId="urn:microsoft.com/office/officeart/2008/layout/CircularPictureCallout"/>
    <dgm:cxn modelId="{0A1B4A44-CF63-4D9B-8896-5EE30814496A}" type="presOf" srcId="{1E3A02B8-A29B-4407-BF65-B46B46224CBA}" destId="{50F7627C-64AE-45EA-B321-C88B913811BD}" srcOrd="0" destOrd="0" presId="urn:microsoft.com/office/officeart/2008/layout/CircularPictureCallout"/>
    <dgm:cxn modelId="{8EAF337A-EC14-4CF2-BEAD-3A77C9AF0ADE}" type="presOf" srcId="{DFB0D0BB-55B7-4F20-89F8-BC4FDE470049}" destId="{B97A78FF-D7EB-4F79-A725-5DDF15732B0D}" srcOrd="0" destOrd="0" presId="urn:microsoft.com/office/officeart/2008/layout/CircularPictureCallout"/>
    <dgm:cxn modelId="{94171685-D95D-4B6E-A759-FEC8DE451FEA}" srcId="{33AB9BE1-A2EA-4995-8DE3-49D6F80A5BB7}" destId="{A3A55C80-BE8D-44A1-9684-3AE81C160444}" srcOrd="4" destOrd="0" parTransId="{2585072B-CB47-4AAF-BC5C-99B403BCD3A5}" sibTransId="{E7B039A8-8438-4268-A614-52CC4C451B09}"/>
    <dgm:cxn modelId="{4D3BAD89-2C0C-40F0-83FB-3247FB081D07}" srcId="{33AB9BE1-A2EA-4995-8DE3-49D6F80A5BB7}" destId="{1519DCFD-AB67-48C9-B159-70D6538831F1}" srcOrd="2" destOrd="0" parTransId="{39CEE067-FE53-49D1-9E20-525DB3AA8DCC}" sibTransId="{5F80D330-D094-42F1-9377-5F74424116E1}"/>
    <dgm:cxn modelId="{FC465690-9A1B-4692-8FB8-2431E667FB34}" srcId="{33AB9BE1-A2EA-4995-8DE3-49D6F80A5BB7}" destId="{52EB12F7-2E91-4797-AA82-F48EC8540571}" srcOrd="3" destOrd="0" parTransId="{715E2D61-7C2D-45DA-8446-55D294E221BA}" sibTransId="{E43F52BD-4CB8-433E-B743-D7B6ABEAE926}"/>
    <dgm:cxn modelId="{B6814AC0-31E8-4CBF-9640-981B5C76C986}" type="presOf" srcId="{1519DCFD-AB67-48C9-B159-70D6538831F1}" destId="{5A0BF7E2-195B-49C0-A1B8-4713E086388C}" srcOrd="0" destOrd="0" presId="urn:microsoft.com/office/officeart/2008/layout/CircularPictureCallout"/>
    <dgm:cxn modelId="{14A9BBC8-3DB5-466D-B32F-62F26F2E77ED}" type="presOf" srcId="{E7B039A8-8438-4268-A614-52CC4C451B09}" destId="{4D228172-2511-4E45-9D46-3187E8AEE150}" srcOrd="0" destOrd="0" presId="urn:microsoft.com/office/officeart/2008/layout/CircularPictureCallout"/>
    <dgm:cxn modelId="{1DB880D2-C4B4-4566-BC5A-163876F39D04}" srcId="{33AB9BE1-A2EA-4995-8DE3-49D6F80A5BB7}" destId="{1E3A02B8-A29B-4407-BF65-B46B46224CBA}" srcOrd="1" destOrd="0" parTransId="{0B5EB4E7-C708-4A46-89A4-CF30E67EA2FC}" sibTransId="{50027FF8-443E-4324-AF65-4929DE99E4A2}"/>
    <dgm:cxn modelId="{BF7018DF-B776-483D-9343-318AB1DEE2FD}" type="presOf" srcId="{50027FF8-443E-4324-AF65-4929DE99E4A2}" destId="{A0BE5738-89DC-4DB0-ABE0-936CAB7E9F8D}" srcOrd="0" destOrd="0" presId="urn:microsoft.com/office/officeart/2008/layout/CircularPictureCallout"/>
    <dgm:cxn modelId="{FC1BDAED-5C66-4ABA-86D5-280C9D56D360}" type="presOf" srcId="{E43F52BD-4CB8-433E-B743-D7B6ABEAE926}" destId="{0E6C80B2-0BA7-4CA2-900A-3DE2BBEEE12C}" srcOrd="0" destOrd="0" presId="urn:microsoft.com/office/officeart/2008/layout/CircularPictureCallout"/>
    <dgm:cxn modelId="{A62DCAFC-B196-4EBF-9635-87AE2E2CB791}" type="presOf" srcId="{B3396C9F-F0AD-49ED-96DC-66ACB6042566}" destId="{401B1DE4-E511-427C-9EE2-591771FAB9E7}" srcOrd="0" destOrd="0" presId="urn:microsoft.com/office/officeart/2008/layout/CircularPictureCallout"/>
    <dgm:cxn modelId="{692913FF-FB48-4D31-AD8B-B02879272DC3}" type="presOf" srcId="{52EB12F7-2E91-4797-AA82-F48EC8540571}" destId="{6069AC8A-BD25-4931-AD8A-5828B3AE8948}" srcOrd="0" destOrd="0" presId="urn:microsoft.com/office/officeart/2008/layout/CircularPictureCallout"/>
    <dgm:cxn modelId="{CAF548EC-747B-4EAB-9DD1-C18AE2B1A4C2}" type="presParOf" srcId="{C797F713-DA63-4283-9E21-8C953142F122}" destId="{1A319D82-9E3A-4FDB-AC07-CD46D4B5791B}" srcOrd="0" destOrd="0" presId="urn:microsoft.com/office/officeart/2008/layout/CircularPictureCallout"/>
    <dgm:cxn modelId="{55244790-6558-4788-8747-A37F96DCA950}" type="presParOf" srcId="{1A319D82-9E3A-4FDB-AC07-CD46D4B5791B}" destId="{7E3A13EE-11C7-4715-9CB0-62092FF826DF}" srcOrd="0" destOrd="0" presId="urn:microsoft.com/office/officeart/2008/layout/CircularPictureCallout"/>
    <dgm:cxn modelId="{819668F9-6E56-4F7D-B229-03A9DE6BB7BF}" type="presParOf" srcId="{7E3A13EE-11C7-4715-9CB0-62092FF826DF}" destId="{401B1DE4-E511-427C-9EE2-591771FAB9E7}" srcOrd="0" destOrd="0" presId="urn:microsoft.com/office/officeart/2008/layout/CircularPictureCallout"/>
    <dgm:cxn modelId="{DFD24921-66E8-4260-9FA1-EDB61E6C8A78}" type="presParOf" srcId="{1A319D82-9E3A-4FDB-AC07-CD46D4B5791B}" destId="{B97A78FF-D7EB-4F79-A725-5DDF15732B0D}" srcOrd="1" destOrd="0" presId="urn:microsoft.com/office/officeart/2008/layout/CircularPictureCallout"/>
    <dgm:cxn modelId="{51BB8388-0616-42F8-B994-3551ABCE8A82}" type="presParOf" srcId="{1A319D82-9E3A-4FDB-AC07-CD46D4B5791B}" destId="{BAB66829-ADA0-40F6-B7D6-C6B1640D2EF1}" srcOrd="2" destOrd="0" presId="urn:microsoft.com/office/officeart/2008/layout/CircularPictureCallout"/>
    <dgm:cxn modelId="{430B2284-15A2-4FCB-8BFD-CDAB78EDA9E7}" type="presParOf" srcId="{BAB66829-ADA0-40F6-B7D6-C6B1640D2EF1}" destId="{A0BE5738-89DC-4DB0-ABE0-936CAB7E9F8D}" srcOrd="0" destOrd="0" presId="urn:microsoft.com/office/officeart/2008/layout/CircularPictureCallout"/>
    <dgm:cxn modelId="{087533C2-8AC2-4B84-B676-1A572877E129}" type="presParOf" srcId="{1A319D82-9E3A-4FDB-AC07-CD46D4B5791B}" destId="{837D0BD8-2E8F-468C-848E-5CE9B5586A45}" srcOrd="3" destOrd="0" presId="urn:microsoft.com/office/officeart/2008/layout/CircularPictureCallout"/>
    <dgm:cxn modelId="{E919753B-A11C-47C2-80C9-A24749FF209F}" type="presParOf" srcId="{1A319D82-9E3A-4FDB-AC07-CD46D4B5791B}" destId="{F6052C02-8A93-4B48-860F-9A4DD7248FA0}" srcOrd="4" destOrd="0" presId="urn:microsoft.com/office/officeart/2008/layout/CircularPictureCallout"/>
    <dgm:cxn modelId="{06E78496-D775-46E0-A1AE-4DCB8540C2F7}" type="presParOf" srcId="{F6052C02-8A93-4B48-860F-9A4DD7248FA0}" destId="{50F7627C-64AE-45EA-B321-C88B913811BD}" srcOrd="0" destOrd="0" presId="urn:microsoft.com/office/officeart/2008/layout/CircularPictureCallout"/>
    <dgm:cxn modelId="{F6748DB8-D73D-44BA-AD7D-3A22E4C91303}" type="presParOf" srcId="{1A319D82-9E3A-4FDB-AC07-CD46D4B5791B}" destId="{C6266AC2-9C78-4A9F-9D48-77E5649C755D}" srcOrd="5" destOrd="0" presId="urn:microsoft.com/office/officeart/2008/layout/CircularPictureCallout"/>
    <dgm:cxn modelId="{F24903EC-D856-4427-A6B6-A475B15B0ABF}" type="presParOf" srcId="{C6266AC2-9C78-4A9F-9D48-77E5649C755D}" destId="{CAA3D556-AAD5-4FC2-BE93-8BEEF4A21AEB}" srcOrd="0" destOrd="0" presId="urn:microsoft.com/office/officeart/2008/layout/CircularPictureCallout"/>
    <dgm:cxn modelId="{BC0E98C7-48F1-4AE4-B23F-5DA2B9C4F9D4}" type="presParOf" srcId="{1A319D82-9E3A-4FDB-AC07-CD46D4B5791B}" destId="{EFA707C7-4124-4688-B777-0653B7412EB1}" srcOrd="6" destOrd="0" presId="urn:microsoft.com/office/officeart/2008/layout/CircularPictureCallout"/>
    <dgm:cxn modelId="{394D102F-15EF-41E1-8C1C-0EBB288063A5}" type="presParOf" srcId="{1A319D82-9E3A-4FDB-AC07-CD46D4B5791B}" destId="{88208C5A-4AE7-4248-8335-D89572471B2E}" srcOrd="7" destOrd="0" presId="urn:microsoft.com/office/officeart/2008/layout/CircularPictureCallout"/>
    <dgm:cxn modelId="{30CB82D4-8167-4DAE-A128-B2942E662A3A}" type="presParOf" srcId="{88208C5A-4AE7-4248-8335-D89572471B2E}" destId="{5A0BF7E2-195B-49C0-A1B8-4713E086388C}" srcOrd="0" destOrd="0" presId="urn:microsoft.com/office/officeart/2008/layout/CircularPictureCallout"/>
    <dgm:cxn modelId="{1F1040F2-5F82-4462-B0E5-CFCD76A37255}" type="presParOf" srcId="{1A319D82-9E3A-4FDB-AC07-CD46D4B5791B}" destId="{A539CA54-ABCB-4D7A-9F4F-18362504E61D}" srcOrd="8" destOrd="0" presId="urn:microsoft.com/office/officeart/2008/layout/CircularPictureCallout"/>
    <dgm:cxn modelId="{0B4D9981-04BE-4EFA-BCE7-3B81E56780A0}" type="presParOf" srcId="{A539CA54-ABCB-4D7A-9F4F-18362504E61D}" destId="{0E6C80B2-0BA7-4CA2-900A-3DE2BBEEE12C}" srcOrd="0" destOrd="0" presId="urn:microsoft.com/office/officeart/2008/layout/CircularPictureCallout"/>
    <dgm:cxn modelId="{A1FD5036-3F32-41EC-A99D-407579DBDCB3}" type="presParOf" srcId="{1A319D82-9E3A-4FDB-AC07-CD46D4B5791B}" destId="{B9E6A419-11BD-46D2-8F8C-CE8C1F903F79}" srcOrd="9" destOrd="0" presId="urn:microsoft.com/office/officeart/2008/layout/CircularPictureCallout"/>
    <dgm:cxn modelId="{93B2F5F7-6B07-43AF-9AF0-6E06C3673F3D}" type="presParOf" srcId="{1A319D82-9E3A-4FDB-AC07-CD46D4B5791B}" destId="{8D7A93B0-85D9-48B5-9C2F-F2F35620242E}" srcOrd="10" destOrd="0" presId="urn:microsoft.com/office/officeart/2008/layout/CircularPictureCallout"/>
    <dgm:cxn modelId="{6C166235-86FE-4F39-B1C0-29E9734711F0}" type="presParOf" srcId="{8D7A93B0-85D9-48B5-9C2F-F2F35620242E}" destId="{6069AC8A-BD25-4931-AD8A-5828B3AE8948}" srcOrd="0" destOrd="0" presId="urn:microsoft.com/office/officeart/2008/layout/CircularPictureCallout"/>
    <dgm:cxn modelId="{DABE4661-11D0-46A7-B864-057BEAED8842}" type="presParOf" srcId="{1A319D82-9E3A-4FDB-AC07-CD46D4B5791B}" destId="{43B853B2-328C-4B41-B4DE-F845C2E6E595}" srcOrd="11" destOrd="0" presId="urn:microsoft.com/office/officeart/2008/layout/CircularPictureCallout"/>
    <dgm:cxn modelId="{5CFE7C82-2DCD-42A8-B33F-EAFBEC317C1D}" type="presParOf" srcId="{43B853B2-328C-4B41-B4DE-F845C2E6E595}" destId="{4D228172-2511-4E45-9D46-3187E8AEE150}" srcOrd="0" destOrd="0" presId="urn:microsoft.com/office/officeart/2008/layout/CircularPictureCallout"/>
    <dgm:cxn modelId="{2E499E0B-2DD9-49E0-8B72-F2792AC7B611}" type="presParOf" srcId="{1A319D82-9E3A-4FDB-AC07-CD46D4B5791B}" destId="{82997E16-B18A-4145-AF13-1608617F07A6}" srcOrd="12" destOrd="0" presId="urn:microsoft.com/office/officeart/2008/layout/CircularPictureCallout"/>
    <dgm:cxn modelId="{7A3B102D-8801-46FC-9DBB-062E92BA9191}" type="presParOf" srcId="{1A319D82-9E3A-4FDB-AC07-CD46D4B5791B}" destId="{4B751EA4-02B5-4B29-A901-099E91007D71}" srcOrd="13" destOrd="0" presId="urn:microsoft.com/office/officeart/2008/layout/CircularPictureCallout"/>
    <dgm:cxn modelId="{E18BD331-E690-421B-9A71-96E275F1849D}" type="presParOf" srcId="{4B751EA4-02B5-4B29-A901-099E91007D71}" destId="{BA6F3DF9-A17E-4FDE-8350-DDFBF5CC79D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93DB9-0E89-4D67-AD1A-487BBC547ED2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B95C5480-30A9-413C-80DA-DAFC78D48212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PE" sz="3600" dirty="0"/>
            <a:t>LEVES</a:t>
          </a:r>
        </a:p>
      </dgm:t>
    </dgm:pt>
    <dgm:pt modelId="{12ADA6BD-6D82-4D85-88AB-02557A988470}" type="parTrans" cxnId="{75D5A391-66A3-4946-A270-EE96CE6D16E1}">
      <dgm:prSet/>
      <dgm:spPr/>
      <dgm:t>
        <a:bodyPr/>
        <a:lstStyle/>
        <a:p>
          <a:endParaRPr lang="es-PE" sz="1800"/>
        </a:p>
      </dgm:t>
    </dgm:pt>
    <dgm:pt modelId="{1D551D28-6168-4373-90C6-A197D01EC236}" type="sibTrans" cxnId="{75D5A391-66A3-4946-A270-EE96CE6D16E1}">
      <dgm:prSet/>
      <dgm:spPr/>
      <dgm:t>
        <a:bodyPr/>
        <a:lstStyle/>
        <a:p>
          <a:endParaRPr lang="es-PE" sz="1800"/>
        </a:p>
      </dgm:t>
    </dgm:pt>
    <dgm:pt modelId="{94E13B8F-703E-4F2C-B25C-A8FA8960EA97}">
      <dgm:prSet phldrT="[Texto]" custT="1"/>
      <dgm:spPr/>
      <dgm:t>
        <a:bodyPr/>
        <a:lstStyle/>
        <a:p>
          <a:r>
            <a:rPr lang="es-ES_tradnl" sz="1600" dirty="0"/>
            <a:t>Incumplimiento de encausar las solicitudes de </a:t>
          </a:r>
          <a:r>
            <a:rPr lang="es-ES_tradnl" sz="1600" dirty="0" err="1"/>
            <a:t>informaci</a:t>
          </a:r>
          <a:r>
            <a:rPr lang="es-ES" sz="1600" dirty="0" err="1"/>
            <a:t>ón</a:t>
          </a:r>
          <a:r>
            <a:rPr lang="es-ES" sz="1600" dirty="0"/>
            <a:t>.</a:t>
          </a:r>
          <a:endParaRPr lang="es-PE" sz="1600" dirty="0"/>
        </a:p>
      </dgm:t>
    </dgm:pt>
    <dgm:pt modelId="{118E699E-33BA-4377-86D4-B6B55C0A743F}" type="parTrans" cxnId="{2DBB9133-E918-4A56-B81B-9BAE8F633D4F}">
      <dgm:prSet custT="1"/>
      <dgm:spPr/>
      <dgm:t>
        <a:bodyPr/>
        <a:lstStyle/>
        <a:p>
          <a:endParaRPr lang="es-PE" sz="500"/>
        </a:p>
      </dgm:t>
    </dgm:pt>
    <dgm:pt modelId="{D580F8F7-6622-446F-A6BF-EA3D69B5AD95}" type="sibTrans" cxnId="{2DBB9133-E918-4A56-B81B-9BAE8F633D4F}">
      <dgm:prSet/>
      <dgm:spPr/>
      <dgm:t>
        <a:bodyPr/>
        <a:lstStyle/>
        <a:p>
          <a:endParaRPr lang="es-PE" sz="1800"/>
        </a:p>
      </dgm:t>
    </dgm:pt>
    <dgm:pt modelId="{CC18E4A1-7919-465C-8B33-D628C076D22F}">
      <dgm:prSet custT="1"/>
      <dgm:spPr/>
      <dgm:t>
        <a:bodyPr/>
        <a:lstStyle/>
        <a:p>
          <a:r>
            <a:rPr lang="es-ES" sz="1600" dirty="0"/>
            <a:t>Falta de comunicación del uso del plazo al que hace referencia el inciso g) del artículo 11 de la Ley.</a:t>
          </a:r>
        </a:p>
      </dgm:t>
    </dgm:pt>
    <dgm:pt modelId="{B0335082-0F22-47F7-B828-5D2D9FD34268}" type="parTrans" cxnId="{4F19327B-0F36-47CD-8DD9-9882BD670577}">
      <dgm:prSet/>
      <dgm:spPr/>
      <dgm:t>
        <a:bodyPr/>
        <a:lstStyle/>
        <a:p>
          <a:endParaRPr lang="es-PE"/>
        </a:p>
      </dgm:t>
    </dgm:pt>
    <dgm:pt modelId="{C9DEFB4D-4279-4A75-B8EF-4928B5F98C65}" type="sibTrans" cxnId="{4F19327B-0F36-47CD-8DD9-9882BD670577}">
      <dgm:prSet/>
      <dgm:spPr/>
      <dgm:t>
        <a:bodyPr/>
        <a:lstStyle/>
        <a:p>
          <a:endParaRPr lang="es-PE"/>
        </a:p>
      </dgm:t>
    </dgm:pt>
    <dgm:pt modelId="{6DCB456E-C5D9-4AA3-9D4B-316EB399B2B2}">
      <dgm:prSet custT="1"/>
      <dgm:spPr/>
      <dgm:t>
        <a:bodyPr/>
        <a:lstStyle/>
        <a:p>
          <a:r>
            <a:rPr lang="es-ES" sz="1600"/>
            <a:t>Incumplir con la obligaciones de conservar la información que posee la Entidad Pública.</a:t>
          </a:r>
          <a:endParaRPr lang="es-ES_tradnl" sz="1600" dirty="0"/>
        </a:p>
      </dgm:t>
    </dgm:pt>
    <dgm:pt modelId="{654A8A36-A6DE-455A-BA70-7CD9B47921BF}" type="parTrans" cxnId="{3FB0C7F3-BD85-4389-AB91-3180FB994EEA}">
      <dgm:prSet/>
      <dgm:spPr/>
      <dgm:t>
        <a:bodyPr/>
        <a:lstStyle/>
        <a:p>
          <a:endParaRPr lang="es-PE"/>
        </a:p>
      </dgm:t>
    </dgm:pt>
    <dgm:pt modelId="{B6F097ED-DDCE-456E-B417-AD68F52756DE}" type="sibTrans" cxnId="{3FB0C7F3-BD85-4389-AB91-3180FB994EEA}">
      <dgm:prSet/>
      <dgm:spPr/>
      <dgm:t>
        <a:bodyPr/>
        <a:lstStyle/>
        <a:p>
          <a:endParaRPr lang="es-PE"/>
        </a:p>
      </dgm:t>
    </dgm:pt>
    <dgm:pt modelId="{38DCBE39-F71C-40B6-87CD-59FDEC3D7959}" type="pres">
      <dgm:prSet presAssocID="{F9A93DB9-0E89-4D67-AD1A-487BBC547E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C06A17-55EA-42D7-8709-9A13545063B0}" type="pres">
      <dgm:prSet presAssocID="{B95C5480-30A9-413C-80DA-DAFC78D48212}" presName="root1" presStyleCnt="0"/>
      <dgm:spPr/>
    </dgm:pt>
    <dgm:pt modelId="{F96061C7-8D25-41F1-81C6-3D2CDF69F50A}" type="pres">
      <dgm:prSet presAssocID="{B95C5480-30A9-413C-80DA-DAFC78D48212}" presName="LevelOneTextNode" presStyleLbl="node0" presStyleIdx="0" presStyleCnt="1" custScaleX="73895" custScaleY="70137">
        <dgm:presLayoutVars>
          <dgm:chPref val="3"/>
        </dgm:presLayoutVars>
      </dgm:prSet>
      <dgm:spPr/>
    </dgm:pt>
    <dgm:pt modelId="{BFB049BB-D66F-4F06-A44E-22D68C0E0CE0}" type="pres">
      <dgm:prSet presAssocID="{B95C5480-30A9-413C-80DA-DAFC78D48212}" presName="level2hierChild" presStyleCnt="0"/>
      <dgm:spPr/>
    </dgm:pt>
    <dgm:pt modelId="{34C7732A-818B-40A1-93EC-B84531BDF4D0}" type="pres">
      <dgm:prSet presAssocID="{118E699E-33BA-4377-86D4-B6B55C0A743F}" presName="conn2-1" presStyleLbl="parChTrans1D2" presStyleIdx="0" presStyleCnt="3"/>
      <dgm:spPr/>
    </dgm:pt>
    <dgm:pt modelId="{B288BE7A-52EB-4278-BAED-DC518F3D6102}" type="pres">
      <dgm:prSet presAssocID="{118E699E-33BA-4377-86D4-B6B55C0A743F}" presName="connTx" presStyleLbl="parChTrans1D2" presStyleIdx="0" presStyleCnt="3"/>
      <dgm:spPr/>
    </dgm:pt>
    <dgm:pt modelId="{15145524-A7A0-4DF7-8A90-2CA57E3A0040}" type="pres">
      <dgm:prSet presAssocID="{94E13B8F-703E-4F2C-B25C-A8FA8960EA97}" presName="root2" presStyleCnt="0"/>
      <dgm:spPr/>
    </dgm:pt>
    <dgm:pt modelId="{23DE828C-65F2-4520-ABFC-E8A97739A523}" type="pres">
      <dgm:prSet presAssocID="{94E13B8F-703E-4F2C-B25C-A8FA8960EA97}" presName="LevelTwoTextNode" presStyleLbl="node2" presStyleIdx="0" presStyleCnt="3" custScaleX="229122">
        <dgm:presLayoutVars>
          <dgm:chPref val="3"/>
        </dgm:presLayoutVars>
      </dgm:prSet>
      <dgm:spPr/>
    </dgm:pt>
    <dgm:pt modelId="{F8B5FB0A-E92C-4515-8983-D1F6215DF345}" type="pres">
      <dgm:prSet presAssocID="{94E13B8F-703E-4F2C-B25C-A8FA8960EA97}" presName="level3hierChild" presStyleCnt="0"/>
      <dgm:spPr/>
    </dgm:pt>
    <dgm:pt modelId="{D649E78E-611D-4344-BD67-7828BCB8CC6D}" type="pres">
      <dgm:prSet presAssocID="{B0335082-0F22-47F7-B828-5D2D9FD34268}" presName="conn2-1" presStyleLbl="parChTrans1D2" presStyleIdx="1" presStyleCnt="3"/>
      <dgm:spPr/>
    </dgm:pt>
    <dgm:pt modelId="{9B313D5B-C159-4413-A8B7-EB0A2A6CF855}" type="pres">
      <dgm:prSet presAssocID="{B0335082-0F22-47F7-B828-5D2D9FD34268}" presName="connTx" presStyleLbl="parChTrans1D2" presStyleIdx="1" presStyleCnt="3"/>
      <dgm:spPr/>
    </dgm:pt>
    <dgm:pt modelId="{3D57F4E4-A121-4666-8931-4BE56FF9CC8C}" type="pres">
      <dgm:prSet presAssocID="{CC18E4A1-7919-465C-8B33-D628C076D22F}" presName="root2" presStyleCnt="0"/>
      <dgm:spPr/>
    </dgm:pt>
    <dgm:pt modelId="{BC54C312-0457-4EBB-940F-DCEC10DAAD7B}" type="pres">
      <dgm:prSet presAssocID="{CC18E4A1-7919-465C-8B33-D628C076D22F}" presName="LevelTwoTextNode" presStyleLbl="node2" presStyleIdx="1" presStyleCnt="3" custScaleX="230790">
        <dgm:presLayoutVars>
          <dgm:chPref val="3"/>
        </dgm:presLayoutVars>
      </dgm:prSet>
      <dgm:spPr/>
    </dgm:pt>
    <dgm:pt modelId="{B046E22F-0D83-48CA-B5CB-4DABFC92346C}" type="pres">
      <dgm:prSet presAssocID="{CC18E4A1-7919-465C-8B33-D628C076D22F}" presName="level3hierChild" presStyleCnt="0"/>
      <dgm:spPr/>
    </dgm:pt>
    <dgm:pt modelId="{E4DAE5EC-A701-4868-9DA9-6A286E9C5A92}" type="pres">
      <dgm:prSet presAssocID="{654A8A36-A6DE-455A-BA70-7CD9B47921BF}" presName="conn2-1" presStyleLbl="parChTrans1D2" presStyleIdx="2" presStyleCnt="3"/>
      <dgm:spPr/>
    </dgm:pt>
    <dgm:pt modelId="{F4DBD5FE-7F79-448A-9258-079830F38DCA}" type="pres">
      <dgm:prSet presAssocID="{654A8A36-A6DE-455A-BA70-7CD9B47921BF}" presName="connTx" presStyleLbl="parChTrans1D2" presStyleIdx="2" presStyleCnt="3"/>
      <dgm:spPr/>
    </dgm:pt>
    <dgm:pt modelId="{F7D708CF-FC9D-4A34-BDB9-ECEEA0892747}" type="pres">
      <dgm:prSet presAssocID="{6DCB456E-C5D9-4AA3-9D4B-316EB399B2B2}" presName="root2" presStyleCnt="0"/>
      <dgm:spPr/>
    </dgm:pt>
    <dgm:pt modelId="{9FCE1D1E-7703-4DA1-8692-BAEE8476A429}" type="pres">
      <dgm:prSet presAssocID="{6DCB456E-C5D9-4AA3-9D4B-316EB399B2B2}" presName="LevelTwoTextNode" presStyleLbl="node2" presStyleIdx="2" presStyleCnt="3" custScaleX="230790">
        <dgm:presLayoutVars>
          <dgm:chPref val="3"/>
        </dgm:presLayoutVars>
      </dgm:prSet>
      <dgm:spPr/>
    </dgm:pt>
    <dgm:pt modelId="{94B3061B-49D6-48F3-A0BA-05BD4E661714}" type="pres">
      <dgm:prSet presAssocID="{6DCB456E-C5D9-4AA3-9D4B-316EB399B2B2}" presName="level3hierChild" presStyleCnt="0"/>
      <dgm:spPr/>
    </dgm:pt>
  </dgm:ptLst>
  <dgm:cxnLst>
    <dgm:cxn modelId="{A976AA08-AF27-4045-A85D-4D1BE80B8F93}" type="presOf" srcId="{CC18E4A1-7919-465C-8B33-D628C076D22F}" destId="{BC54C312-0457-4EBB-940F-DCEC10DAAD7B}" srcOrd="0" destOrd="0" presId="urn:microsoft.com/office/officeart/2008/layout/HorizontalMultiLevelHierarchy"/>
    <dgm:cxn modelId="{4FDCD01F-F762-43CB-A6EC-790790647F52}" type="presOf" srcId="{94E13B8F-703E-4F2C-B25C-A8FA8960EA97}" destId="{23DE828C-65F2-4520-ABFC-E8A97739A523}" srcOrd="0" destOrd="0" presId="urn:microsoft.com/office/officeart/2008/layout/HorizontalMultiLevelHierarchy"/>
    <dgm:cxn modelId="{2DBB9133-E918-4A56-B81B-9BAE8F633D4F}" srcId="{B95C5480-30A9-413C-80DA-DAFC78D48212}" destId="{94E13B8F-703E-4F2C-B25C-A8FA8960EA97}" srcOrd="0" destOrd="0" parTransId="{118E699E-33BA-4377-86D4-B6B55C0A743F}" sibTransId="{D580F8F7-6622-446F-A6BF-EA3D69B5AD95}"/>
    <dgm:cxn modelId="{1F520D36-ECF5-4020-90DF-24FAE7002F80}" type="presOf" srcId="{654A8A36-A6DE-455A-BA70-7CD9B47921BF}" destId="{F4DBD5FE-7F79-448A-9258-079830F38DCA}" srcOrd="1" destOrd="0" presId="urn:microsoft.com/office/officeart/2008/layout/HorizontalMultiLevelHierarchy"/>
    <dgm:cxn modelId="{21282265-B48C-435C-AD0E-A116F1AAC31E}" type="presOf" srcId="{B95C5480-30A9-413C-80DA-DAFC78D48212}" destId="{F96061C7-8D25-41F1-81C6-3D2CDF69F50A}" srcOrd="0" destOrd="0" presId="urn:microsoft.com/office/officeart/2008/layout/HorizontalMultiLevelHierarchy"/>
    <dgm:cxn modelId="{77AFC748-F52A-4532-8C53-639B124DD557}" type="presOf" srcId="{F9A93DB9-0E89-4D67-AD1A-487BBC547ED2}" destId="{38DCBE39-F71C-40B6-87CD-59FDEC3D7959}" srcOrd="0" destOrd="0" presId="urn:microsoft.com/office/officeart/2008/layout/HorizontalMultiLevelHierarchy"/>
    <dgm:cxn modelId="{4F19327B-0F36-47CD-8DD9-9882BD670577}" srcId="{B95C5480-30A9-413C-80DA-DAFC78D48212}" destId="{CC18E4A1-7919-465C-8B33-D628C076D22F}" srcOrd="1" destOrd="0" parTransId="{B0335082-0F22-47F7-B828-5D2D9FD34268}" sibTransId="{C9DEFB4D-4279-4A75-B8EF-4928B5F98C65}"/>
    <dgm:cxn modelId="{79A7A37C-9C2F-46FE-A75C-101FFBE8C938}" type="presOf" srcId="{118E699E-33BA-4377-86D4-B6B55C0A743F}" destId="{B288BE7A-52EB-4278-BAED-DC518F3D6102}" srcOrd="1" destOrd="0" presId="urn:microsoft.com/office/officeart/2008/layout/HorizontalMultiLevelHierarchy"/>
    <dgm:cxn modelId="{7CD0DC8A-7759-47D3-9620-25D6F688324D}" type="presOf" srcId="{6DCB456E-C5D9-4AA3-9D4B-316EB399B2B2}" destId="{9FCE1D1E-7703-4DA1-8692-BAEE8476A429}" srcOrd="0" destOrd="0" presId="urn:microsoft.com/office/officeart/2008/layout/HorizontalMultiLevelHierarchy"/>
    <dgm:cxn modelId="{75D5A391-66A3-4946-A270-EE96CE6D16E1}" srcId="{F9A93DB9-0E89-4D67-AD1A-487BBC547ED2}" destId="{B95C5480-30A9-413C-80DA-DAFC78D48212}" srcOrd="0" destOrd="0" parTransId="{12ADA6BD-6D82-4D85-88AB-02557A988470}" sibTransId="{1D551D28-6168-4373-90C6-A197D01EC236}"/>
    <dgm:cxn modelId="{AD1356A3-A305-4D73-B21D-EECC71735240}" type="presOf" srcId="{654A8A36-A6DE-455A-BA70-7CD9B47921BF}" destId="{E4DAE5EC-A701-4868-9DA9-6A286E9C5A92}" srcOrd="0" destOrd="0" presId="urn:microsoft.com/office/officeart/2008/layout/HorizontalMultiLevelHierarchy"/>
    <dgm:cxn modelId="{A91C24A9-BE0D-4B9C-A109-48F6F1A73E97}" type="presOf" srcId="{B0335082-0F22-47F7-B828-5D2D9FD34268}" destId="{9B313D5B-C159-4413-A8B7-EB0A2A6CF855}" srcOrd="1" destOrd="0" presId="urn:microsoft.com/office/officeart/2008/layout/HorizontalMultiLevelHierarchy"/>
    <dgm:cxn modelId="{10D6B8D3-545A-485D-A752-D89D4296F849}" type="presOf" srcId="{118E699E-33BA-4377-86D4-B6B55C0A743F}" destId="{34C7732A-818B-40A1-93EC-B84531BDF4D0}" srcOrd="0" destOrd="0" presId="urn:microsoft.com/office/officeart/2008/layout/HorizontalMultiLevelHierarchy"/>
    <dgm:cxn modelId="{E7DE53E9-E89A-4812-AD6F-D902B1B29A2C}" type="presOf" srcId="{B0335082-0F22-47F7-B828-5D2D9FD34268}" destId="{D649E78E-611D-4344-BD67-7828BCB8CC6D}" srcOrd="0" destOrd="0" presId="urn:microsoft.com/office/officeart/2008/layout/HorizontalMultiLevelHierarchy"/>
    <dgm:cxn modelId="{3FB0C7F3-BD85-4389-AB91-3180FB994EEA}" srcId="{B95C5480-30A9-413C-80DA-DAFC78D48212}" destId="{6DCB456E-C5D9-4AA3-9D4B-316EB399B2B2}" srcOrd="2" destOrd="0" parTransId="{654A8A36-A6DE-455A-BA70-7CD9B47921BF}" sibTransId="{B6F097ED-DDCE-456E-B417-AD68F52756DE}"/>
    <dgm:cxn modelId="{9CD40E0A-095F-4961-B57C-D9FBB1A05463}" type="presParOf" srcId="{38DCBE39-F71C-40B6-87CD-59FDEC3D7959}" destId="{82C06A17-55EA-42D7-8709-9A13545063B0}" srcOrd="0" destOrd="0" presId="urn:microsoft.com/office/officeart/2008/layout/HorizontalMultiLevelHierarchy"/>
    <dgm:cxn modelId="{EF628C90-9812-4F40-8EA2-ABB12553DD13}" type="presParOf" srcId="{82C06A17-55EA-42D7-8709-9A13545063B0}" destId="{F96061C7-8D25-41F1-81C6-3D2CDF69F50A}" srcOrd="0" destOrd="0" presId="urn:microsoft.com/office/officeart/2008/layout/HorizontalMultiLevelHierarchy"/>
    <dgm:cxn modelId="{21B74E4F-D4F5-4855-B397-881191C89486}" type="presParOf" srcId="{82C06A17-55EA-42D7-8709-9A13545063B0}" destId="{BFB049BB-D66F-4F06-A44E-22D68C0E0CE0}" srcOrd="1" destOrd="0" presId="urn:microsoft.com/office/officeart/2008/layout/HorizontalMultiLevelHierarchy"/>
    <dgm:cxn modelId="{D17FFFB7-B42F-4388-B508-2344D3C3503A}" type="presParOf" srcId="{BFB049BB-D66F-4F06-A44E-22D68C0E0CE0}" destId="{34C7732A-818B-40A1-93EC-B84531BDF4D0}" srcOrd="0" destOrd="0" presId="urn:microsoft.com/office/officeart/2008/layout/HorizontalMultiLevelHierarchy"/>
    <dgm:cxn modelId="{3C53FF50-CBEB-4313-A672-9DA853879C19}" type="presParOf" srcId="{34C7732A-818B-40A1-93EC-B84531BDF4D0}" destId="{B288BE7A-52EB-4278-BAED-DC518F3D6102}" srcOrd="0" destOrd="0" presId="urn:microsoft.com/office/officeart/2008/layout/HorizontalMultiLevelHierarchy"/>
    <dgm:cxn modelId="{6669FAC3-44CA-4B6A-BBE0-126E9005393B}" type="presParOf" srcId="{BFB049BB-D66F-4F06-A44E-22D68C0E0CE0}" destId="{15145524-A7A0-4DF7-8A90-2CA57E3A0040}" srcOrd="1" destOrd="0" presId="urn:microsoft.com/office/officeart/2008/layout/HorizontalMultiLevelHierarchy"/>
    <dgm:cxn modelId="{24E9D72E-7C28-401C-AE56-E667FD47BFAF}" type="presParOf" srcId="{15145524-A7A0-4DF7-8A90-2CA57E3A0040}" destId="{23DE828C-65F2-4520-ABFC-E8A97739A523}" srcOrd="0" destOrd="0" presId="urn:microsoft.com/office/officeart/2008/layout/HorizontalMultiLevelHierarchy"/>
    <dgm:cxn modelId="{A462395D-531A-4A8D-BFB9-272983FFFB18}" type="presParOf" srcId="{15145524-A7A0-4DF7-8A90-2CA57E3A0040}" destId="{F8B5FB0A-E92C-4515-8983-D1F6215DF345}" srcOrd="1" destOrd="0" presId="urn:microsoft.com/office/officeart/2008/layout/HorizontalMultiLevelHierarchy"/>
    <dgm:cxn modelId="{4C2E6D6A-49C5-4BFD-BDFF-03D42DE63962}" type="presParOf" srcId="{BFB049BB-D66F-4F06-A44E-22D68C0E0CE0}" destId="{D649E78E-611D-4344-BD67-7828BCB8CC6D}" srcOrd="2" destOrd="0" presId="urn:microsoft.com/office/officeart/2008/layout/HorizontalMultiLevelHierarchy"/>
    <dgm:cxn modelId="{51E60757-2167-42FE-86DC-C716F10779C5}" type="presParOf" srcId="{D649E78E-611D-4344-BD67-7828BCB8CC6D}" destId="{9B313D5B-C159-4413-A8B7-EB0A2A6CF855}" srcOrd="0" destOrd="0" presId="urn:microsoft.com/office/officeart/2008/layout/HorizontalMultiLevelHierarchy"/>
    <dgm:cxn modelId="{AD3C3639-74DF-4296-812F-8D426B63DDB8}" type="presParOf" srcId="{BFB049BB-D66F-4F06-A44E-22D68C0E0CE0}" destId="{3D57F4E4-A121-4666-8931-4BE56FF9CC8C}" srcOrd="3" destOrd="0" presId="urn:microsoft.com/office/officeart/2008/layout/HorizontalMultiLevelHierarchy"/>
    <dgm:cxn modelId="{6D52ED78-2EEE-4E97-95EC-4A8476AA2020}" type="presParOf" srcId="{3D57F4E4-A121-4666-8931-4BE56FF9CC8C}" destId="{BC54C312-0457-4EBB-940F-DCEC10DAAD7B}" srcOrd="0" destOrd="0" presId="urn:microsoft.com/office/officeart/2008/layout/HorizontalMultiLevelHierarchy"/>
    <dgm:cxn modelId="{575C7EE8-595D-4B6B-9D44-D807FD586784}" type="presParOf" srcId="{3D57F4E4-A121-4666-8931-4BE56FF9CC8C}" destId="{B046E22F-0D83-48CA-B5CB-4DABFC92346C}" srcOrd="1" destOrd="0" presId="urn:microsoft.com/office/officeart/2008/layout/HorizontalMultiLevelHierarchy"/>
    <dgm:cxn modelId="{B21376D9-1246-410B-8972-91C70873619A}" type="presParOf" srcId="{BFB049BB-D66F-4F06-A44E-22D68C0E0CE0}" destId="{E4DAE5EC-A701-4868-9DA9-6A286E9C5A92}" srcOrd="4" destOrd="0" presId="urn:microsoft.com/office/officeart/2008/layout/HorizontalMultiLevelHierarchy"/>
    <dgm:cxn modelId="{F17BA775-3BE4-42EA-B2D0-BF95ED0F6275}" type="presParOf" srcId="{E4DAE5EC-A701-4868-9DA9-6A286E9C5A92}" destId="{F4DBD5FE-7F79-448A-9258-079830F38DCA}" srcOrd="0" destOrd="0" presId="urn:microsoft.com/office/officeart/2008/layout/HorizontalMultiLevelHierarchy"/>
    <dgm:cxn modelId="{BA8DD3AF-698C-4F6F-87C4-41AAD6CB9E56}" type="presParOf" srcId="{BFB049BB-D66F-4F06-A44E-22D68C0E0CE0}" destId="{F7D708CF-FC9D-4A34-BDB9-ECEEA0892747}" srcOrd="5" destOrd="0" presId="urn:microsoft.com/office/officeart/2008/layout/HorizontalMultiLevelHierarchy"/>
    <dgm:cxn modelId="{E70D0A0D-EE53-4DEA-BE57-91C39239B894}" type="presParOf" srcId="{F7D708CF-FC9D-4A34-BDB9-ECEEA0892747}" destId="{9FCE1D1E-7703-4DA1-8692-BAEE8476A429}" srcOrd="0" destOrd="0" presId="urn:microsoft.com/office/officeart/2008/layout/HorizontalMultiLevelHierarchy"/>
    <dgm:cxn modelId="{20C8D01E-85C4-49CC-B85B-6002EEFDA1D5}" type="presParOf" srcId="{F7D708CF-FC9D-4A34-BDB9-ECEEA0892747}" destId="{94B3061B-49D6-48F3-A0BA-05BD4E6617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93DB9-0E89-4D67-AD1A-487BBC547ED2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B95C5480-30A9-413C-80DA-DAFC78D4821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z="3600" dirty="0"/>
            <a:t>GRAVES</a:t>
          </a:r>
          <a:endParaRPr lang="es-PE" sz="3600" dirty="0"/>
        </a:p>
      </dgm:t>
    </dgm:pt>
    <dgm:pt modelId="{12ADA6BD-6D82-4D85-88AB-02557A988470}" type="parTrans" cxnId="{75D5A391-66A3-4946-A270-EE96CE6D16E1}">
      <dgm:prSet/>
      <dgm:spPr/>
      <dgm:t>
        <a:bodyPr/>
        <a:lstStyle/>
        <a:p>
          <a:endParaRPr lang="es-PE" sz="1800"/>
        </a:p>
      </dgm:t>
    </dgm:pt>
    <dgm:pt modelId="{1D551D28-6168-4373-90C6-A197D01EC236}" type="sibTrans" cxnId="{75D5A391-66A3-4946-A270-EE96CE6D16E1}">
      <dgm:prSet/>
      <dgm:spPr/>
      <dgm:t>
        <a:bodyPr/>
        <a:lstStyle/>
        <a:p>
          <a:endParaRPr lang="es-PE" sz="1800"/>
        </a:p>
      </dgm:t>
    </dgm:pt>
    <dgm:pt modelId="{94E13B8F-703E-4F2C-B25C-A8FA8960EA97}">
      <dgm:prSet phldrT="[Texto]" custT="1"/>
      <dgm:spPr/>
      <dgm:t>
        <a:bodyPr/>
        <a:lstStyle/>
        <a:p>
          <a:r>
            <a:rPr lang="es-ES_tradnl" sz="1600" dirty="0"/>
            <a:t>Negarse a recibir las solicitudes de acceso a la información</a:t>
          </a:r>
          <a:r>
            <a:rPr lang="es-ES" sz="1600" dirty="0"/>
            <a:t>.</a:t>
          </a:r>
          <a:endParaRPr lang="es-PE" sz="1600" dirty="0"/>
        </a:p>
      </dgm:t>
    </dgm:pt>
    <dgm:pt modelId="{118E699E-33BA-4377-86D4-B6B55C0A743F}" type="parTrans" cxnId="{2DBB9133-E918-4A56-B81B-9BAE8F633D4F}">
      <dgm:prSet custT="1"/>
      <dgm:spPr/>
      <dgm:t>
        <a:bodyPr/>
        <a:lstStyle/>
        <a:p>
          <a:endParaRPr lang="es-PE" sz="500"/>
        </a:p>
      </dgm:t>
    </dgm:pt>
    <dgm:pt modelId="{D580F8F7-6622-446F-A6BF-EA3D69B5AD95}" type="sibTrans" cxnId="{2DBB9133-E918-4A56-B81B-9BAE8F633D4F}">
      <dgm:prSet/>
      <dgm:spPr/>
      <dgm:t>
        <a:bodyPr/>
        <a:lstStyle/>
        <a:p>
          <a:endParaRPr lang="es-PE" sz="1800"/>
        </a:p>
      </dgm:t>
    </dgm:pt>
    <dgm:pt modelId="{A6D5D880-ADE4-4EF8-A7C1-A86CFD07BD74}">
      <dgm:prSet custT="1"/>
      <dgm:spPr/>
      <dgm:t>
        <a:bodyPr/>
        <a:lstStyle/>
        <a:p>
          <a:r>
            <a:rPr lang="es-ES" sz="1600"/>
            <a:t>Incumplir injustificadamente los plazos para atender las solicitudes de información.</a:t>
          </a:r>
          <a:endParaRPr lang="es-ES" sz="1600" dirty="0"/>
        </a:p>
      </dgm:t>
    </dgm:pt>
    <dgm:pt modelId="{13896AD2-702B-4206-BF57-3D2AAA027A6E}" type="parTrans" cxnId="{2796F77B-9E02-4954-A149-B5F21740739E}">
      <dgm:prSet/>
      <dgm:spPr/>
      <dgm:t>
        <a:bodyPr/>
        <a:lstStyle/>
        <a:p>
          <a:endParaRPr lang="es-PE"/>
        </a:p>
      </dgm:t>
    </dgm:pt>
    <dgm:pt modelId="{E80709E0-952C-40B4-AF3C-1F92DEF2B36E}" type="sibTrans" cxnId="{2796F77B-9E02-4954-A149-B5F21740739E}">
      <dgm:prSet/>
      <dgm:spPr/>
      <dgm:t>
        <a:bodyPr/>
        <a:lstStyle/>
        <a:p>
          <a:endParaRPr lang="es-PE"/>
        </a:p>
      </dgm:t>
    </dgm:pt>
    <dgm:pt modelId="{D4C02B1D-E8E6-4B08-801F-DDD5D51E5471}">
      <dgm:prSet custT="1"/>
      <dgm:spPr/>
      <dgm:t>
        <a:bodyPr/>
        <a:lstStyle/>
        <a:p>
          <a:r>
            <a:rPr lang="es-ES_tradnl" sz="1600"/>
            <a:t>No incorporar el procedimiento de acceso en el TUPA.</a:t>
          </a:r>
          <a:endParaRPr lang="es-ES_tradnl" sz="1600" dirty="0"/>
        </a:p>
      </dgm:t>
    </dgm:pt>
    <dgm:pt modelId="{1D0E9D77-8784-405B-A12A-0E4765C50C94}" type="parTrans" cxnId="{3BF1A2D1-3FE0-4789-9452-6F2AC2D492C6}">
      <dgm:prSet/>
      <dgm:spPr/>
      <dgm:t>
        <a:bodyPr/>
        <a:lstStyle/>
        <a:p>
          <a:endParaRPr lang="es-PE"/>
        </a:p>
      </dgm:t>
    </dgm:pt>
    <dgm:pt modelId="{AFD0A773-B8DA-450A-8EAE-E8B18DD97B40}" type="sibTrans" cxnId="{3BF1A2D1-3FE0-4789-9452-6F2AC2D492C6}">
      <dgm:prSet/>
      <dgm:spPr/>
      <dgm:t>
        <a:bodyPr/>
        <a:lstStyle/>
        <a:p>
          <a:endParaRPr lang="es-PE"/>
        </a:p>
      </dgm:t>
    </dgm:pt>
    <dgm:pt modelId="{2BA7B209-2E8E-4914-BD86-A01B5319FA7C}">
      <dgm:prSet custT="1"/>
      <dgm:spPr/>
      <dgm:t>
        <a:bodyPr/>
        <a:lstStyle/>
        <a:p>
          <a:r>
            <a:rPr lang="es-ES_tradnl" sz="1600" dirty="0"/>
            <a:t>Aprobar o efectuar cobros adicionales, que no correspondan al costo de reproducción</a:t>
          </a:r>
          <a:r>
            <a:rPr lang="es-ES" sz="1600" dirty="0"/>
            <a:t>.</a:t>
          </a:r>
        </a:p>
      </dgm:t>
    </dgm:pt>
    <dgm:pt modelId="{CD1A83BF-FC26-4838-B469-48D13445DA7E}" type="parTrans" cxnId="{CF542955-926E-4FC4-86C5-2D21988E3D62}">
      <dgm:prSet/>
      <dgm:spPr/>
      <dgm:t>
        <a:bodyPr/>
        <a:lstStyle/>
        <a:p>
          <a:endParaRPr lang="es-PE"/>
        </a:p>
      </dgm:t>
    </dgm:pt>
    <dgm:pt modelId="{1E34C2C5-7E08-42B9-A635-D9030BF7A08F}" type="sibTrans" cxnId="{CF542955-926E-4FC4-86C5-2D21988E3D62}">
      <dgm:prSet/>
      <dgm:spPr/>
      <dgm:t>
        <a:bodyPr/>
        <a:lstStyle/>
        <a:p>
          <a:endParaRPr lang="es-PE"/>
        </a:p>
      </dgm:t>
    </dgm:pt>
    <dgm:pt modelId="{04D2869C-2498-4FD5-8E09-6497199952F5}">
      <dgm:prSet custT="1"/>
      <dgm:spPr/>
      <dgm:t>
        <a:bodyPr/>
        <a:lstStyle/>
        <a:p>
          <a:r>
            <a:rPr lang="es-ES" sz="1600"/>
            <a:t>No remitir, dentro del plazo establecido, la información requerida por la Autoridad.</a:t>
          </a:r>
          <a:endParaRPr lang="es-ES" sz="1600" dirty="0"/>
        </a:p>
      </dgm:t>
    </dgm:pt>
    <dgm:pt modelId="{64CC7DE0-F1B6-4D08-BE32-BCD4A4FD0681}" type="parTrans" cxnId="{6A5AAD0D-62D9-4712-BCFF-DFCADD9A5EA9}">
      <dgm:prSet/>
      <dgm:spPr/>
      <dgm:t>
        <a:bodyPr/>
        <a:lstStyle/>
        <a:p>
          <a:endParaRPr lang="es-PE"/>
        </a:p>
      </dgm:t>
    </dgm:pt>
    <dgm:pt modelId="{0F1FF40D-A12A-4394-807E-91E40BCF5C5D}" type="sibTrans" cxnId="{6A5AAD0D-62D9-4712-BCFF-DFCADD9A5EA9}">
      <dgm:prSet/>
      <dgm:spPr/>
      <dgm:t>
        <a:bodyPr/>
        <a:lstStyle/>
        <a:p>
          <a:endParaRPr lang="es-PE"/>
        </a:p>
      </dgm:t>
    </dgm:pt>
    <dgm:pt modelId="{64E8BDC2-DBB2-40DC-A166-ACC12A270BE7}">
      <dgm:prSet custT="1"/>
      <dgm:spPr/>
      <dgm:t>
        <a:bodyPr/>
        <a:lstStyle/>
        <a:p>
          <a:r>
            <a:rPr lang="es-ES" sz="1600"/>
            <a:t>Incumplir con la obligación de colaboración con la Autoridad.</a:t>
          </a:r>
          <a:endParaRPr lang="es-ES_tradnl" sz="1600" dirty="0"/>
        </a:p>
      </dgm:t>
    </dgm:pt>
    <dgm:pt modelId="{20BF9CC2-7731-4EE7-8D07-05992853CE76}" type="parTrans" cxnId="{D9EFD2F1-F91E-4164-83E8-2A60E389B186}">
      <dgm:prSet/>
      <dgm:spPr/>
      <dgm:t>
        <a:bodyPr/>
        <a:lstStyle/>
        <a:p>
          <a:endParaRPr lang="es-PE"/>
        </a:p>
      </dgm:t>
    </dgm:pt>
    <dgm:pt modelId="{4F4A6F5D-4029-4870-9BC0-C18797D0520C}" type="sibTrans" cxnId="{D9EFD2F1-F91E-4164-83E8-2A60E389B186}">
      <dgm:prSet/>
      <dgm:spPr/>
      <dgm:t>
        <a:bodyPr/>
        <a:lstStyle/>
        <a:p>
          <a:endParaRPr lang="es-PE"/>
        </a:p>
      </dgm:t>
    </dgm:pt>
    <dgm:pt modelId="{38DCBE39-F71C-40B6-87CD-59FDEC3D7959}" type="pres">
      <dgm:prSet presAssocID="{F9A93DB9-0E89-4D67-AD1A-487BBC547E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C06A17-55EA-42D7-8709-9A13545063B0}" type="pres">
      <dgm:prSet presAssocID="{B95C5480-30A9-413C-80DA-DAFC78D48212}" presName="root1" presStyleCnt="0"/>
      <dgm:spPr/>
    </dgm:pt>
    <dgm:pt modelId="{F96061C7-8D25-41F1-81C6-3D2CDF69F50A}" type="pres">
      <dgm:prSet presAssocID="{B95C5480-30A9-413C-80DA-DAFC78D48212}" presName="LevelOneTextNode" presStyleLbl="node0" presStyleIdx="0" presStyleCnt="1">
        <dgm:presLayoutVars>
          <dgm:chPref val="3"/>
        </dgm:presLayoutVars>
      </dgm:prSet>
      <dgm:spPr/>
    </dgm:pt>
    <dgm:pt modelId="{BFB049BB-D66F-4F06-A44E-22D68C0E0CE0}" type="pres">
      <dgm:prSet presAssocID="{B95C5480-30A9-413C-80DA-DAFC78D48212}" presName="level2hierChild" presStyleCnt="0"/>
      <dgm:spPr/>
    </dgm:pt>
    <dgm:pt modelId="{34C7732A-818B-40A1-93EC-B84531BDF4D0}" type="pres">
      <dgm:prSet presAssocID="{118E699E-33BA-4377-86D4-B6B55C0A743F}" presName="conn2-1" presStyleLbl="parChTrans1D2" presStyleIdx="0" presStyleCnt="6"/>
      <dgm:spPr/>
    </dgm:pt>
    <dgm:pt modelId="{B288BE7A-52EB-4278-BAED-DC518F3D6102}" type="pres">
      <dgm:prSet presAssocID="{118E699E-33BA-4377-86D4-B6B55C0A743F}" presName="connTx" presStyleLbl="parChTrans1D2" presStyleIdx="0" presStyleCnt="6"/>
      <dgm:spPr/>
    </dgm:pt>
    <dgm:pt modelId="{15145524-A7A0-4DF7-8A90-2CA57E3A0040}" type="pres">
      <dgm:prSet presAssocID="{94E13B8F-703E-4F2C-B25C-A8FA8960EA97}" presName="root2" presStyleCnt="0"/>
      <dgm:spPr/>
    </dgm:pt>
    <dgm:pt modelId="{23DE828C-65F2-4520-ABFC-E8A97739A523}" type="pres">
      <dgm:prSet presAssocID="{94E13B8F-703E-4F2C-B25C-A8FA8960EA97}" presName="LevelTwoTextNode" presStyleLbl="node2" presStyleIdx="0" presStyleCnt="6" custScaleX="333211">
        <dgm:presLayoutVars>
          <dgm:chPref val="3"/>
        </dgm:presLayoutVars>
      </dgm:prSet>
      <dgm:spPr/>
    </dgm:pt>
    <dgm:pt modelId="{F8B5FB0A-E92C-4515-8983-D1F6215DF345}" type="pres">
      <dgm:prSet presAssocID="{94E13B8F-703E-4F2C-B25C-A8FA8960EA97}" presName="level3hierChild" presStyleCnt="0"/>
      <dgm:spPr/>
    </dgm:pt>
    <dgm:pt modelId="{816A46E4-FA7E-4690-B15C-9A92F204E460}" type="pres">
      <dgm:prSet presAssocID="{13896AD2-702B-4206-BF57-3D2AAA027A6E}" presName="conn2-1" presStyleLbl="parChTrans1D2" presStyleIdx="1" presStyleCnt="6"/>
      <dgm:spPr/>
    </dgm:pt>
    <dgm:pt modelId="{FD05C0F0-47A1-4314-9068-67731BFA8F18}" type="pres">
      <dgm:prSet presAssocID="{13896AD2-702B-4206-BF57-3D2AAA027A6E}" presName="connTx" presStyleLbl="parChTrans1D2" presStyleIdx="1" presStyleCnt="6"/>
      <dgm:spPr/>
    </dgm:pt>
    <dgm:pt modelId="{C25891DF-0819-4F89-9DFB-2F0BF2F4CDD9}" type="pres">
      <dgm:prSet presAssocID="{A6D5D880-ADE4-4EF8-A7C1-A86CFD07BD74}" presName="root2" presStyleCnt="0"/>
      <dgm:spPr/>
    </dgm:pt>
    <dgm:pt modelId="{397A9747-3257-459C-A9EC-2A1640152617}" type="pres">
      <dgm:prSet presAssocID="{A6D5D880-ADE4-4EF8-A7C1-A86CFD07BD74}" presName="LevelTwoTextNode" presStyleLbl="node2" presStyleIdx="1" presStyleCnt="6" custScaleX="333211">
        <dgm:presLayoutVars>
          <dgm:chPref val="3"/>
        </dgm:presLayoutVars>
      </dgm:prSet>
      <dgm:spPr/>
    </dgm:pt>
    <dgm:pt modelId="{57684254-DE10-45DC-A25E-0BC374F216D2}" type="pres">
      <dgm:prSet presAssocID="{A6D5D880-ADE4-4EF8-A7C1-A86CFD07BD74}" presName="level3hierChild" presStyleCnt="0"/>
      <dgm:spPr/>
    </dgm:pt>
    <dgm:pt modelId="{363FD8E9-58C4-4684-A483-41BAC4434A6E}" type="pres">
      <dgm:prSet presAssocID="{1D0E9D77-8784-405B-A12A-0E4765C50C94}" presName="conn2-1" presStyleLbl="parChTrans1D2" presStyleIdx="2" presStyleCnt="6"/>
      <dgm:spPr/>
    </dgm:pt>
    <dgm:pt modelId="{3E4A427C-7F2B-4461-BA20-7E27C66496C1}" type="pres">
      <dgm:prSet presAssocID="{1D0E9D77-8784-405B-A12A-0E4765C50C94}" presName="connTx" presStyleLbl="parChTrans1D2" presStyleIdx="2" presStyleCnt="6"/>
      <dgm:spPr/>
    </dgm:pt>
    <dgm:pt modelId="{4C5B3A8E-FD44-4A05-B2F0-B275A5344905}" type="pres">
      <dgm:prSet presAssocID="{D4C02B1D-E8E6-4B08-801F-DDD5D51E5471}" presName="root2" presStyleCnt="0"/>
      <dgm:spPr/>
    </dgm:pt>
    <dgm:pt modelId="{B83CE4A2-FCC3-4F32-90CA-C6D43D669BFC}" type="pres">
      <dgm:prSet presAssocID="{D4C02B1D-E8E6-4B08-801F-DDD5D51E5471}" presName="LevelTwoTextNode" presStyleLbl="node2" presStyleIdx="2" presStyleCnt="6" custScaleX="333211">
        <dgm:presLayoutVars>
          <dgm:chPref val="3"/>
        </dgm:presLayoutVars>
      </dgm:prSet>
      <dgm:spPr/>
    </dgm:pt>
    <dgm:pt modelId="{AFB133CF-7303-4C4B-8667-FBCC12B6D84B}" type="pres">
      <dgm:prSet presAssocID="{D4C02B1D-E8E6-4B08-801F-DDD5D51E5471}" presName="level3hierChild" presStyleCnt="0"/>
      <dgm:spPr/>
    </dgm:pt>
    <dgm:pt modelId="{DA860749-43DE-4ABA-B839-DBD0E17CC522}" type="pres">
      <dgm:prSet presAssocID="{CD1A83BF-FC26-4838-B469-48D13445DA7E}" presName="conn2-1" presStyleLbl="parChTrans1D2" presStyleIdx="3" presStyleCnt="6"/>
      <dgm:spPr/>
    </dgm:pt>
    <dgm:pt modelId="{0D190248-BB78-44BD-94FA-96FDBBEC7994}" type="pres">
      <dgm:prSet presAssocID="{CD1A83BF-FC26-4838-B469-48D13445DA7E}" presName="connTx" presStyleLbl="parChTrans1D2" presStyleIdx="3" presStyleCnt="6"/>
      <dgm:spPr/>
    </dgm:pt>
    <dgm:pt modelId="{468C7F12-50E4-4F40-80E7-AF374AD47274}" type="pres">
      <dgm:prSet presAssocID="{2BA7B209-2E8E-4914-BD86-A01B5319FA7C}" presName="root2" presStyleCnt="0"/>
      <dgm:spPr/>
    </dgm:pt>
    <dgm:pt modelId="{354F3F45-494C-48AD-A138-8F87BEFAFB24}" type="pres">
      <dgm:prSet presAssocID="{2BA7B209-2E8E-4914-BD86-A01B5319FA7C}" presName="LevelTwoTextNode" presStyleLbl="node2" presStyleIdx="3" presStyleCnt="6" custScaleX="333211">
        <dgm:presLayoutVars>
          <dgm:chPref val="3"/>
        </dgm:presLayoutVars>
      </dgm:prSet>
      <dgm:spPr/>
    </dgm:pt>
    <dgm:pt modelId="{70FC4BF1-CA1D-4E7A-A6F1-4F8C4660842E}" type="pres">
      <dgm:prSet presAssocID="{2BA7B209-2E8E-4914-BD86-A01B5319FA7C}" presName="level3hierChild" presStyleCnt="0"/>
      <dgm:spPr/>
    </dgm:pt>
    <dgm:pt modelId="{C0B51444-3417-4732-A1F4-34BF0103B8B8}" type="pres">
      <dgm:prSet presAssocID="{64CC7DE0-F1B6-4D08-BE32-BCD4A4FD0681}" presName="conn2-1" presStyleLbl="parChTrans1D2" presStyleIdx="4" presStyleCnt="6"/>
      <dgm:spPr/>
    </dgm:pt>
    <dgm:pt modelId="{D919D7B0-F710-4514-8240-396E96A2EECF}" type="pres">
      <dgm:prSet presAssocID="{64CC7DE0-F1B6-4D08-BE32-BCD4A4FD0681}" presName="connTx" presStyleLbl="parChTrans1D2" presStyleIdx="4" presStyleCnt="6"/>
      <dgm:spPr/>
    </dgm:pt>
    <dgm:pt modelId="{34A0B6E4-62D3-43DF-A54D-ED06F3C19E36}" type="pres">
      <dgm:prSet presAssocID="{04D2869C-2498-4FD5-8E09-6497199952F5}" presName="root2" presStyleCnt="0"/>
      <dgm:spPr/>
    </dgm:pt>
    <dgm:pt modelId="{6152FA86-44BD-4231-A0CC-8E36DE7FD499}" type="pres">
      <dgm:prSet presAssocID="{04D2869C-2498-4FD5-8E09-6497199952F5}" presName="LevelTwoTextNode" presStyleLbl="node2" presStyleIdx="4" presStyleCnt="6" custScaleX="333211">
        <dgm:presLayoutVars>
          <dgm:chPref val="3"/>
        </dgm:presLayoutVars>
      </dgm:prSet>
      <dgm:spPr/>
    </dgm:pt>
    <dgm:pt modelId="{A9A7EBE1-493F-4AE7-9F12-9502CF16B0E4}" type="pres">
      <dgm:prSet presAssocID="{04D2869C-2498-4FD5-8E09-6497199952F5}" presName="level3hierChild" presStyleCnt="0"/>
      <dgm:spPr/>
    </dgm:pt>
    <dgm:pt modelId="{E2A3B4D3-21C3-4E8F-ABF6-E92A3EBE36EC}" type="pres">
      <dgm:prSet presAssocID="{20BF9CC2-7731-4EE7-8D07-05992853CE76}" presName="conn2-1" presStyleLbl="parChTrans1D2" presStyleIdx="5" presStyleCnt="6"/>
      <dgm:spPr/>
    </dgm:pt>
    <dgm:pt modelId="{BDA56840-36BA-46D9-8675-5537118FB1D4}" type="pres">
      <dgm:prSet presAssocID="{20BF9CC2-7731-4EE7-8D07-05992853CE76}" presName="connTx" presStyleLbl="parChTrans1D2" presStyleIdx="5" presStyleCnt="6"/>
      <dgm:spPr/>
    </dgm:pt>
    <dgm:pt modelId="{85A58502-20C7-4FBA-832D-94A352468CCA}" type="pres">
      <dgm:prSet presAssocID="{64E8BDC2-DBB2-40DC-A166-ACC12A270BE7}" presName="root2" presStyleCnt="0"/>
      <dgm:spPr/>
    </dgm:pt>
    <dgm:pt modelId="{97BAD032-28B4-4267-A170-28D04FEB54FD}" type="pres">
      <dgm:prSet presAssocID="{64E8BDC2-DBB2-40DC-A166-ACC12A270BE7}" presName="LevelTwoTextNode" presStyleLbl="node2" presStyleIdx="5" presStyleCnt="6" custScaleX="333211">
        <dgm:presLayoutVars>
          <dgm:chPref val="3"/>
        </dgm:presLayoutVars>
      </dgm:prSet>
      <dgm:spPr/>
    </dgm:pt>
    <dgm:pt modelId="{681545F1-9441-4883-98CD-C4664C87FA52}" type="pres">
      <dgm:prSet presAssocID="{64E8BDC2-DBB2-40DC-A166-ACC12A270BE7}" presName="level3hierChild" presStyleCnt="0"/>
      <dgm:spPr/>
    </dgm:pt>
  </dgm:ptLst>
  <dgm:cxnLst>
    <dgm:cxn modelId="{4B200F02-78E5-4175-BDD5-54D861E9F793}" type="presOf" srcId="{20BF9CC2-7731-4EE7-8D07-05992853CE76}" destId="{E2A3B4D3-21C3-4E8F-ABF6-E92A3EBE36EC}" srcOrd="0" destOrd="0" presId="urn:microsoft.com/office/officeart/2008/layout/HorizontalMultiLevelHierarchy"/>
    <dgm:cxn modelId="{6A5AAD0D-62D9-4712-BCFF-DFCADD9A5EA9}" srcId="{B95C5480-30A9-413C-80DA-DAFC78D48212}" destId="{04D2869C-2498-4FD5-8E09-6497199952F5}" srcOrd="4" destOrd="0" parTransId="{64CC7DE0-F1B6-4D08-BE32-BCD4A4FD0681}" sibTransId="{0F1FF40D-A12A-4394-807E-91E40BCF5C5D}"/>
    <dgm:cxn modelId="{4441D116-BC99-486C-B232-3543644E7ECA}" type="presOf" srcId="{B95C5480-30A9-413C-80DA-DAFC78D48212}" destId="{F96061C7-8D25-41F1-81C6-3D2CDF69F50A}" srcOrd="0" destOrd="0" presId="urn:microsoft.com/office/officeart/2008/layout/HorizontalMultiLevelHierarchy"/>
    <dgm:cxn modelId="{C417E426-79B7-45C1-8D0C-6ECC7BC8CB85}" type="presOf" srcId="{CD1A83BF-FC26-4838-B469-48D13445DA7E}" destId="{DA860749-43DE-4ABA-B839-DBD0E17CC522}" srcOrd="0" destOrd="0" presId="urn:microsoft.com/office/officeart/2008/layout/HorizontalMultiLevelHierarchy"/>
    <dgm:cxn modelId="{41B5EE2F-4768-4F2A-979A-594DA9F8D848}" type="presOf" srcId="{A6D5D880-ADE4-4EF8-A7C1-A86CFD07BD74}" destId="{397A9747-3257-459C-A9EC-2A1640152617}" srcOrd="0" destOrd="0" presId="urn:microsoft.com/office/officeart/2008/layout/HorizontalMultiLevelHierarchy"/>
    <dgm:cxn modelId="{2DBB9133-E918-4A56-B81B-9BAE8F633D4F}" srcId="{B95C5480-30A9-413C-80DA-DAFC78D48212}" destId="{94E13B8F-703E-4F2C-B25C-A8FA8960EA97}" srcOrd="0" destOrd="0" parTransId="{118E699E-33BA-4377-86D4-B6B55C0A743F}" sibTransId="{D580F8F7-6622-446F-A6BF-EA3D69B5AD95}"/>
    <dgm:cxn modelId="{7D1AB433-7C4F-4DE4-ACFD-79E649150D58}" type="presOf" srcId="{94E13B8F-703E-4F2C-B25C-A8FA8960EA97}" destId="{23DE828C-65F2-4520-ABFC-E8A97739A523}" srcOrd="0" destOrd="0" presId="urn:microsoft.com/office/officeart/2008/layout/HorizontalMultiLevelHierarchy"/>
    <dgm:cxn modelId="{B12E7A35-F63A-49B8-9341-1CDADA20B3D9}" type="presOf" srcId="{2BA7B209-2E8E-4914-BD86-A01B5319FA7C}" destId="{354F3F45-494C-48AD-A138-8F87BEFAFB24}" srcOrd="0" destOrd="0" presId="urn:microsoft.com/office/officeart/2008/layout/HorizontalMultiLevelHierarchy"/>
    <dgm:cxn modelId="{D9C4625D-44DC-4171-AB24-BCC6DC8B6BF9}" type="presOf" srcId="{D4C02B1D-E8E6-4B08-801F-DDD5D51E5471}" destId="{B83CE4A2-FCC3-4F32-90CA-C6D43D669BFC}" srcOrd="0" destOrd="0" presId="urn:microsoft.com/office/officeart/2008/layout/HorizontalMultiLevelHierarchy"/>
    <dgm:cxn modelId="{CE7A2941-06EE-4DA9-9E67-76C378F58485}" type="presOf" srcId="{64CC7DE0-F1B6-4D08-BE32-BCD4A4FD0681}" destId="{D919D7B0-F710-4514-8240-396E96A2EECF}" srcOrd="1" destOrd="0" presId="urn:microsoft.com/office/officeart/2008/layout/HorizontalMultiLevelHierarchy"/>
    <dgm:cxn modelId="{F5639C67-9AD6-4A8C-89FD-86A7D1E4E396}" type="presOf" srcId="{13896AD2-702B-4206-BF57-3D2AAA027A6E}" destId="{FD05C0F0-47A1-4314-9068-67731BFA8F18}" srcOrd="1" destOrd="0" presId="urn:microsoft.com/office/officeart/2008/layout/HorizontalMultiLevelHierarchy"/>
    <dgm:cxn modelId="{CA38026C-1F61-4432-82D6-B3A786A3C144}" type="presOf" srcId="{20BF9CC2-7731-4EE7-8D07-05992853CE76}" destId="{BDA56840-36BA-46D9-8675-5537118FB1D4}" srcOrd="1" destOrd="0" presId="urn:microsoft.com/office/officeart/2008/layout/HorizontalMultiLevelHierarchy"/>
    <dgm:cxn modelId="{F523546D-D8E7-4B4A-AA9C-7D1DEFD8CCE1}" type="presOf" srcId="{64CC7DE0-F1B6-4D08-BE32-BCD4A4FD0681}" destId="{C0B51444-3417-4732-A1F4-34BF0103B8B8}" srcOrd="0" destOrd="0" presId="urn:microsoft.com/office/officeart/2008/layout/HorizontalMultiLevelHierarchy"/>
    <dgm:cxn modelId="{55638752-3F61-4F26-B096-5A2D8CA3158A}" type="presOf" srcId="{118E699E-33BA-4377-86D4-B6B55C0A743F}" destId="{34C7732A-818B-40A1-93EC-B84531BDF4D0}" srcOrd="0" destOrd="0" presId="urn:microsoft.com/office/officeart/2008/layout/HorizontalMultiLevelHierarchy"/>
    <dgm:cxn modelId="{CF542955-926E-4FC4-86C5-2D21988E3D62}" srcId="{B95C5480-30A9-413C-80DA-DAFC78D48212}" destId="{2BA7B209-2E8E-4914-BD86-A01B5319FA7C}" srcOrd="3" destOrd="0" parTransId="{CD1A83BF-FC26-4838-B469-48D13445DA7E}" sibTransId="{1E34C2C5-7E08-42B9-A635-D9030BF7A08F}"/>
    <dgm:cxn modelId="{F0517A76-DE93-4AA7-9156-FDBBD386F164}" type="presOf" srcId="{13896AD2-702B-4206-BF57-3D2AAA027A6E}" destId="{816A46E4-FA7E-4690-B15C-9A92F204E460}" srcOrd="0" destOrd="0" presId="urn:microsoft.com/office/officeart/2008/layout/HorizontalMultiLevelHierarchy"/>
    <dgm:cxn modelId="{2796F77B-9E02-4954-A149-B5F21740739E}" srcId="{B95C5480-30A9-413C-80DA-DAFC78D48212}" destId="{A6D5D880-ADE4-4EF8-A7C1-A86CFD07BD74}" srcOrd="1" destOrd="0" parTransId="{13896AD2-702B-4206-BF57-3D2AAA027A6E}" sibTransId="{E80709E0-952C-40B4-AF3C-1F92DEF2B36E}"/>
    <dgm:cxn modelId="{40A39681-0CAD-490D-B223-87B0FA81A937}" type="presOf" srcId="{F9A93DB9-0E89-4D67-AD1A-487BBC547ED2}" destId="{38DCBE39-F71C-40B6-87CD-59FDEC3D7959}" srcOrd="0" destOrd="0" presId="urn:microsoft.com/office/officeart/2008/layout/HorizontalMultiLevelHierarchy"/>
    <dgm:cxn modelId="{11226685-BBDA-4442-A628-45774B0E04FF}" type="presOf" srcId="{1D0E9D77-8784-405B-A12A-0E4765C50C94}" destId="{363FD8E9-58C4-4684-A483-41BAC4434A6E}" srcOrd="0" destOrd="0" presId="urn:microsoft.com/office/officeart/2008/layout/HorizontalMultiLevelHierarchy"/>
    <dgm:cxn modelId="{75D5A391-66A3-4946-A270-EE96CE6D16E1}" srcId="{F9A93DB9-0E89-4D67-AD1A-487BBC547ED2}" destId="{B95C5480-30A9-413C-80DA-DAFC78D48212}" srcOrd="0" destOrd="0" parTransId="{12ADA6BD-6D82-4D85-88AB-02557A988470}" sibTransId="{1D551D28-6168-4373-90C6-A197D01EC236}"/>
    <dgm:cxn modelId="{940240A4-EAA5-4DC0-9084-751C1E672158}" type="presOf" srcId="{CD1A83BF-FC26-4838-B469-48D13445DA7E}" destId="{0D190248-BB78-44BD-94FA-96FDBBEC7994}" srcOrd="1" destOrd="0" presId="urn:microsoft.com/office/officeart/2008/layout/HorizontalMultiLevelHierarchy"/>
    <dgm:cxn modelId="{51A37FB6-073A-402A-B2A7-F42C107BFD4A}" type="presOf" srcId="{04D2869C-2498-4FD5-8E09-6497199952F5}" destId="{6152FA86-44BD-4231-A0CC-8E36DE7FD499}" srcOrd="0" destOrd="0" presId="urn:microsoft.com/office/officeart/2008/layout/HorizontalMultiLevelHierarchy"/>
    <dgm:cxn modelId="{46F42EC6-78ED-40DB-85E9-8E457E81B886}" type="presOf" srcId="{64E8BDC2-DBB2-40DC-A166-ACC12A270BE7}" destId="{97BAD032-28B4-4267-A170-28D04FEB54FD}" srcOrd="0" destOrd="0" presId="urn:microsoft.com/office/officeart/2008/layout/HorizontalMultiLevelHierarchy"/>
    <dgm:cxn modelId="{99650BCF-BA8D-4297-8C9C-D754B65DD840}" type="presOf" srcId="{118E699E-33BA-4377-86D4-B6B55C0A743F}" destId="{B288BE7A-52EB-4278-BAED-DC518F3D6102}" srcOrd="1" destOrd="0" presId="urn:microsoft.com/office/officeart/2008/layout/HorizontalMultiLevelHierarchy"/>
    <dgm:cxn modelId="{522726CF-E68F-4AE7-8EF5-2310E3F67121}" type="presOf" srcId="{1D0E9D77-8784-405B-A12A-0E4765C50C94}" destId="{3E4A427C-7F2B-4461-BA20-7E27C66496C1}" srcOrd="1" destOrd="0" presId="urn:microsoft.com/office/officeart/2008/layout/HorizontalMultiLevelHierarchy"/>
    <dgm:cxn modelId="{3BF1A2D1-3FE0-4789-9452-6F2AC2D492C6}" srcId="{B95C5480-30A9-413C-80DA-DAFC78D48212}" destId="{D4C02B1D-E8E6-4B08-801F-DDD5D51E5471}" srcOrd="2" destOrd="0" parTransId="{1D0E9D77-8784-405B-A12A-0E4765C50C94}" sibTransId="{AFD0A773-B8DA-450A-8EAE-E8B18DD97B40}"/>
    <dgm:cxn modelId="{D9EFD2F1-F91E-4164-83E8-2A60E389B186}" srcId="{B95C5480-30A9-413C-80DA-DAFC78D48212}" destId="{64E8BDC2-DBB2-40DC-A166-ACC12A270BE7}" srcOrd="5" destOrd="0" parTransId="{20BF9CC2-7731-4EE7-8D07-05992853CE76}" sibTransId="{4F4A6F5D-4029-4870-9BC0-C18797D0520C}"/>
    <dgm:cxn modelId="{27AD533A-7C0B-4969-A9F4-F2CFECFF0EB0}" type="presParOf" srcId="{38DCBE39-F71C-40B6-87CD-59FDEC3D7959}" destId="{82C06A17-55EA-42D7-8709-9A13545063B0}" srcOrd="0" destOrd="0" presId="urn:microsoft.com/office/officeart/2008/layout/HorizontalMultiLevelHierarchy"/>
    <dgm:cxn modelId="{ED4E4855-F9A3-4D71-8D1F-0731F685C242}" type="presParOf" srcId="{82C06A17-55EA-42D7-8709-9A13545063B0}" destId="{F96061C7-8D25-41F1-81C6-3D2CDF69F50A}" srcOrd="0" destOrd="0" presId="urn:microsoft.com/office/officeart/2008/layout/HorizontalMultiLevelHierarchy"/>
    <dgm:cxn modelId="{A4DCC363-D230-430C-9772-BD94C16D7877}" type="presParOf" srcId="{82C06A17-55EA-42D7-8709-9A13545063B0}" destId="{BFB049BB-D66F-4F06-A44E-22D68C0E0CE0}" srcOrd="1" destOrd="0" presId="urn:microsoft.com/office/officeart/2008/layout/HorizontalMultiLevelHierarchy"/>
    <dgm:cxn modelId="{B1392869-CF4F-42BB-BECF-D4176FA8A986}" type="presParOf" srcId="{BFB049BB-D66F-4F06-A44E-22D68C0E0CE0}" destId="{34C7732A-818B-40A1-93EC-B84531BDF4D0}" srcOrd="0" destOrd="0" presId="urn:microsoft.com/office/officeart/2008/layout/HorizontalMultiLevelHierarchy"/>
    <dgm:cxn modelId="{0609B194-2313-4A3C-8488-4A3E66FF4962}" type="presParOf" srcId="{34C7732A-818B-40A1-93EC-B84531BDF4D0}" destId="{B288BE7A-52EB-4278-BAED-DC518F3D6102}" srcOrd="0" destOrd="0" presId="urn:microsoft.com/office/officeart/2008/layout/HorizontalMultiLevelHierarchy"/>
    <dgm:cxn modelId="{16039DAC-49F9-4B5C-859A-17D7C0D34D16}" type="presParOf" srcId="{BFB049BB-D66F-4F06-A44E-22D68C0E0CE0}" destId="{15145524-A7A0-4DF7-8A90-2CA57E3A0040}" srcOrd="1" destOrd="0" presId="urn:microsoft.com/office/officeart/2008/layout/HorizontalMultiLevelHierarchy"/>
    <dgm:cxn modelId="{704FF73F-B482-48DC-8722-F8041D9EA1E5}" type="presParOf" srcId="{15145524-A7A0-4DF7-8A90-2CA57E3A0040}" destId="{23DE828C-65F2-4520-ABFC-E8A97739A523}" srcOrd="0" destOrd="0" presId="urn:microsoft.com/office/officeart/2008/layout/HorizontalMultiLevelHierarchy"/>
    <dgm:cxn modelId="{384F1B8A-8A84-4FEC-B48B-CE81EA00EF47}" type="presParOf" srcId="{15145524-A7A0-4DF7-8A90-2CA57E3A0040}" destId="{F8B5FB0A-E92C-4515-8983-D1F6215DF345}" srcOrd="1" destOrd="0" presId="urn:microsoft.com/office/officeart/2008/layout/HorizontalMultiLevelHierarchy"/>
    <dgm:cxn modelId="{AB34A5D9-D2F9-4F2F-9285-7445AFF390FE}" type="presParOf" srcId="{BFB049BB-D66F-4F06-A44E-22D68C0E0CE0}" destId="{816A46E4-FA7E-4690-B15C-9A92F204E460}" srcOrd="2" destOrd="0" presId="urn:microsoft.com/office/officeart/2008/layout/HorizontalMultiLevelHierarchy"/>
    <dgm:cxn modelId="{E558FBFD-60BD-4570-97FD-E98F9363640D}" type="presParOf" srcId="{816A46E4-FA7E-4690-B15C-9A92F204E460}" destId="{FD05C0F0-47A1-4314-9068-67731BFA8F18}" srcOrd="0" destOrd="0" presId="urn:microsoft.com/office/officeart/2008/layout/HorizontalMultiLevelHierarchy"/>
    <dgm:cxn modelId="{EAC81301-08BC-4C31-9A97-18AE296062D6}" type="presParOf" srcId="{BFB049BB-D66F-4F06-A44E-22D68C0E0CE0}" destId="{C25891DF-0819-4F89-9DFB-2F0BF2F4CDD9}" srcOrd="3" destOrd="0" presId="urn:microsoft.com/office/officeart/2008/layout/HorizontalMultiLevelHierarchy"/>
    <dgm:cxn modelId="{D9488C1F-29A3-4777-B862-326120E7C3A0}" type="presParOf" srcId="{C25891DF-0819-4F89-9DFB-2F0BF2F4CDD9}" destId="{397A9747-3257-459C-A9EC-2A1640152617}" srcOrd="0" destOrd="0" presId="urn:microsoft.com/office/officeart/2008/layout/HorizontalMultiLevelHierarchy"/>
    <dgm:cxn modelId="{7D5C92DA-9AB7-4F0A-93E3-67D6832CBD20}" type="presParOf" srcId="{C25891DF-0819-4F89-9DFB-2F0BF2F4CDD9}" destId="{57684254-DE10-45DC-A25E-0BC374F216D2}" srcOrd="1" destOrd="0" presId="urn:microsoft.com/office/officeart/2008/layout/HorizontalMultiLevelHierarchy"/>
    <dgm:cxn modelId="{CE13530B-99DB-419B-A64B-70A8A6E39849}" type="presParOf" srcId="{BFB049BB-D66F-4F06-A44E-22D68C0E0CE0}" destId="{363FD8E9-58C4-4684-A483-41BAC4434A6E}" srcOrd="4" destOrd="0" presId="urn:microsoft.com/office/officeart/2008/layout/HorizontalMultiLevelHierarchy"/>
    <dgm:cxn modelId="{78A3629C-96ED-4C90-8EB2-D289D8D43C01}" type="presParOf" srcId="{363FD8E9-58C4-4684-A483-41BAC4434A6E}" destId="{3E4A427C-7F2B-4461-BA20-7E27C66496C1}" srcOrd="0" destOrd="0" presId="urn:microsoft.com/office/officeart/2008/layout/HorizontalMultiLevelHierarchy"/>
    <dgm:cxn modelId="{8B71A70F-081D-4536-B7A4-A9B4B90E08F9}" type="presParOf" srcId="{BFB049BB-D66F-4F06-A44E-22D68C0E0CE0}" destId="{4C5B3A8E-FD44-4A05-B2F0-B275A5344905}" srcOrd="5" destOrd="0" presId="urn:microsoft.com/office/officeart/2008/layout/HorizontalMultiLevelHierarchy"/>
    <dgm:cxn modelId="{2B0D58EC-0EC2-48C4-A6B0-6DBDFAD2D877}" type="presParOf" srcId="{4C5B3A8E-FD44-4A05-B2F0-B275A5344905}" destId="{B83CE4A2-FCC3-4F32-90CA-C6D43D669BFC}" srcOrd="0" destOrd="0" presId="urn:microsoft.com/office/officeart/2008/layout/HorizontalMultiLevelHierarchy"/>
    <dgm:cxn modelId="{3A895D85-875B-4140-89A8-ADB6B881B26C}" type="presParOf" srcId="{4C5B3A8E-FD44-4A05-B2F0-B275A5344905}" destId="{AFB133CF-7303-4C4B-8667-FBCC12B6D84B}" srcOrd="1" destOrd="0" presId="urn:microsoft.com/office/officeart/2008/layout/HorizontalMultiLevelHierarchy"/>
    <dgm:cxn modelId="{9BE86F63-54F4-4913-BBFE-3CEFA95E1D0B}" type="presParOf" srcId="{BFB049BB-D66F-4F06-A44E-22D68C0E0CE0}" destId="{DA860749-43DE-4ABA-B839-DBD0E17CC522}" srcOrd="6" destOrd="0" presId="urn:microsoft.com/office/officeart/2008/layout/HorizontalMultiLevelHierarchy"/>
    <dgm:cxn modelId="{F7BA3B1A-1E5F-4372-9904-B6122F5FFE43}" type="presParOf" srcId="{DA860749-43DE-4ABA-B839-DBD0E17CC522}" destId="{0D190248-BB78-44BD-94FA-96FDBBEC7994}" srcOrd="0" destOrd="0" presId="urn:microsoft.com/office/officeart/2008/layout/HorizontalMultiLevelHierarchy"/>
    <dgm:cxn modelId="{9EFE3948-6173-47DE-99B5-D3D4FAA0C41F}" type="presParOf" srcId="{BFB049BB-D66F-4F06-A44E-22D68C0E0CE0}" destId="{468C7F12-50E4-4F40-80E7-AF374AD47274}" srcOrd="7" destOrd="0" presId="urn:microsoft.com/office/officeart/2008/layout/HorizontalMultiLevelHierarchy"/>
    <dgm:cxn modelId="{75075F0B-8C32-4E06-B4E4-8800CFFFEAB0}" type="presParOf" srcId="{468C7F12-50E4-4F40-80E7-AF374AD47274}" destId="{354F3F45-494C-48AD-A138-8F87BEFAFB24}" srcOrd="0" destOrd="0" presId="urn:microsoft.com/office/officeart/2008/layout/HorizontalMultiLevelHierarchy"/>
    <dgm:cxn modelId="{62C391ED-323A-4B55-B714-FAAA82296A5E}" type="presParOf" srcId="{468C7F12-50E4-4F40-80E7-AF374AD47274}" destId="{70FC4BF1-CA1D-4E7A-A6F1-4F8C4660842E}" srcOrd="1" destOrd="0" presId="urn:microsoft.com/office/officeart/2008/layout/HorizontalMultiLevelHierarchy"/>
    <dgm:cxn modelId="{84A798DC-9D43-48AE-94B7-A5D45F105B27}" type="presParOf" srcId="{BFB049BB-D66F-4F06-A44E-22D68C0E0CE0}" destId="{C0B51444-3417-4732-A1F4-34BF0103B8B8}" srcOrd="8" destOrd="0" presId="urn:microsoft.com/office/officeart/2008/layout/HorizontalMultiLevelHierarchy"/>
    <dgm:cxn modelId="{2BE466CB-67CE-4F76-A872-60CB41472ADC}" type="presParOf" srcId="{C0B51444-3417-4732-A1F4-34BF0103B8B8}" destId="{D919D7B0-F710-4514-8240-396E96A2EECF}" srcOrd="0" destOrd="0" presId="urn:microsoft.com/office/officeart/2008/layout/HorizontalMultiLevelHierarchy"/>
    <dgm:cxn modelId="{9CE79443-33FE-4FF4-9DE4-6CE64626D90A}" type="presParOf" srcId="{BFB049BB-D66F-4F06-A44E-22D68C0E0CE0}" destId="{34A0B6E4-62D3-43DF-A54D-ED06F3C19E36}" srcOrd="9" destOrd="0" presId="urn:microsoft.com/office/officeart/2008/layout/HorizontalMultiLevelHierarchy"/>
    <dgm:cxn modelId="{A48B06BC-774E-4414-A123-549B14BE5FBF}" type="presParOf" srcId="{34A0B6E4-62D3-43DF-A54D-ED06F3C19E36}" destId="{6152FA86-44BD-4231-A0CC-8E36DE7FD499}" srcOrd="0" destOrd="0" presId="urn:microsoft.com/office/officeart/2008/layout/HorizontalMultiLevelHierarchy"/>
    <dgm:cxn modelId="{4A7CD167-F6EE-4EA0-8F6E-B6B2F81B9D7D}" type="presParOf" srcId="{34A0B6E4-62D3-43DF-A54D-ED06F3C19E36}" destId="{A9A7EBE1-493F-4AE7-9F12-9502CF16B0E4}" srcOrd="1" destOrd="0" presId="urn:microsoft.com/office/officeart/2008/layout/HorizontalMultiLevelHierarchy"/>
    <dgm:cxn modelId="{552D0A10-F14A-46CF-8F4B-A4E309D3B656}" type="presParOf" srcId="{BFB049BB-D66F-4F06-A44E-22D68C0E0CE0}" destId="{E2A3B4D3-21C3-4E8F-ABF6-E92A3EBE36EC}" srcOrd="10" destOrd="0" presId="urn:microsoft.com/office/officeart/2008/layout/HorizontalMultiLevelHierarchy"/>
    <dgm:cxn modelId="{C58CA7A1-4E54-4DBE-B72A-DAA6B9937B68}" type="presParOf" srcId="{E2A3B4D3-21C3-4E8F-ABF6-E92A3EBE36EC}" destId="{BDA56840-36BA-46D9-8675-5537118FB1D4}" srcOrd="0" destOrd="0" presId="urn:microsoft.com/office/officeart/2008/layout/HorizontalMultiLevelHierarchy"/>
    <dgm:cxn modelId="{6B40EAF2-414F-437A-AA1A-9CC6380E5904}" type="presParOf" srcId="{BFB049BB-D66F-4F06-A44E-22D68C0E0CE0}" destId="{85A58502-20C7-4FBA-832D-94A352468CCA}" srcOrd="11" destOrd="0" presId="urn:microsoft.com/office/officeart/2008/layout/HorizontalMultiLevelHierarchy"/>
    <dgm:cxn modelId="{881B5DAE-1F5B-4A40-B144-2D5119E04D09}" type="presParOf" srcId="{85A58502-20C7-4FBA-832D-94A352468CCA}" destId="{97BAD032-28B4-4267-A170-28D04FEB54FD}" srcOrd="0" destOrd="0" presId="urn:microsoft.com/office/officeart/2008/layout/HorizontalMultiLevelHierarchy"/>
    <dgm:cxn modelId="{24EC67B7-3813-4BDE-8275-DC48EBC77759}" type="presParOf" srcId="{85A58502-20C7-4FBA-832D-94A352468CCA}" destId="{681545F1-9441-4883-98CD-C4664C87FA5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93DB9-0E89-4D67-AD1A-487BBC547ED2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B95C5480-30A9-413C-80DA-DAFC78D48212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S_tradnl" sz="3200" dirty="0"/>
            <a:t>MUY GRAVES</a:t>
          </a:r>
          <a:endParaRPr lang="es-PE" sz="3200" dirty="0"/>
        </a:p>
      </dgm:t>
    </dgm:pt>
    <dgm:pt modelId="{12ADA6BD-6D82-4D85-88AB-02557A988470}" type="parTrans" cxnId="{75D5A391-66A3-4946-A270-EE96CE6D16E1}">
      <dgm:prSet/>
      <dgm:spPr/>
      <dgm:t>
        <a:bodyPr/>
        <a:lstStyle/>
        <a:p>
          <a:endParaRPr lang="es-PE" sz="1800"/>
        </a:p>
      </dgm:t>
    </dgm:pt>
    <dgm:pt modelId="{1D551D28-6168-4373-90C6-A197D01EC236}" type="sibTrans" cxnId="{75D5A391-66A3-4946-A270-EE96CE6D16E1}">
      <dgm:prSet/>
      <dgm:spPr/>
      <dgm:t>
        <a:bodyPr/>
        <a:lstStyle/>
        <a:p>
          <a:endParaRPr lang="es-PE" sz="1800"/>
        </a:p>
      </dgm:t>
    </dgm:pt>
    <dgm:pt modelId="{94E13B8F-703E-4F2C-B25C-A8FA8960EA97}">
      <dgm:prSet phldrT="[Texto]" custT="1"/>
      <dgm:spPr/>
      <dgm:t>
        <a:bodyPr/>
        <a:lstStyle/>
        <a:p>
          <a:r>
            <a:rPr lang="es-ES_tradnl" sz="1400" dirty="0"/>
            <a:t>Sustraer, destruir, extraviar, alterar y/o mutilar, total o parcialmente, la información</a:t>
          </a:r>
          <a:r>
            <a:rPr lang="es-ES" sz="1400" dirty="0"/>
            <a:t> en poder del Estado o las solicitudes de acceso a la información.</a:t>
          </a:r>
          <a:endParaRPr lang="es-PE" sz="1400" dirty="0"/>
        </a:p>
      </dgm:t>
    </dgm:pt>
    <dgm:pt modelId="{118E699E-33BA-4377-86D4-B6B55C0A743F}" type="parTrans" cxnId="{2DBB9133-E918-4A56-B81B-9BAE8F633D4F}">
      <dgm:prSet custT="1"/>
      <dgm:spPr/>
      <dgm:t>
        <a:bodyPr/>
        <a:lstStyle/>
        <a:p>
          <a:endParaRPr lang="es-PE" sz="500"/>
        </a:p>
      </dgm:t>
    </dgm:pt>
    <dgm:pt modelId="{D580F8F7-6622-446F-A6BF-EA3D69B5AD95}" type="sibTrans" cxnId="{2DBB9133-E918-4A56-B81B-9BAE8F633D4F}">
      <dgm:prSet/>
      <dgm:spPr/>
      <dgm:t>
        <a:bodyPr/>
        <a:lstStyle/>
        <a:p>
          <a:endParaRPr lang="es-PE" sz="1800"/>
        </a:p>
      </dgm:t>
    </dgm:pt>
    <dgm:pt modelId="{AF03DC51-6F83-4E4E-9240-A6E9CEA95973}">
      <dgm:prSet custT="1"/>
      <dgm:spPr/>
      <dgm:t>
        <a:bodyPr/>
        <a:lstStyle/>
        <a:p>
          <a:r>
            <a:rPr lang="es-ES" sz="1400" dirty="0"/>
            <a:t>Emitir directivas, lineamientos y otras disposiciones de administración internas u órdenes que contravengan el régimen jurídico de la transparencia y acceso a la información pública.</a:t>
          </a:r>
        </a:p>
      </dgm:t>
    </dgm:pt>
    <dgm:pt modelId="{A5737CEF-39A0-49A5-9B80-88EDADF96500}" type="parTrans" cxnId="{B7A9C87F-B414-499F-BAB1-52BC6D96B739}">
      <dgm:prSet custT="1"/>
      <dgm:spPr/>
      <dgm:t>
        <a:bodyPr/>
        <a:lstStyle/>
        <a:p>
          <a:endParaRPr lang="es-PE" sz="500"/>
        </a:p>
      </dgm:t>
    </dgm:pt>
    <dgm:pt modelId="{E283A6B5-4D66-4944-807B-F8CF206AF674}" type="sibTrans" cxnId="{B7A9C87F-B414-499F-BAB1-52BC6D96B739}">
      <dgm:prSet/>
      <dgm:spPr/>
      <dgm:t>
        <a:bodyPr/>
        <a:lstStyle/>
        <a:p>
          <a:endParaRPr lang="es-PE" sz="1800"/>
        </a:p>
      </dgm:t>
    </dgm:pt>
    <dgm:pt modelId="{839713E8-DE8F-4F4B-B4D9-CB13B616696D}">
      <dgm:prSet custT="1"/>
      <dgm:spPr/>
      <dgm:t>
        <a:bodyPr/>
        <a:lstStyle/>
        <a:p>
          <a:r>
            <a:rPr lang="es-ES" sz="1400" dirty="0"/>
            <a:t>Negarse a cumplir con lo ordenado por la Autoridad.</a:t>
          </a:r>
        </a:p>
      </dgm:t>
    </dgm:pt>
    <dgm:pt modelId="{7B155A55-9E92-40A8-9E53-C5204CF6D81A}" type="parTrans" cxnId="{56146844-A248-4329-9E7E-480520B41AA5}">
      <dgm:prSet custT="1"/>
      <dgm:spPr/>
      <dgm:t>
        <a:bodyPr/>
        <a:lstStyle/>
        <a:p>
          <a:endParaRPr lang="es-PE" sz="500"/>
        </a:p>
      </dgm:t>
    </dgm:pt>
    <dgm:pt modelId="{39066FEE-DCF2-440A-8AE1-98FA4122A321}" type="sibTrans" cxnId="{56146844-A248-4329-9E7E-480520B41AA5}">
      <dgm:prSet/>
      <dgm:spPr/>
      <dgm:t>
        <a:bodyPr/>
        <a:lstStyle/>
        <a:p>
          <a:endParaRPr lang="es-PE" sz="1800"/>
        </a:p>
      </dgm:t>
    </dgm:pt>
    <dgm:pt modelId="{D7B5DCF0-8435-41DA-A1E6-140C6DE24C5C}">
      <dgm:prSet custT="1"/>
      <dgm:spPr/>
      <dgm:t>
        <a:bodyPr/>
        <a:lstStyle/>
        <a:p>
          <a:r>
            <a:rPr lang="es-ES" sz="1400" dirty="0"/>
            <a:t>Denegar solicitudes de acceso a la información sin expresar motivación, con motivación aparente o apartándose de los precedentes vinculantes, y doctrina jurisprudencial vinculante del TC.</a:t>
          </a:r>
        </a:p>
      </dgm:t>
    </dgm:pt>
    <dgm:pt modelId="{1EC6A7FB-A9A1-499D-A817-D2AC3A1B91F0}" type="parTrans" cxnId="{C9DC353A-38CE-41B5-B1D6-8426DFCC6D13}">
      <dgm:prSet custT="1"/>
      <dgm:spPr/>
      <dgm:t>
        <a:bodyPr/>
        <a:lstStyle/>
        <a:p>
          <a:endParaRPr lang="es-PE" sz="500"/>
        </a:p>
      </dgm:t>
    </dgm:pt>
    <dgm:pt modelId="{D977D7C4-7D96-4EFE-BE22-325E4552089A}" type="sibTrans" cxnId="{C9DC353A-38CE-41B5-B1D6-8426DFCC6D13}">
      <dgm:prSet/>
      <dgm:spPr/>
      <dgm:t>
        <a:bodyPr/>
        <a:lstStyle/>
        <a:p>
          <a:endParaRPr lang="es-PE" sz="1800"/>
        </a:p>
      </dgm:t>
    </dgm:pt>
    <dgm:pt modelId="{38DCBE39-F71C-40B6-87CD-59FDEC3D7959}" type="pres">
      <dgm:prSet presAssocID="{F9A93DB9-0E89-4D67-AD1A-487BBC547E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C06A17-55EA-42D7-8709-9A13545063B0}" type="pres">
      <dgm:prSet presAssocID="{B95C5480-30A9-413C-80DA-DAFC78D48212}" presName="root1" presStyleCnt="0"/>
      <dgm:spPr/>
    </dgm:pt>
    <dgm:pt modelId="{F96061C7-8D25-41F1-81C6-3D2CDF69F50A}" type="pres">
      <dgm:prSet presAssocID="{B95C5480-30A9-413C-80DA-DAFC78D48212}" presName="LevelOneTextNode" presStyleLbl="node0" presStyleIdx="0" presStyleCnt="1" custScaleX="77567" custScaleY="73477">
        <dgm:presLayoutVars>
          <dgm:chPref val="3"/>
        </dgm:presLayoutVars>
      </dgm:prSet>
      <dgm:spPr/>
    </dgm:pt>
    <dgm:pt modelId="{BFB049BB-D66F-4F06-A44E-22D68C0E0CE0}" type="pres">
      <dgm:prSet presAssocID="{B95C5480-30A9-413C-80DA-DAFC78D48212}" presName="level2hierChild" presStyleCnt="0"/>
      <dgm:spPr/>
    </dgm:pt>
    <dgm:pt modelId="{34C7732A-818B-40A1-93EC-B84531BDF4D0}" type="pres">
      <dgm:prSet presAssocID="{118E699E-33BA-4377-86D4-B6B55C0A743F}" presName="conn2-1" presStyleLbl="parChTrans1D2" presStyleIdx="0" presStyleCnt="4"/>
      <dgm:spPr/>
    </dgm:pt>
    <dgm:pt modelId="{B288BE7A-52EB-4278-BAED-DC518F3D6102}" type="pres">
      <dgm:prSet presAssocID="{118E699E-33BA-4377-86D4-B6B55C0A743F}" presName="connTx" presStyleLbl="parChTrans1D2" presStyleIdx="0" presStyleCnt="4"/>
      <dgm:spPr/>
    </dgm:pt>
    <dgm:pt modelId="{15145524-A7A0-4DF7-8A90-2CA57E3A0040}" type="pres">
      <dgm:prSet presAssocID="{94E13B8F-703E-4F2C-B25C-A8FA8960EA97}" presName="root2" presStyleCnt="0"/>
      <dgm:spPr/>
    </dgm:pt>
    <dgm:pt modelId="{23DE828C-65F2-4520-ABFC-E8A97739A523}" type="pres">
      <dgm:prSet presAssocID="{94E13B8F-703E-4F2C-B25C-A8FA8960EA97}" presName="LevelTwoTextNode" presStyleLbl="node2" presStyleIdx="0" presStyleCnt="4" custScaleX="279911">
        <dgm:presLayoutVars>
          <dgm:chPref val="3"/>
        </dgm:presLayoutVars>
      </dgm:prSet>
      <dgm:spPr/>
    </dgm:pt>
    <dgm:pt modelId="{F8B5FB0A-E92C-4515-8983-D1F6215DF345}" type="pres">
      <dgm:prSet presAssocID="{94E13B8F-703E-4F2C-B25C-A8FA8960EA97}" presName="level3hierChild" presStyleCnt="0"/>
      <dgm:spPr/>
    </dgm:pt>
    <dgm:pt modelId="{75901C31-530C-4D47-B88E-B0626FEDA687}" type="pres">
      <dgm:prSet presAssocID="{A5737CEF-39A0-49A5-9B80-88EDADF96500}" presName="conn2-1" presStyleLbl="parChTrans1D2" presStyleIdx="1" presStyleCnt="4"/>
      <dgm:spPr/>
    </dgm:pt>
    <dgm:pt modelId="{576CA642-1D23-4008-8912-CBA45576D912}" type="pres">
      <dgm:prSet presAssocID="{A5737CEF-39A0-49A5-9B80-88EDADF96500}" presName="connTx" presStyleLbl="parChTrans1D2" presStyleIdx="1" presStyleCnt="4"/>
      <dgm:spPr/>
    </dgm:pt>
    <dgm:pt modelId="{D1D1D1B3-3563-4311-AB69-A305D5855FCA}" type="pres">
      <dgm:prSet presAssocID="{AF03DC51-6F83-4E4E-9240-A6E9CEA95973}" presName="root2" presStyleCnt="0"/>
      <dgm:spPr/>
    </dgm:pt>
    <dgm:pt modelId="{A05AEA1C-5DD9-425E-A3DF-F819B9C33968}" type="pres">
      <dgm:prSet presAssocID="{AF03DC51-6F83-4E4E-9240-A6E9CEA95973}" presName="LevelTwoTextNode" presStyleLbl="node2" presStyleIdx="1" presStyleCnt="4" custScaleX="277147">
        <dgm:presLayoutVars>
          <dgm:chPref val="3"/>
        </dgm:presLayoutVars>
      </dgm:prSet>
      <dgm:spPr/>
    </dgm:pt>
    <dgm:pt modelId="{8865DB7C-8B5C-460F-99ED-B089BAEFB5DC}" type="pres">
      <dgm:prSet presAssocID="{AF03DC51-6F83-4E4E-9240-A6E9CEA95973}" presName="level3hierChild" presStyleCnt="0"/>
      <dgm:spPr/>
    </dgm:pt>
    <dgm:pt modelId="{87F8C843-929A-437B-A0A2-19E09FD4F2FF}" type="pres">
      <dgm:prSet presAssocID="{7B155A55-9E92-40A8-9E53-C5204CF6D81A}" presName="conn2-1" presStyleLbl="parChTrans1D2" presStyleIdx="2" presStyleCnt="4"/>
      <dgm:spPr/>
    </dgm:pt>
    <dgm:pt modelId="{38B4FB12-655B-4075-B8E5-1CF7A0BEDC9F}" type="pres">
      <dgm:prSet presAssocID="{7B155A55-9E92-40A8-9E53-C5204CF6D81A}" presName="connTx" presStyleLbl="parChTrans1D2" presStyleIdx="2" presStyleCnt="4"/>
      <dgm:spPr/>
    </dgm:pt>
    <dgm:pt modelId="{4686794F-1AA5-48E9-9446-00689E36E9D1}" type="pres">
      <dgm:prSet presAssocID="{839713E8-DE8F-4F4B-B4D9-CB13B616696D}" presName="root2" presStyleCnt="0"/>
      <dgm:spPr/>
    </dgm:pt>
    <dgm:pt modelId="{F0BB07E4-DC9B-45D4-B7FF-0E436B0CFD85}" type="pres">
      <dgm:prSet presAssocID="{839713E8-DE8F-4F4B-B4D9-CB13B616696D}" presName="LevelTwoTextNode" presStyleLbl="node2" presStyleIdx="2" presStyleCnt="4" custScaleX="274576">
        <dgm:presLayoutVars>
          <dgm:chPref val="3"/>
        </dgm:presLayoutVars>
      </dgm:prSet>
      <dgm:spPr/>
    </dgm:pt>
    <dgm:pt modelId="{0996B9E8-3D8B-406E-9CFB-BB3FC49ACEC1}" type="pres">
      <dgm:prSet presAssocID="{839713E8-DE8F-4F4B-B4D9-CB13B616696D}" presName="level3hierChild" presStyleCnt="0"/>
      <dgm:spPr/>
    </dgm:pt>
    <dgm:pt modelId="{AC218AA5-D7E6-4280-9FE5-D0B10914561E}" type="pres">
      <dgm:prSet presAssocID="{1EC6A7FB-A9A1-499D-A817-D2AC3A1B91F0}" presName="conn2-1" presStyleLbl="parChTrans1D2" presStyleIdx="3" presStyleCnt="4"/>
      <dgm:spPr/>
    </dgm:pt>
    <dgm:pt modelId="{822D907C-2113-4FE2-A248-4EFD35696FD5}" type="pres">
      <dgm:prSet presAssocID="{1EC6A7FB-A9A1-499D-A817-D2AC3A1B91F0}" presName="connTx" presStyleLbl="parChTrans1D2" presStyleIdx="3" presStyleCnt="4"/>
      <dgm:spPr/>
    </dgm:pt>
    <dgm:pt modelId="{0F4C5B62-5494-44F8-AB96-0A16578A4D9F}" type="pres">
      <dgm:prSet presAssocID="{D7B5DCF0-8435-41DA-A1E6-140C6DE24C5C}" presName="root2" presStyleCnt="0"/>
      <dgm:spPr/>
    </dgm:pt>
    <dgm:pt modelId="{8A7B01AA-2DA7-4AEB-A4C0-0C7CF02FFEC2}" type="pres">
      <dgm:prSet presAssocID="{D7B5DCF0-8435-41DA-A1E6-140C6DE24C5C}" presName="LevelTwoTextNode" presStyleLbl="node2" presStyleIdx="3" presStyleCnt="4" custScaleX="280125">
        <dgm:presLayoutVars>
          <dgm:chPref val="3"/>
        </dgm:presLayoutVars>
      </dgm:prSet>
      <dgm:spPr/>
    </dgm:pt>
    <dgm:pt modelId="{A3C1E2DF-9356-4080-8318-E2E5F9ED493D}" type="pres">
      <dgm:prSet presAssocID="{D7B5DCF0-8435-41DA-A1E6-140C6DE24C5C}" presName="level3hierChild" presStyleCnt="0"/>
      <dgm:spPr/>
    </dgm:pt>
  </dgm:ptLst>
  <dgm:cxnLst>
    <dgm:cxn modelId="{C4359D0E-638F-4982-BFA5-64E5C65D3242}" type="presOf" srcId="{B95C5480-30A9-413C-80DA-DAFC78D48212}" destId="{F96061C7-8D25-41F1-81C6-3D2CDF69F50A}" srcOrd="0" destOrd="0" presId="urn:microsoft.com/office/officeart/2008/layout/HorizontalMultiLevelHierarchy"/>
    <dgm:cxn modelId="{3D641826-61E3-437B-B8DB-6D1F4E5ADF5E}" type="presOf" srcId="{D7B5DCF0-8435-41DA-A1E6-140C6DE24C5C}" destId="{8A7B01AA-2DA7-4AEB-A4C0-0C7CF02FFEC2}" srcOrd="0" destOrd="0" presId="urn:microsoft.com/office/officeart/2008/layout/HorizontalMultiLevelHierarchy"/>
    <dgm:cxn modelId="{C2B5612D-3ECA-470A-B92B-685D780B013D}" type="presOf" srcId="{AF03DC51-6F83-4E4E-9240-A6E9CEA95973}" destId="{A05AEA1C-5DD9-425E-A3DF-F819B9C33968}" srcOrd="0" destOrd="0" presId="urn:microsoft.com/office/officeart/2008/layout/HorizontalMultiLevelHierarchy"/>
    <dgm:cxn modelId="{2DBB9133-E918-4A56-B81B-9BAE8F633D4F}" srcId="{B95C5480-30A9-413C-80DA-DAFC78D48212}" destId="{94E13B8F-703E-4F2C-B25C-A8FA8960EA97}" srcOrd="0" destOrd="0" parTransId="{118E699E-33BA-4377-86D4-B6B55C0A743F}" sibTransId="{D580F8F7-6622-446F-A6BF-EA3D69B5AD95}"/>
    <dgm:cxn modelId="{C9DC353A-38CE-41B5-B1D6-8426DFCC6D13}" srcId="{B95C5480-30A9-413C-80DA-DAFC78D48212}" destId="{D7B5DCF0-8435-41DA-A1E6-140C6DE24C5C}" srcOrd="3" destOrd="0" parTransId="{1EC6A7FB-A9A1-499D-A817-D2AC3A1B91F0}" sibTransId="{D977D7C4-7D96-4EFE-BE22-325E4552089A}"/>
    <dgm:cxn modelId="{56146844-A248-4329-9E7E-480520B41AA5}" srcId="{B95C5480-30A9-413C-80DA-DAFC78D48212}" destId="{839713E8-DE8F-4F4B-B4D9-CB13B616696D}" srcOrd="2" destOrd="0" parTransId="{7B155A55-9E92-40A8-9E53-C5204CF6D81A}" sibTransId="{39066FEE-DCF2-440A-8AE1-98FA4122A321}"/>
    <dgm:cxn modelId="{8724A246-5A99-43FE-B7A4-084D4392E4C1}" type="presOf" srcId="{A5737CEF-39A0-49A5-9B80-88EDADF96500}" destId="{576CA642-1D23-4008-8912-CBA45576D912}" srcOrd="1" destOrd="0" presId="urn:microsoft.com/office/officeart/2008/layout/HorizontalMultiLevelHierarchy"/>
    <dgm:cxn modelId="{BB4E8C68-ADC9-48B1-8143-F888498856F1}" type="presOf" srcId="{118E699E-33BA-4377-86D4-B6B55C0A743F}" destId="{B288BE7A-52EB-4278-BAED-DC518F3D6102}" srcOrd="1" destOrd="0" presId="urn:microsoft.com/office/officeart/2008/layout/HorizontalMultiLevelHierarchy"/>
    <dgm:cxn modelId="{48B7914B-F22D-4B1C-BF13-EBF946E2C9A7}" type="presOf" srcId="{1EC6A7FB-A9A1-499D-A817-D2AC3A1B91F0}" destId="{AC218AA5-D7E6-4280-9FE5-D0B10914561E}" srcOrd="0" destOrd="0" presId="urn:microsoft.com/office/officeart/2008/layout/HorizontalMultiLevelHierarchy"/>
    <dgm:cxn modelId="{B7A9C87F-B414-499F-BAB1-52BC6D96B739}" srcId="{B95C5480-30A9-413C-80DA-DAFC78D48212}" destId="{AF03DC51-6F83-4E4E-9240-A6E9CEA95973}" srcOrd="1" destOrd="0" parTransId="{A5737CEF-39A0-49A5-9B80-88EDADF96500}" sibTransId="{E283A6B5-4D66-4944-807B-F8CF206AF674}"/>
    <dgm:cxn modelId="{75D5A391-66A3-4946-A270-EE96CE6D16E1}" srcId="{F9A93DB9-0E89-4D67-AD1A-487BBC547ED2}" destId="{B95C5480-30A9-413C-80DA-DAFC78D48212}" srcOrd="0" destOrd="0" parTransId="{12ADA6BD-6D82-4D85-88AB-02557A988470}" sibTransId="{1D551D28-6168-4373-90C6-A197D01EC236}"/>
    <dgm:cxn modelId="{468A2C97-359A-42BF-85F8-731E94282F4F}" type="presOf" srcId="{94E13B8F-703E-4F2C-B25C-A8FA8960EA97}" destId="{23DE828C-65F2-4520-ABFC-E8A97739A523}" srcOrd="0" destOrd="0" presId="urn:microsoft.com/office/officeart/2008/layout/HorizontalMultiLevelHierarchy"/>
    <dgm:cxn modelId="{80212BAB-EE57-459E-9E6F-F81E9F429210}" type="presOf" srcId="{A5737CEF-39A0-49A5-9B80-88EDADF96500}" destId="{75901C31-530C-4D47-B88E-B0626FEDA687}" srcOrd="0" destOrd="0" presId="urn:microsoft.com/office/officeart/2008/layout/HorizontalMultiLevelHierarchy"/>
    <dgm:cxn modelId="{026975C4-04D7-4C78-A929-E9FFF45F7726}" type="presOf" srcId="{F9A93DB9-0E89-4D67-AD1A-487BBC547ED2}" destId="{38DCBE39-F71C-40B6-87CD-59FDEC3D7959}" srcOrd="0" destOrd="0" presId="urn:microsoft.com/office/officeart/2008/layout/HorizontalMultiLevelHierarchy"/>
    <dgm:cxn modelId="{EC77C3CA-3E8E-4DA8-B487-E10AD21B6557}" type="presOf" srcId="{7B155A55-9E92-40A8-9E53-C5204CF6D81A}" destId="{87F8C843-929A-437B-A0A2-19E09FD4F2FF}" srcOrd="0" destOrd="0" presId="urn:microsoft.com/office/officeart/2008/layout/HorizontalMultiLevelHierarchy"/>
    <dgm:cxn modelId="{FA1579CB-7F85-45B2-96E0-097F88D2E0C4}" type="presOf" srcId="{118E699E-33BA-4377-86D4-B6B55C0A743F}" destId="{34C7732A-818B-40A1-93EC-B84531BDF4D0}" srcOrd="0" destOrd="0" presId="urn:microsoft.com/office/officeart/2008/layout/HorizontalMultiLevelHierarchy"/>
    <dgm:cxn modelId="{631A02D0-E94E-436B-AF04-C5B47446B753}" type="presOf" srcId="{7B155A55-9E92-40A8-9E53-C5204CF6D81A}" destId="{38B4FB12-655B-4075-B8E5-1CF7A0BEDC9F}" srcOrd="1" destOrd="0" presId="urn:microsoft.com/office/officeart/2008/layout/HorizontalMultiLevelHierarchy"/>
    <dgm:cxn modelId="{E7D3F5E0-3E50-45C8-AE39-9053DA246B3B}" type="presOf" srcId="{839713E8-DE8F-4F4B-B4D9-CB13B616696D}" destId="{F0BB07E4-DC9B-45D4-B7FF-0E436B0CFD85}" srcOrd="0" destOrd="0" presId="urn:microsoft.com/office/officeart/2008/layout/HorizontalMultiLevelHierarchy"/>
    <dgm:cxn modelId="{63F96BEA-B9B1-4E84-8339-F58A6BDE2D5A}" type="presOf" srcId="{1EC6A7FB-A9A1-499D-A817-D2AC3A1B91F0}" destId="{822D907C-2113-4FE2-A248-4EFD35696FD5}" srcOrd="1" destOrd="0" presId="urn:microsoft.com/office/officeart/2008/layout/HorizontalMultiLevelHierarchy"/>
    <dgm:cxn modelId="{7B0FADF1-521B-434B-80E4-A2B967579E6D}" type="presParOf" srcId="{38DCBE39-F71C-40B6-87CD-59FDEC3D7959}" destId="{82C06A17-55EA-42D7-8709-9A13545063B0}" srcOrd="0" destOrd="0" presId="urn:microsoft.com/office/officeart/2008/layout/HorizontalMultiLevelHierarchy"/>
    <dgm:cxn modelId="{6931DC32-516C-4AC4-A2D1-05EF70A1E849}" type="presParOf" srcId="{82C06A17-55EA-42D7-8709-9A13545063B0}" destId="{F96061C7-8D25-41F1-81C6-3D2CDF69F50A}" srcOrd="0" destOrd="0" presId="urn:microsoft.com/office/officeart/2008/layout/HorizontalMultiLevelHierarchy"/>
    <dgm:cxn modelId="{17D5DCFC-705A-4C23-93CE-9A24AD767E1D}" type="presParOf" srcId="{82C06A17-55EA-42D7-8709-9A13545063B0}" destId="{BFB049BB-D66F-4F06-A44E-22D68C0E0CE0}" srcOrd="1" destOrd="0" presId="urn:microsoft.com/office/officeart/2008/layout/HorizontalMultiLevelHierarchy"/>
    <dgm:cxn modelId="{7B04538B-D397-45BA-951C-FCAB1A428030}" type="presParOf" srcId="{BFB049BB-D66F-4F06-A44E-22D68C0E0CE0}" destId="{34C7732A-818B-40A1-93EC-B84531BDF4D0}" srcOrd="0" destOrd="0" presId="urn:microsoft.com/office/officeart/2008/layout/HorizontalMultiLevelHierarchy"/>
    <dgm:cxn modelId="{B6681000-7C6C-42F3-BB20-7CC72C9ADD7F}" type="presParOf" srcId="{34C7732A-818B-40A1-93EC-B84531BDF4D0}" destId="{B288BE7A-52EB-4278-BAED-DC518F3D6102}" srcOrd="0" destOrd="0" presId="urn:microsoft.com/office/officeart/2008/layout/HorizontalMultiLevelHierarchy"/>
    <dgm:cxn modelId="{1D0F08D0-FD65-42DD-B11D-CBFBE696E5E8}" type="presParOf" srcId="{BFB049BB-D66F-4F06-A44E-22D68C0E0CE0}" destId="{15145524-A7A0-4DF7-8A90-2CA57E3A0040}" srcOrd="1" destOrd="0" presId="urn:microsoft.com/office/officeart/2008/layout/HorizontalMultiLevelHierarchy"/>
    <dgm:cxn modelId="{6863819B-E15E-4004-A526-05CE4F7F615A}" type="presParOf" srcId="{15145524-A7A0-4DF7-8A90-2CA57E3A0040}" destId="{23DE828C-65F2-4520-ABFC-E8A97739A523}" srcOrd="0" destOrd="0" presId="urn:microsoft.com/office/officeart/2008/layout/HorizontalMultiLevelHierarchy"/>
    <dgm:cxn modelId="{9E8BB58D-F806-4DD9-8F86-3FF48B62A17C}" type="presParOf" srcId="{15145524-A7A0-4DF7-8A90-2CA57E3A0040}" destId="{F8B5FB0A-E92C-4515-8983-D1F6215DF345}" srcOrd="1" destOrd="0" presId="urn:microsoft.com/office/officeart/2008/layout/HorizontalMultiLevelHierarchy"/>
    <dgm:cxn modelId="{07C5C109-85D1-4AAD-9006-1810E09FBECB}" type="presParOf" srcId="{BFB049BB-D66F-4F06-A44E-22D68C0E0CE0}" destId="{75901C31-530C-4D47-B88E-B0626FEDA687}" srcOrd="2" destOrd="0" presId="urn:microsoft.com/office/officeart/2008/layout/HorizontalMultiLevelHierarchy"/>
    <dgm:cxn modelId="{AE663B57-2FE9-4074-AF94-8EDB3D7739CF}" type="presParOf" srcId="{75901C31-530C-4D47-B88E-B0626FEDA687}" destId="{576CA642-1D23-4008-8912-CBA45576D912}" srcOrd="0" destOrd="0" presId="urn:microsoft.com/office/officeart/2008/layout/HorizontalMultiLevelHierarchy"/>
    <dgm:cxn modelId="{6A1174EB-052C-42D2-93EC-D09395E760CA}" type="presParOf" srcId="{BFB049BB-D66F-4F06-A44E-22D68C0E0CE0}" destId="{D1D1D1B3-3563-4311-AB69-A305D5855FCA}" srcOrd="3" destOrd="0" presId="urn:microsoft.com/office/officeart/2008/layout/HorizontalMultiLevelHierarchy"/>
    <dgm:cxn modelId="{F2CEEC60-5950-49C6-9E3A-A9F3CEBA1B1B}" type="presParOf" srcId="{D1D1D1B3-3563-4311-AB69-A305D5855FCA}" destId="{A05AEA1C-5DD9-425E-A3DF-F819B9C33968}" srcOrd="0" destOrd="0" presId="urn:microsoft.com/office/officeart/2008/layout/HorizontalMultiLevelHierarchy"/>
    <dgm:cxn modelId="{94603F91-7B4A-4C0A-B948-628CC2955415}" type="presParOf" srcId="{D1D1D1B3-3563-4311-AB69-A305D5855FCA}" destId="{8865DB7C-8B5C-460F-99ED-B089BAEFB5DC}" srcOrd="1" destOrd="0" presId="urn:microsoft.com/office/officeart/2008/layout/HorizontalMultiLevelHierarchy"/>
    <dgm:cxn modelId="{3F308413-F261-46DD-872B-DD26E7024B0A}" type="presParOf" srcId="{BFB049BB-D66F-4F06-A44E-22D68C0E0CE0}" destId="{87F8C843-929A-437B-A0A2-19E09FD4F2FF}" srcOrd="4" destOrd="0" presId="urn:microsoft.com/office/officeart/2008/layout/HorizontalMultiLevelHierarchy"/>
    <dgm:cxn modelId="{3256BCEE-476A-4B49-83AE-8A4BB7C6EC83}" type="presParOf" srcId="{87F8C843-929A-437B-A0A2-19E09FD4F2FF}" destId="{38B4FB12-655B-4075-B8E5-1CF7A0BEDC9F}" srcOrd="0" destOrd="0" presId="urn:microsoft.com/office/officeart/2008/layout/HorizontalMultiLevelHierarchy"/>
    <dgm:cxn modelId="{E49F80FC-F120-4DD5-B83B-9A282030D79D}" type="presParOf" srcId="{BFB049BB-D66F-4F06-A44E-22D68C0E0CE0}" destId="{4686794F-1AA5-48E9-9446-00689E36E9D1}" srcOrd="5" destOrd="0" presId="urn:microsoft.com/office/officeart/2008/layout/HorizontalMultiLevelHierarchy"/>
    <dgm:cxn modelId="{6CDF288F-D21E-4467-BF46-D78E1A312B2D}" type="presParOf" srcId="{4686794F-1AA5-48E9-9446-00689E36E9D1}" destId="{F0BB07E4-DC9B-45D4-B7FF-0E436B0CFD85}" srcOrd="0" destOrd="0" presId="urn:microsoft.com/office/officeart/2008/layout/HorizontalMultiLevelHierarchy"/>
    <dgm:cxn modelId="{81EFE562-B7D1-4B3D-BCAE-AEF66A791BA3}" type="presParOf" srcId="{4686794F-1AA5-48E9-9446-00689E36E9D1}" destId="{0996B9E8-3D8B-406E-9CFB-BB3FC49ACEC1}" srcOrd="1" destOrd="0" presId="urn:microsoft.com/office/officeart/2008/layout/HorizontalMultiLevelHierarchy"/>
    <dgm:cxn modelId="{66E637A5-6184-4DBC-934F-2FCDA16451A1}" type="presParOf" srcId="{BFB049BB-D66F-4F06-A44E-22D68C0E0CE0}" destId="{AC218AA5-D7E6-4280-9FE5-D0B10914561E}" srcOrd="6" destOrd="0" presId="urn:microsoft.com/office/officeart/2008/layout/HorizontalMultiLevelHierarchy"/>
    <dgm:cxn modelId="{F678B2E1-7F4B-4AD1-923D-D9A3C7B25EA8}" type="presParOf" srcId="{AC218AA5-D7E6-4280-9FE5-D0B10914561E}" destId="{822D907C-2113-4FE2-A248-4EFD35696FD5}" srcOrd="0" destOrd="0" presId="urn:microsoft.com/office/officeart/2008/layout/HorizontalMultiLevelHierarchy"/>
    <dgm:cxn modelId="{62454B3D-DF77-42B7-94DB-7ACAD20D336F}" type="presParOf" srcId="{BFB049BB-D66F-4F06-A44E-22D68C0E0CE0}" destId="{0F4C5B62-5494-44F8-AB96-0A16578A4D9F}" srcOrd="7" destOrd="0" presId="urn:microsoft.com/office/officeart/2008/layout/HorizontalMultiLevelHierarchy"/>
    <dgm:cxn modelId="{C80A469F-66DF-4E43-8B7C-5FB1AD9D5DF6}" type="presParOf" srcId="{0F4C5B62-5494-44F8-AB96-0A16578A4D9F}" destId="{8A7B01AA-2DA7-4AEB-A4C0-0C7CF02FFEC2}" srcOrd="0" destOrd="0" presId="urn:microsoft.com/office/officeart/2008/layout/HorizontalMultiLevelHierarchy"/>
    <dgm:cxn modelId="{0A8BCAB3-C28B-45E3-B081-85A7BEAC87F1}" type="presParOf" srcId="{0F4C5B62-5494-44F8-AB96-0A16578A4D9F}" destId="{A3C1E2DF-9356-4080-8318-E2E5F9ED49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70BE9-A8F1-43AA-B4CE-247D0E68685D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PE"/>
        </a:p>
      </dgm:t>
    </dgm:pt>
    <dgm:pt modelId="{2F1B25F3-88DA-4BB5-A82F-C3AF672059FB}">
      <dgm:prSet phldrT="[Texto]"/>
      <dgm:spPr/>
      <dgm:t>
        <a:bodyPr/>
        <a:lstStyle/>
        <a:p>
          <a:r>
            <a:rPr lang="es-ES_tradnl" dirty="0"/>
            <a:t>Clases de sanciones:</a:t>
          </a:r>
          <a:endParaRPr lang="es-PE" dirty="0"/>
        </a:p>
      </dgm:t>
    </dgm:pt>
    <dgm:pt modelId="{82710AFC-800F-4180-9AA4-593722A15FF9}" type="parTrans" cxnId="{66EAA151-728E-4125-8FA1-EF2A6346DCD5}">
      <dgm:prSet/>
      <dgm:spPr/>
      <dgm:t>
        <a:bodyPr/>
        <a:lstStyle/>
        <a:p>
          <a:endParaRPr lang="es-PE"/>
        </a:p>
      </dgm:t>
    </dgm:pt>
    <dgm:pt modelId="{4BE51467-7077-456C-B0FD-E3529D4ECA04}" type="sibTrans" cxnId="{66EAA151-728E-4125-8FA1-EF2A6346DCD5}">
      <dgm:prSet/>
      <dgm:spPr/>
      <dgm:t>
        <a:bodyPr/>
        <a:lstStyle/>
        <a:p>
          <a:endParaRPr lang="es-PE"/>
        </a:p>
      </dgm:t>
    </dgm:pt>
    <dgm:pt modelId="{F3A761AA-27BB-46C1-BABA-4E2E6F2D7CE0}">
      <dgm:prSet phldrT="[Texto]"/>
      <dgm:spPr/>
      <dgm:t>
        <a:bodyPr/>
        <a:lstStyle/>
        <a:p>
          <a:r>
            <a:rPr lang="es-ES_tradnl" dirty="0"/>
            <a:t>Amonestación</a:t>
          </a:r>
          <a:r>
            <a:rPr lang="es-ES" dirty="0"/>
            <a:t> escrita</a:t>
          </a:r>
          <a:endParaRPr lang="es-PE" dirty="0"/>
        </a:p>
      </dgm:t>
    </dgm:pt>
    <dgm:pt modelId="{5BAFEB29-EFB9-42B2-9FAE-8479227769A4}" type="parTrans" cxnId="{C8A128D9-2D20-47E1-8662-197D51894DC5}">
      <dgm:prSet/>
      <dgm:spPr/>
      <dgm:t>
        <a:bodyPr/>
        <a:lstStyle/>
        <a:p>
          <a:endParaRPr lang="es-PE"/>
        </a:p>
      </dgm:t>
    </dgm:pt>
    <dgm:pt modelId="{582B3CAD-BBD7-4D98-8DD4-A76B9EF58945}" type="sibTrans" cxnId="{C8A128D9-2D20-47E1-8662-197D51894DC5}">
      <dgm:prSet/>
      <dgm:spPr/>
      <dgm:t>
        <a:bodyPr/>
        <a:lstStyle/>
        <a:p>
          <a:endParaRPr lang="es-PE"/>
        </a:p>
      </dgm:t>
    </dgm:pt>
    <dgm:pt modelId="{ED702203-312D-4F53-B397-26F7874178AE}">
      <dgm:prSet phldrT="[Texto]"/>
      <dgm:spPr/>
      <dgm:t>
        <a:bodyPr/>
        <a:lstStyle/>
        <a:p>
          <a:r>
            <a:rPr lang="es-ES" dirty="0"/>
            <a:t>Suspensión sin goce de haber entre diez y ciento ochenta días</a:t>
          </a:r>
          <a:endParaRPr lang="es-PE" dirty="0"/>
        </a:p>
      </dgm:t>
    </dgm:pt>
    <dgm:pt modelId="{56C3E22E-A175-400D-AE05-CAC60860E56C}" type="parTrans" cxnId="{E092B294-A144-4747-8BCC-F825F1A1585F}">
      <dgm:prSet/>
      <dgm:spPr/>
      <dgm:t>
        <a:bodyPr/>
        <a:lstStyle/>
        <a:p>
          <a:endParaRPr lang="es-PE"/>
        </a:p>
      </dgm:t>
    </dgm:pt>
    <dgm:pt modelId="{922516A9-5088-4C5D-86E7-A8EBAF5B5598}" type="sibTrans" cxnId="{E092B294-A144-4747-8BCC-F825F1A1585F}">
      <dgm:prSet/>
      <dgm:spPr/>
      <dgm:t>
        <a:bodyPr/>
        <a:lstStyle/>
        <a:p>
          <a:endParaRPr lang="es-PE"/>
        </a:p>
      </dgm:t>
    </dgm:pt>
    <dgm:pt modelId="{4575D639-A882-46DD-8071-05D90AB06CFD}">
      <dgm:prSet phldrT="[Texto]"/>
      <dgm:spPr/>
      <dgm:t>
        <a:bodyPr/>
        <a:lstStyle/>
        <a:p>
          <a:r>
            <a:rPr lang="es-ES" dirty="0"/>
            <a:t>Multa no mayor de 5 UIT</a:t>
          </a:r>
          <a:endParaRPr lang="es-PE" dirty="0"/>
        </a:p>
      </dgm:t>
    </dgm:pt>
    <dgm:pt modelId="{4C9F47B3-2C72-40DF-A5DC-DCA13FCFCE40}" type="parTrans" cxnId="{49DCD581-D335-4CD4-9900-BF81C1B759B8}">
      <dgm:prSet/>
      <dgm:spPr/>
      <dgm:t>
        <a:bodyPr/>
        <a:lstStyle/>
        <a:p>
          <a:endParaRPr lang="es-PE"/>
        </a:p>
      </dgm:t>
    </dgm:pt>
    <dgm:pt modelId="{A0535640-29CA-490D-8274-4B57BEE6F55B}" type="sibTrans" cxnId="{49DCD581-D335-4CD4-9900-BF81C1B759B8}">
      <dgm:prSet/>
      <dgm:spPr/>
      <dgm:t>
        <a:bodyPr/>
        <a:lstStyle/>
        <a:p>
          <a:endParaRPr lang="es-PE"/>
        </a:p>
      </dgm:t>
    </dgm:pt>
    <dgm:pt modelId="{A9D2F67D-557F-4148-B681-619BC4012E80}">
      <dgm:prSet phldrT="[Texto]"/>
      <dgm:spPr/>
      <dgm:t>
        <a:bodyPr/>
        <a:lstStyle/>
        <a:p>
          <a:r>
            <a:rPr lang="es-ES"/>
            <a:t>Destitución</a:t>
          </a:r>
          <a:endParaRPr lang="es-PE" dirty="0"/>
        </a:p>
      </dgm:t>
    </dgm:pt>
    <dgm:pt modelId="{AF4E03F4-58EE-4112-BF41-D27992E6B62B}" type="parTrans" cxnId="{C9DDC9E0-6E80-41DE-A774-4E6FEB0C9A59}">
      <dgm:prSet/>
      <dgm:spPr/>
      <dgm:t>
        <a:bodyPr/>
        <a:lstStyle/>
        <a:p>
          <a:endParaRPr lang="es-PE"/>
        </a:p>
      </dgm:t>
    </dgm:pt>
    <dgm:pt modelId="{546D5B40-2AA3-43F4-BB43-3FDDFC058BE4}" type="sibTrans" cxnId="{C9DDC9E0-6E80-41DE-A774-4E6FEB0C9A59}">
      <dgm:prSet/>
      <dgm:spPr/>
      <dgm:t>
        <a:bodyPr/>
        <a:lstStyle/>
        <a:p>
          <a:endParaRPr lang="es-PE"/>
        </a:p>
      </dgm:t>
    </dgm:pt>
    <dgm:pt modelId="{ACE19964-F6F0-4D6A-A75A-93BC33454D8F}">
      <dgm:prSet phldrT="[Texto]"/>
      <dgm:spPr/>
      <dgm:t>
        <a:bodyPr/>
        <a:lstStyle/>
        <a:p>
          <a:r>
            <a:rPr lang="es-ES" dirty="0"/>
            <a:t>Inhabilitación</a:t>
          </a:r>
          <a:endParaRPr lang="es-PE" dirty="0"/>
        </a:p>
      </dgm:t>
    </dgm:pt>
    <dgm:pt modelId="{72B11299-12A2-4929-9DAF-3E25092BEA00}" type="parTrans" cxnId="{875E67C6-E0CA-4010-BC75-7E1009015725}">
      <dgm:prSet/>
      <dgm:spPr/>
      <dgm:t>
        <a:bodyPr/>
        <a:lstStyle/>
        <a:p>
          <a:endParaRPr lang="es-PE"/>
        </a:p>
      </dgm:t>
    </dgm:pt>
    <dgm:pt modelId="{3672468E-16C8-4491-B4C8-9281D78AC4DC}" type="sibTrans" cxnId="{875E67C6-E0CA-4010-BC75-7E1009015725}">
      <dgm:prSet/>
      <dgm:spPr/>
      <dgm:t>
        <a:bodyPr/>
        <a:lstStyle/>
        <a:p>
          <a:endParaRPr lang="es-PE"/>
        </a:p>
      </dgm:t>
    </dgm:pt>
    <dgm:pt modelId="{90CA7999-98DB-41F0-8387-412BDA9165B2}" type="pres">
      <dgm:prSet presAssocID="{62E70BE9-A8F1-43AA-B4CE-247D0E68685D}" presName="vert0" presStyleCnt="0">
        <dgm:presLayoutVars>
          <dgm:dir/>
          <dgm:animOne val="branch"/>
          <dgm:animLvl val="lvl"/>
        </dgm:presLayoutVars>
      </dgm:prSet>
      <dgm:spPr/>
    </dgm:pt>
    <dgm:pt modelId="{D9FC6953-CE5C-46F0-9D39-539A10099115}" type="pres">
      <dgm:prSet presAssocID="{2F1B25F3-88DA-4BB5-A82F-C3AF672059FB}" presName="thickLine" presStyleLbl="alignNode1" presStyleIdx="0" presStyleCnt="1" custLinFactNeighborX="-31408" custLinFactNeighborY="-9721"/>
      <dgm:spPr/>
    </dgm:pt>
    <dgm:pt modelId="{81698C59-F237-4B5A-8A26-4C204A32583F}" type="pres">
      <dgm:prSet presAssocID="{2F1B25F3-88DA-4BB5-A82F-C3AF672059FB}" presName="horz1" presStyleCnt="0"/>
      <dgm:spPr/>
    </dgm:pt>
    <dgm:pt modelId="{CFD0AE84-EF2B-43A7-A44E-F5B5E5C01379}" type="pres">
      <dgm:prSet presAssocID="{2F1B25F3-88DA-4BB5-A82F-C3AF672059FB}" presName="tx1" presStyleLbl="revTx" presStyleIdx="0" presStyleCnt="6" custScaleX="91151"/>
      <dgm:spPr/>
    </dgm:pt>
    <dgm:pt modelId="{BB55B651-46BF-4025-B959-FE22D1583338}" type="pres">
      <dgm:prSet presAssocID="{2F1B25F3-88DA-4BB5-A82F-C3AF672059FB}" presName="vert1" presStyleCnt="0"/>
      <dgm:spPr/>
    </dgm:pt>
    <dgm:pt modelId="{CC3BF0AF-E7DB-42FF-AD14-0BF8979C25AF}" type="pres">
      <dgm:prSet presAssocID="{F3A761AA-27BB-46C1-BABA-4E2E6F2D7CE0}" presName="vertSpace2a" presStyleCnt="0"/>
      <dgm:spPr/>
    </dgm:pt>
    <dgm:pt modelId="{61708AD3-2490-4F33-AC5C-7069FD88BCA9}" type="pres">
      <dgm:prSet presAssocID="{F3A761AA-27BB-46C1-BABA-4E2E6F2D7CE0}" presName="horz2" presStyleCnt="0"/>
      <dgm:spPr/>
    </dgm:pt>
    <dgm:pt modelId="{6BF96031-992C-4195-8EC1-7CA3E4AB5301}" type="pres">
      <dgm:prSet presAssocID="{F3A761AA-27BB-46C1-BABA-4E2E6F2D7CE0}" presName="horzSpace2" presStyleCnt="0"/>
      <dgm:spPr/>
    </dgm:pt>
    <dgm:pt modelId="{F4DD487F-5F35-42C3-87A7-985640DA238E}" type="pres">
      <dgm:prSet presAssocID="{F3A761AA-27BB-46C1-BABA-4E2E6F2D7CE0}" presName="tx2" presStyleLbl="revTx" presStyleIdx="1" presStyleCnt="6"/>
      <dgm:spPr/>
    </dgm:pt>
    <dgm:pt modelId="{E0F0B0E7-C118-42CE-B52E-A0C1E78CC397}" type="pres">
      <dgm:prSet presAssocID="{F3A761AA-27BB-46C1-BABA-4E2E6F2D7CE0}" presName="vert2" presStyleCnt="0"/>
      <dgm:spPr/>
    </dgm:pt>
    <dgm:pt modelId="{A9D01C5E-2612-45EA-AB92-A2E7B26506B8}" type="pres">
      <dgm:prSet presAssocID="{F3A761AA-27BB-46C1-BABA-4E2E6F2D7CE0}" presName="thinLine2b" presStyleLbl="callout" presStyleIdx="0" presStyleCnt="5"/>
      <dgm:spPr/>
    </dgm:pt>
    <dgm:pt modelId="{417764A6-420B-435B-B169-B4BFC7277D18}" type="pres">
      <dgm:prSet presAssocID="{F3A761AA-27BB-46C1-BABA-4E2E6F2D7CE0}" presName="vertSpace2b" presStyleCnt="0"/>
      <dgm:spPr/>
    </dgm:pt>
    <dgm:pt modelId="{7861D19B-B2BF-4FA9-9324-1E410075CD48}" type="pres">
      <dgm:prSet presAssocID="{ED702203-312D-4F53-B397-26F7874178AE}" presName="horz2" presStyleCnt="0"/>
      <dgm:spPr/>
    </dgm:pt>
    <dgm:pt modelId="{681026E2-DE3A-4CB4-BFCC-BB41EF0C6F02}" type="pres">
      <dgm:prSet presAssocID="{ED702203-312D-4F53-B397-26F7874178AE}" presName="horzSpace2" presStyleCnt="0"/>
      <dgm:spPr/>
    </dgm:pt>
    <dgm:pt modelId="{FE5865E3-735A-4B2C-B13D-FE98B29A15EF}" type="pres">
      <dgm:prSet presAssocID="{ED702203-312D-4F53-B397-26F7874178AE}" presName="tx2" presStyleLbl="revTx" presStyleIdx="2" presStyleCnt="6"/>
      <dgm:spPr/>
    </dgm:pt>
    <dgm:pt modelId="{5BF7135A-0E84-4B4F-8E6D-1A2220062456}" type="pres">
      <dgm:prSet presAssocID="{ED702203-312D-4F53-B397-26F7874178AE}" presName="vert2" presStyleCnt="0"/>
      <dgm:spPr/>
    </dgm:pt>
    <dgm:pt modelId="{37F2BC7C-ED95-43AA-BF1C-5B23CC1F7420}" type="pres">
      <dgm:prSet presAssocID="{ED702203-312D-4F53-B397-26F7874178AE}" presName="thinLine2b" presStyleLbl="callout" presStyleIdx="1" presStyleCnt="5"/>
      <dgm:spPr/>
    </dgm:pt>
    <dgm:pt modelId="{9D1E9B09-C8F2-4F82-AF05-287C79BF6E83}" type="pres">
      <dgm:prSet presAssocID="{ED702203-312D-4F53-B397-26F7874178AE}" presName="vertSpace2b" presStyleCnt="0"/>
      <dgm:spPr/>
    </dgm:pt>
    <dgm:pt modelId="{6D63689B-03C5-45A5-8FEB-2DA8693F21F0}" type="pres">
      <dgm:prSet presAssocID="{4575D639-A882-46DD-8071-05D90AB06CFD}" presName="horz2" presStyleCnt="0"/>
      <dgm:spPr/>
    </dgm:pt>
    <dgm:pt modelId="{F579411E-2543-448D-A660-451550360603}" type="pres">
      <dgm:prSet presAssocID="{4575D639-A882-46DD-8071-05D90AB06CFD}" presName="horzSpace2" presStyleCnt="0"/>
      <dgm:spPr/>
    </dgm:pt>
    <dgm:pt modelId="{32CD3E67-D507-4A09-9101-A4CA2A0CCCB5}" type="pres">
      <dgm:prSet presAssocID="{4575D639-A882-46DD-8071-05D90AB06CFD}" presName="tx2" presStyleLbl="revTx" presStyleIdx="3" presStyleCnt="6"/>
      <dgm:spPr/>
    </dgm:pt>
    <dgm:pt modelId="{E7458EAB-22B1-4568-B986-C05FE41F2567}" type="pres">
      <dgm:prSet presAssocID="{4575D639-A882-46DD-8071-05D90AB06CFD}" presName="vert2" presStyleCnt="0"/>
      <dgm:spPr/>
    </dgm:pt>
    <dgm:pt modelId="{FA57144B-BA6F-4E36-B9A9-85CFF71EFE95}" type="pres">
      <dgm:prSet presAssocID="{4575D639-A882-46DD-8071-05D90AB06CFD}" presName="thinLine2b" presStyleLbl="callout" presStyleIdx="2" presStyleCnt="5"/>
      <dgm:spPr/>
    </dgm:pt>
    <dgm:pt modelId="{8498B2FC-DD72-408A-897F-F65FAB3B8337}" type="pres">
      <dgm:prSet presAssocID="{4575D639-A882-46DD-8071-05D90AB06CFD}" presName="vertSpace2b" presStyleCnt="0"/>
      <dgm:spPr/>
    </dgm:pt>
    <dgm:pt modelId="{C7F99AC5-E292-4F1B-A121-0A2C7F9EEADE}" type="pres">
      <dgm:prSet presAssocID="{A9D2F67D-557F-4148-B681-619BC4012E80}" presName="horz2" presStyleCnt="0"/>
      <dgm:spPr/>
    </dgm:pt>
    <dgm:pt modelId="{B395A544-E89A-4CE2-86A9-E4A03107F179}" type="pres">
      <dgm:prSet presAssocID="{A9D2F67D-557F-4148-B681-619BC4012E80}" presName="horzSpace2" presStyleCnt="0"/>
      <dgm:spPr/>
    </dgm:pt>
    <dgm:pt modelId="{90260D1A-9DDB-417A-BA0A-91C6CAA641B3}" type="pres">
      <dgm:prSet presAssocID="{A9D2F67D-557F-4148-B681-619BC4012E80}" presName="tx2" presStyleLbl="revTx" presStyleIdx="4" presStyleCnt="6"/>
      <dgm:spPr/>
    </dgm:pt>
    <dgm:pt modelId="{4478837C-5BD7-422F-A573-1A19FC9A4D04}" type="pres">
      <dgm:prSet presAssocID="{A9D2F67D-557F-4148-B681-619BC4012E80}" presName="vert2" presStyleCnt="0"/>
      <dgm:spPr/>
    </dgm:pt>
    <dgm:pt modelId="{AC5B0561-8AC9-43FE-8E27-CCC5064671B3}" type="pres">
      <dgm:prSet presAssocID="{A9D2F67D-557F-4148-B681-619BC4012E80}" presName="thinLine2b" presStyleLbl="callout" presStyleIdx="3" presStyleCnt="5"/>
      <dgm:spPr/>
    </dgm:pt>
    <dgm:pt modelId="{93F4A770-D0CE-4A6C-A793-F7DD9E34241C}" type="pres">
      <dgm:prSet presAssocID="{A9D2F67D-557F-4148-B681-619BC4012E80}" presName="vertSpace2b" presStyleCnt="0"/>
      <dgm:spPr/>
    </dgm:pt>
    <dgm:pt modelId="{54C2652C-9CA7-4ADE-AC1D-2F90647F645B}" type="pres">
      <dgm:prSet presAssocID="{ACE19964-F6F0-4D6A-A75A-93BC33454D8F}" presName="horz2" presStyleCnt="0"/>
      <dgm:spPr/>
    </dgm:pt>
    <dgm:pt modelId="{BDB69B28-95DE-4499-90BD-D33A1E539CBC}" type="pres">
      <dgm:prSet presAssocID="{ACE19964-F6F0-4D6A-A75A-93BC33454D8F}" presName="horzSpace2" presStyleCnt="0"/>
      <dgm:spPr/>
    </dgm:pt>
    <dgm:pt modelId="{A84EEC80-DA01-454D-AE75-40306AE3F387}" type="pres">
      <dgm:prSet presAssocID="{ACE19964-F6F0-4D6A-A75A-93BC33454D8F}" presName="tx2" presStyleLbl="revTx" presStyleIdx="5" presStyleCnt="6"/>
      <dgm:spPr/>
    </dgm:pt>
    <dgm:pt modelId="{2FF2B243-0575-434B-A65F-A85AE80604FF}" type="pres">
      <dgm:prSet presAssocID="{ACE19964-F6F0-4D6A-A75A-93BC33454D8F}" presName="vert2" presStyleCnt="0"/>
      <dgm:spPr/>
    </dgm:pt>
    <dgm:pt modelId="{371B1055-63B8-4FBC-9D64-24AFBAB32AAD}" type="pres">
      <dgm:prSet presAssocID="{ACE19964-F6F0-4D6A-A75A-93BC33454D8F}" presName="thinLine2b" presStyleLbl="callout" presStyleIdx="4" presStyleCnt="5"/>
      <dgm:spPr/>
    </dgm:pt>
    <dgm:pt modelId="{736D4997-1A29-4F80-AD58-1230E53EB868}" type="pres">
      <dgm:prSet presAssocID="{ACE19964-F6F0-4D6A-A75A-93BC33454D8F}" presName="vertSpace2b" presStyleCnt="0"/>
      <dgm:spPr/>
    </dgm:pt>
  </dgm:ptLst>
  <dgm:cxnLst>
    <dgm:cxn modelId="{0594381A-9B8A-4FA5-8F05-00D16FE5F171}" type="presOf" srcId="{ED702203-312D-4F53-B397-26F7874178AE}" destId="{FE5865E3-735A-4B2C-B13D-FE98B29A15EF}" srcOrd="0" destOrd="0" presId="urn:microsoft.com/office/officeart/2008/layout/LinedList"/>
    <dgm:cxn modelId="{66EAA151-728E-4125-8FA1-EF2A6346DCD5}" srcId="{62E70BE9-A8F1-43AA-B4CE-247D0E68685D}" destId="{2F1B25F3-88DA-4BB5-A82F-C3AF672059FB}" srcOrd="0" destOrd="0" parTransId="{82710AFC-800F-4180-9AA4-593722A15FF9}" sibTransId="{4BE51467-7077-456C-B0FD-E3529D4ECA04}"/>
    <dgm:cxn modelId="{59832673-66DF-410B-B2F0-37ADFFBB55EF}" type="presOf" srcId="{62E70BE9-A8F1-43AA-B4CE-247D0E68685D}" destId="{90CA7999-98DB-41F0-8387-412BDA9165B2}" srcOrd="0" destOrd="0" presId="urn:microsoft.com/office/officeart/2008/layout/LinedList"/>
    <dgm:cxn modelId="{49DCD581-D335-4CD4-9900-BF81C1B759B8}" srcId="{2F1B25F3-88DA-4BB5-A82F-C3AF672059FB}" destId="{4575D639-A882-46DD-8071-05D90AB06CFD}" srcOrd="2" destOrd="0" parTransId="{4C9F47B3-2C72-40DF-A5DC-DCA13FCFCE40}" sibTransId="{A0535640-29CA-490D-8274-4B57BEE6F55B}"/>
    <dgm:cxn modelId="{C16CA994-D1DB-4614-8252-D21E55BFB60F}" type="presOf" srcId="{2F1B25F3-88DA-4BB5-A82F-C3AF672059FB}" destId="{CFD0AE84-EF2B-43A7-A44E-F5B5E5C01379}" srcOrd="0" destOrd="0" presId="urn:microsoft.com/office/officeart/2008/layout/LinedList"/>
    <dgm:cxn modelId="{E092B294-A144-4747-8BCC-F825F1A1585F}" srcId="{2F1B25F3-88DA-4BB5-A82F-C3AF672059FB}" destId="{ED702203-312D-4F53-B397-26F7874178AE}" srcOrd="1" destOrd="0" parTransId="{56C3E22E-A175-400D-AE05-CAC60860E56C}" sibTransId="{922516A9-5088-4C5D-86E7-A8EBAF5B5598}"/>
    <dgm:cxn modelId="{FA9A0E9B-21DB-4C71-B9AC-CB6738FB0F6A}" type="presOf" srcId="{A9D2F67D-557F-4148-B681-619BC4012E80}" destId="{90260D1A-9DDB-417A-BA0A-91C6CAA641B3}" srcOrd="0" destOrd="0" presId="urn:microsoft.com/office/officeart/2008/layout/LinedList"/>
    <dgm:cxn modelId="{C22D0FB2-3AB6-405E-9E06-1CC92FA7A7B8}" type="presOf" srcId="{ACE19964-F6F0-4D6A-A75A-93BC33454D8F}" destId="{A84EEC80-DA01-454D-AE75-40306AE3F387}" srcOrd="0" destOrd="0" presId="urn:microsoft.com/office/officeart/2008/layout/LinedList"/>
    <dgm:cxn modelId="{875E67C6-E0CA-4010-BC75-7E1009015725}" srcId="{2F1B25F3-88DA-4BB5-A82F-C3AF672059FB}" destId="{ACE19964-F6F0-4D6A-A75A-93BC33454D8F}" srcOrd="4" destOrd="0" parTransId="{72B11299-12A2-4929-9DAF-3E25092BEA00}" sibTransId="{3672468E-16C8-4491-B4C8-9281D78AC4DC}"/>
    <dgm:cxn modelId="{C8A128D9-2D20-47E1-8662-197D51894DC5}" srcId="{2F1B25F3-88DA-4BB5-A82F-C3AF672059FB}" destId="{F3A761AA-27BB-46C1-BABA-4E2E6F2D7CE0}" srcOrd="0" destOrd="0" parTransId="{5BAFEB29-EFB9-42B2-9FAE-8479227769A4}" sibTransId="{582B3CAD-BBD7-4D98-8DD4-A76B9EF58945}"/>
    <dgm:cxn modelId="{C9DDC9E0-6E80-41DE-A774-4E6FEB0C9A59}" srcId="{2F1B25F3-88DA-4BB5-A82F-C3AF672059FB}" destId="{A9D2F67D-557F-4148-B681-619BC4012E80}" srcOrd="3" destOrd="0" parTransId="{AF4E03F4-58EE-4112-BF41-D27992E6B62B}" sibTransId="{546D5B40-2AA3-43F4-BB43-3FDDFC058BE4}"/>
    <dgm:cxn modelId="{7F511AEC-679C-42D9-9E87-E040EC413F64}" type="presOf" srcId="{4575D639-A882-46DD-8071-05D90AB06CFD}" destId="{32CD3E67-D507-4A09-9101-A4CA2A0CCCB5}" srcOrd="0" destOrd="0" presId="urn:microsoft.com/office/officeart/2008/layout/LinedList"/>
    <dgm:cxn modelId="{355237FA-E6A9-4974-B29D-1881D5B1D61B}" type="presOf" srcId="{F3A761AA-27BB-46C1-BABA-4E2E6F2D7CE0}" destId="{F4DD487F-5F35-42C3-87A7-985640DA238E}" srcOrd="0" destOrd="0" presId="urn:microsoft.com/office/officeart/2008/layout/LinedList"/>
    <dgm:cxn modelId="{65C8190B-6A30-40E5-82E4-8807D7FDDA46}" type="presParOf" srcId="{90CA7999-98DB-41F0-8387-412BDA9165B2}" destId="{D9FC6953-CE5C-46F0-9D39-539A10099115}" srcOrd="0" destOrd="0" presId="urn:microsoft.com/office/officeart/2008/layout/LinedList"/>
    <dgm:cxn modelId="{4B1B3280-B02B-49B6-BF15-3EAAC75C8604}" type="presParOf" srcId="{90CA7999-98DB-41F0-8387-412BDA9165B2}" destId="{81698C59-F237-4B5A-8A26-4C204A32583F}" srcOrd="1" destOrd="0" presId="urn:microsoft.com/office/officeart/2008/layout/LinedList"/>
    <dgm:cxn modelId="{DA9498F3-6536-490B-9084-BE597D1451F2}" type="presParOf" srcId="{81698C59-F237-4B5A-8A26-4C204A32583F}" destId="{CFD0AE84-EF2B-43A7-A44E-F5B5E5C01379}" srcOrd="0" destOrd="0" presId="urn:microsoft.com/office/officeart/2008/layout/LinedList"/>
    <dgm:cxn modelId="{E769597E-8ECE-426E-BD23-ECFFE4CA373E}" type="presParOf" srcId="{81698C59-F237-4B5A-8A26-4C204A32583F}" destId="{BB55B651-46BF-4025-B959-FE22D1583338}" srcOrd="1" destOrd="0" presId="urn:microsoft.com/office/officeart/2008/layout/LinedList"/>
    <dgm:cxn modelId="{2E58ADFD-A130-4DAB-87F3-197FE642F62C}" type="presParOf" srcId="{BB55B651-46BF-4025-B959-FE22D1583338}" destId="{CC3BF0AF-E7DB-42FF-AD14-0BF8979C25AF}" srcOrd="0" destOrd="0" presId="urn:microsoft.com/office/officeart/2008/layout/LinedList"/>
    <dgm:cxn modelId="{7CFDC758-853E-412C-B734-EBC285060E0A}" type="presParOf" srcId="{BB55B651-46BF-4025-B959-FE22D1583338}" destId="{61708AD3-2490-4F33-AC5C-7069FD88BCA9}" srcOrd="1" destOrd="0" presId="urn:microsoft.com/office/officeart/2008/layout/LinedList"/>
    <dgm:cxn modelId="{B53592DF-56FD-449C-A1A5-771CE301B884}" type="presParOf" srcId="{61708AD3-2490-4F33-AC5C-7069FD88BCA9}" destId="{6BF96031-992C-4195-8EC1-7CA3E4AB5301}" srcOrd="0" destOrd="0" presId="urn:microsoft.com/office/officeart/2008/layout/LinedList"/>
    <dgm:cxn modelId="{D954A872-7EC6-4643-8C73-027A4458E219}" type="presParOf" srcId="{61708AD3-2490-4F33-AC5C-7069FD88BCA9}" destId="{F4DD487F-5F35-42C3-87A7-985640DA238E}" srcOrd="1" destOrd="0" presId="urn:microsoft.com/office/officeart/2008/layout/LinedList"/>
    <dgm:cxn modelId="{36AE6188-564F-42FB-8C45-82EEA86FB57C}" type="presParOf" srcId="{61708AD3-2490-4F33-AC5C-7069FD88BCA9}" destId="{E0F0B0E7-C118-42CE-B52E-A0C1E78CC397}" srcOrd="2" destOrd="0" presId="urn:microsoft.com/office/officeart/2008/layout/LinedList"/>
    <dgm:cxn modelId="{70192396-3B98-4BCA-96F4-47E89A9B6B69}" type="presParOf" srcId="{BB55B651-46BF-4025-B959-FE22D1583338}" destId="{A9D01C5E-2612-45EA-AB92-A2E7B26506B8}" srcOrd="2" destOrd="0" presId="urn:microsoft.com/office/officeart/2008/layout/LinedList"/>
    <dgm:cxn modelId="{FB34536E-4317-46E7-BEDD-78D52E006293}" type="presParOf" srcId="{BB55B651-46BF-4025-B959-FE22D1583338}" destId="{417764A6-420B-435B-B169-B4BFC7277D18}" srcOrd="3" destOrd="0" presId="urn:microsoft.com/office/officeart/2008/layout/LinedList"/>
    <dgm:cxn modelId="{11032D6F-CF7C-4D97-972D-0B4372AA04A8}" type="presParOf" srcId="{BB55B651-46BF-4025-B959-FE22D1583338}" destId="{7861D19B-B2BF-4FA9-9324-1E410075CD48}" srcOrd="4" destOrd="0" presId="urn:microsoft.com/office/officeart/2008/layout/LinedList"/>
    <dgm:cxn modelId="{D814E0FB-4329-43C6-8705-3A775F32950F}" type="presParOf" srcId="{7861D19B-B2BF-4FA9-9324-1E410075CD48}" destId="{681026E2-DE3A-4CB4-BFCC-BB41EF0C6F02}" srcOrd="0" destOrd="0" presId="urn:microsoft.com/office/officeart/2008/layout/LinedList"/>
    <dgm:cxn modelId="{AEF4EA29-E88A-4AE9-9478-F06B296194A9}" type="presParOf" srcId="{7861D19B-B2BF-4FA9-9324-1E410075CD48}" destId="{FE5865E3-735A-4B2C-B13D-FE98B29A15EF}" srcOrd="1" destOrd="0" presId="urn:microsoft.com/office/officeart/2008/layout/LinedList"/>
    <dgm:cxn modelId="{C2657E59-136A-4B94-90B4-E6872D0E462E}" type="presParOf" srcId="{7861D19B-B2BF-4FA9-9324-1E410075CD48}" destId="{5BF7135A-0E84-4B4F-8E6D-1A2220062456}" srcOrd="2" destOrd="0" presId="urn:microsoft.com/office/officeart/2008/layout/LinedList"/>
    <dgm:cxn modelId="{42AC3678-61B3-4E5B-B3D9-64020072AD11}" type="presParOf" srcId="{BB55B651-46BF-4025-B959-FE22D1583338}" destId="{37F2BC7C-ED95-43AA-BF1C-5B23CC1F7420}" srcOrd="5" destOrd="0" presId="urn:microsoft.com/office/officeart/2008/layout/LinedList"/>
    <dgm:cxn modelId="{56B050D2-ED75-4D36-954E-15AF70C540B5}" type="presParOf" srcId="{BB55B651-46BF-4025-B959-FE22D1583338}" destId="{9D1E9B09-C8F2-4F82-AF05-287C79BF6E83}" srcOrd="6" destOrd="0" presId="urn:microsoft.com/office/officeart/2008/layout/LinedList"/>
    <dgm:cxn modelId="{A2B5BA65-42DD-449D-BCE4-851CBC492E7A}" type="presParOf" srcId="{BB55B651-46BF-4025-B959-FE22D1583338}" destId="{6D63689B-03C5-45A5-8FEB-2DA8693F21F0}" srcOrd="7" destOrd="0" presId="urn:microsoft.com/office/officeart/2008/layout/LinedList"/>
    <dgm:cxn modelId="{2510155C-4E19-41E8-BCAF-A99E3A3566B9}" type="presParOf" srcId="{6D63689B-03C5-45A5-8FEB-2DA8693F21F0}" destId="{F579411E-2543-448D-A660-451550360603}" srcOrd="0" destOrd="0" presId="urn:microsoft.com/office/officeart/2008/layout/LinedList"/>
    <dgm:cxn modelId="{AB52DC82-8364-49BA-AA07-6AD08E0CCC82}" type="presParOf" srcId="{6D63689B-03C5-45A5-8FEB-2DA8693F21F0}" destId="{32CD3E67-D507-4A09-9101-A4CA2A0CCCB5}" srcOrd="1" destOrd="0" presId="urn:microsoft.com/office/officeart/2008/layout/LinedList"/>
    <dgm:cxn modelId="{B10DE162-78B2-4AD9-AEB3-B5C604189C90}" type="presParOf" srcId="{6D63689B-03C5-45A5-8FEB-2DA8693F21F0}" destId="{E7458EAB-22B1-4568-B986-C05FE41F2567}" srcOrd="2" destOrd="0" presId="urn:microsoft.com/office/officeart/2008/layout/LinedList"/>
    <dgm:cxn modelId="{FAB9D44C-7DE9-4E54-8CB2-3E0DFA1CC759}" type="presParOf" srcId="{BB55B651-46BF-4025-B959-FE22D1583338}" destId="{FA57144B-BA6F-4E36-B9A9-85CFF71EFE95}" srcOrd="8" destOrd="0" presId="urn:microsoft.com/office/officeart/2008/layout/LinedList"/>
    <dgm:cxn modelId="{DCA8E80F-3E75-4B44-8D49-3AC8861561E9}" type="presParOf" srcId="{BB55B651-46BF-4025-B959-FE22D1583338}" destId="{8498B2FC-DD72-408A-897F-F65FAB3B8337}" srcOrd="9" destOrd="0" presId="urn:microsoft.com/office/officeart/2008/layout/LinedList"/>
    <dgm:cxn modelId="{807F06D0-7A86-49E7-AD3F-3EF9D6D535AF}" type="presParOf" srcId="{BB55B651-46BF-4025-B959-FE22D1583338}" destId="{C7F99AC5-E292-4F1B-A121-0A2C7F9EEADE}" srcOrd="10" destOrd="0" presId="urn:microsoft.com/office/officeart/2008/layout/LinedList"/>
    <dgm:cxn modelId="{B42A3D1F-D4BD-43F1-9B29-441BC49EDF87}" type="presParOf" srcId="{C7F99AC5-E292-4F1B-A121-0A2C7F9EEADE}" destId="{B395A544-E89A-4CE2-86A9-E4A03107F179}" srcOrd="0" destOrd="0" presId="urn:microsoft.com/office/officeart/2008/layout/LinedList"/>
    <dgm:cxn modelId="{B2365613-5C4A-49CC-AA2D-6DEB93BDE65D}" type="presParOf" srcId="{C7F99AC5-E292-4F1B-A121-0A2C7F9EEADE}" destId="{90260D1A-9DDB-417A-BA0A-91C6CAA641B3}" srcOrd="1" destOrd="0" presId="urn:microsoft.com/office/officeart/2008/layout/LinedList"/>
    <dgm:cxn modelId="{4B5501BC-564C-4BCD-AD4A-48F6CC7B37F8}" type="presParOf" srcId="{C7F99AC5-E292-4F1B-A121-0A2C7F9EEADE}" destId="{4478837C-5BD7-422F-A573-1A19FC9A4D04}" srcOrd="2" destOrd="0" presId="urn:microsoft.com/office/officeart/2008/layout/LinedList"/>
    <dgm:cxn modelId="{1475CC3A-C142-4AE8-AF8F-2ACEFF79231F}" type="presParOf" srcId="{BB55B651-46BF-4025-B959-FE22D1583338}" destId="{AC5B0561-8AC9-43FE-8E27-CCC5064671B3}" srcOrd="11" destOrd="0" presId="urn:microsoft.com/office/officeart/2008/layout/LinedList"/>
    <dgm:cxn modelId="{FD0C1901-ABFE-4ABA-8AAA-912572DFC647}" type="presParOf" srcId="{BB55B651-46BF-4025-B959-FE22D1583338}" destId="{93F4A770-D0CE-4A6C-A793-F7DD9E34241C}" srcOrd="12" destOrd="0" presId="urn:microsoft.com/office/officeart/2008/layout/LinedList"/>
    <dgm:cxn modelId="{56B9C4C0-3EED-4001-B0C6-93B208D64717}" type="presParOf" srcId="{BB55B651-46BF-4025-B959-FE22D1583338}" destId="{54C2652C-9CA7-4ADE-AC1D-2F90647F645B}" srcOrd="13" destOrd="0" presId="urn:microsoft.com/office/officeart/2008/layout/LinedList"/>
    <dgm:cxn modelId="{8399D8F9-D7DE-4F2B-8883-A43B5491312C}" type="presParOf" srcId="{54C2652C-9CA7-4ADE-AC1D-2F90647F645B}" destId="{BDB69B28-95DE-4499-90BD-D33A1E539CBC}" srcOrd="0" destOrd="0" presId="urn:microsoft.com/office/officeart/2008/layout/LinedList"/>
    <dgm:cxn modelId="{D83DDE7D-1DD6-4507-86EF-5F276E23C742}" type="presParOf" srcId="{54C2652C-9CA7-4ADE-AC1D-2F90647F645B}" destId="{A84EEC80-DA01-454D-AE75-40306AE3F387}" srcOrd="1" destOrd="0" presId="urn:microsoft.com/office/officeart/2008/layout/LinedList"/>
    <dgm:cxn modelId="{38D9F372-38B2-4DA6-89CD-421636E65EA1}" type="presParOf" srcId="{54C2652C-9CA7-4ADE-AC1D-2F90647F645B}" destId="{2FF2B243-0575-434B-A65F-A85AE80604FF}" srcOrd="2" destOrd="0" presId="urn:microsoft.com/office/officeart/2008/layout/LinedList"/>
    <dgm:cxn modelId="{116DB249-0DA4-4C1C-A166-89AAB888F678}" type="presParOf" srcId="{BB55B651-46BF-4025-B959-FE22D1583338}" destId="{371B1055-63B8-4FBC-9D64-24AFBAB32AAD}" srcOrd="14" destOrd="0" presId="urn:microsoft.com/office/officeart/2008/layout/LinedList"/>
    <dgm:cxn modelId="{EA4874C7-D5E0-4DFC-9AEF-FA800EF6A2A5}" type="presParOf" srcId="{BB55B651-46BF-4025-B959-FE22D1583338}" destId="{736D4997-1A29-4F80-AD58-1230E53EB8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46DD3-8F0A-42C6-B136-8CC16E4536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D125AE12-67D1-47BF-B59F-924F98BF9B6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Transparencia, Acceso a la Información Pública y Protección de Datos Personales</a:t>
          </a:r>
        </a:p>
      </dgm:t>
    </dgm:pt>
    <dgm:pt modelId="{31598E34-0AAE-4D2F-821B-4A549E2AED84}" type="parTrans" cxnId="{E4F47405-F6E6-4AD8-9B37-BB8C3D1758ED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8FECA-B67F-427D-837F-ABEF22756651}" type="sibTrans" cxnId="{E4F47405-F6E6-4AD8-9B37-BB8C3D1758ED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8D231-EE3C-404F-92C2-2F3C34A51B04}">
      <dgm:prSet phldrT="[Texto]" custT="1"/>
      <dgm:spPr>
        <a:noFill/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Transparencia y Acceso a la Información Pública</a:t>
          </a:r>
        </a:p>
      </dgm:t>
    </dgm:pt>
    <dgm:pt modelId="{C5A4D7D1-1939-4603-BAB7-F549050E15CC}" type="parTrans" cxnId="{D2FEFEF3-0A37-4943-AD85-08D96F45D645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0A760-2963-4B24-B1A3-21972745AC1C}" type="sibTrans" cxnId="{D2FEFEF3-0A37-4943-AD85-08D96F45D645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B9F93-9712-4D1B-9F80-AE48EAAFCD6D}">
      <dgm:prSet phldrT="[Texto]" custT="1"/>
      <dgm:spPr>
        <a:noFill/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Protección de Datos Personales</a:t>
          </a:r>
        </a:p>
      </dgm:t>
    </dgm:pt>
    <dgm:pt modelId="{B78C8EF9-AB9A-469D-B571-8918DD1400E4}" type="parTrans" cxnId="{B418E1FB-F462-47A9-BC1A-81A6DE54A00F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C4486-3D27-4C3E-86D4-6B4F7E9632CF}" type="sibTrans" cxnId="{B418E1FB-F462-47A9-BC1A-81A6DE54A00F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C9678-B14A-4932-9757-4DC3A4E3775B}">
      <dgm:prSet custT="1"/>
      <dgm:spPr>
        <a:noFill/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Fiscalización e Instrucción</a:t>
          </a:r>
        </a:p>
      </dgm:t>
    </dgm:pt>
    <dgm:pt modelId="{6CB06219-7E02-4B54-A123-649FB6194BA6}" type="parTrans" cxnId="{91EAE0BD-C6A7-4EBC-A8A8-E55613DEDA03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EE9CF-D9F9-410C-8CDB-7761FA985D48}" type="sibTrans" cxnId="{91EAE0BD-C6A7-4EBC-A8A8-E55613DEDA03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28E2F-E9D2-4A15-B603-6B5633F764BA}" type="pres">
      <dgm:prSet presAssocID="{44046DD3-8F0A-42C6-B136-8CC16E4536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57EEA7-6071-4C98-98A6-008BAB0C2F70}" type="pres">
      <dgm:prSet presAssocID="{D125AE12-67D1-47BF-B59F-924F98BF9B60}" presName="root1" presStyleCnt="0"/>
      <dgm:spPr/>
    </dgm:pt>
    <dgm:pt modelId="{59ED4621-C505-4645-A6C4-5D22E315F7C3}" type="pres">
      <dgm:prSet presAssocID="{D125AE12-67D1-47BF-B59F-924F98BF9B60}" presName="LevelOneTextNode" presStyleLbl="node0" presStyleIdx="0" presStyleCnt="1" custScaleX="104660" custScaleY="174431">
        <dgm:presLayoutVars>
          <dgm:chPref val="3"/>
        </dgm:presLayoutVars>
      </dgm:prSet>
      <dgm:spPr/>
    </dgm:pt>
    <dgm:pt modelId="{35A3BB45-DEC8-4737-A354-77D25CC7EDEE}" type="pres">
      <dgm:prSet presAssocID="{D125AE12-67D1-47BF-B59F-924F98BF9B60}" presName="level2hierChild" presStyleCnt="0"/>
      <dgm:spPr/>
    </dgm:pt>
    <dgm:pt modelId="{A4F118D8-E9CB-4B37-B029-23D46E3B06B1}" type="pres">
      <dgm:prSet presAssocID="{C5A4D7D1-1939-4603-BAB7-F549050E15CC}" presName="conn2-1" presStyleLbl="parChTrans1D2" presStyleIdx="0" presStyleCnt="3"/>
      <dgm:spPr/>
    </dgm:pt>
    <dgm:pt modelId="{02DB005C-6DE8-4697-B9A0-E8EC384DED70}" type="pres">
      <dgm:prSet presAssocID="{C5A4D7D1-1939-4603-BAB7-F549050E15CC}" presName="connTx" presStyleLbl="parChTrans1D2" presStyleIdx="0" presStyleCnt="3"/>
      <dgm:spPr/>
    </dgm:pt>
    <dgm:pt modelId="{333F4B09-9256-4814-B3EF-E100AF1C8C21}" type="pres">
      <dgm:prSet presAssocID="{06E8D231-EE3C-404F-92C2-2F3C34A51B04}" presName="root2" presStyleCnt="0"/>
      <dgm:spPr/>
    </dgm:pt>
    <dgm:pt modelId="{C5FE356A-51EF-45E1-8401-169D951846F1}" type="pres">
      <dgm:prSet presAssocID="{06E8D231-EE3C-404F-92C2-2F3C34A51B04}" presName="LevelTwoTextNode" presStyleLbl="node2" presStyleIdx="0" presStyleCnt="3" custScaleX="107469" custScaleY="119251" custLinFactNeighborX="-1588" custLinFactNeighborY="1767">
        <dgm:presLayoutVars>
          <dgm:chPref val="3"/>
        </dgm:presLayoutVars>
      </dgm:prSet>
      <dgm:spPr/>
    </dgm:pt>
    <dgm:pt modelId="{E99E6CFF-2454-4E58-8FE3-A68C96EDC5A0}" type="pres">
      <dgm:prSet presAssocID="{06E8D231-EE3C-404F-92C2-2F3C34A51B04}" presName="level3hierChild" presStyleCnt="0"/>
      <dgm:spPr/>
    </dgm:pt>
    <dgm:pt modelId="{4FEBC8A3-B218-4ECA-853A-ADA799143BD7}" type="pres">
      <dgm:prSet presAssocID="{B78C8EF9-AB9A-469D-B571-8918DD1400E4}" presName="conn2-1" presStyleLbl="parChTrans1D2" presStyleIdx="1" presStyleCnt="3"/>
      <dgm:spPr/>
    </dgm:pt>
    <dgm:pt modelId="{E44B48E7-A8FD-46B2-9E85-9BCDD2D0F987}" type="pres">
      <dgm:prSet presAssocID="{B78C8EF9-AB9A-469D-B571-8918DD1400E4}" presName="connTx" presStyleLbl="parChTrans1D2" presStyleIdx="1" presStyleCnt="3"/>
      <dgm:spPr/>
    </dgm:pt>
    <dgm:pt modelId="{2A09323C-4898-4C4B-B189-349DBF794459}" type="pres">
      <dgm:prSet presAssocID="{A79B9F93-9712-4D1B-9F80-AE48EAAFCD6D}" presName="root2" presStyleCnt="0"/>
      <dgm:spPr/>
    </dgm:pt>
    <dgm:pt modelId="{A82EB956-A8C5-42F7-A11A-429A74AC2872}" type="pres">
      <dgm:prSet presAssocID="{A79B9F93-9712-4D1B-9F80-AE48EAAFCD6D}" presName="LevelTwoTextNode" presStyleLbl="node2" presStyleIdx="1" presStyleCnt="3" custScaleX="110413" custScaleY="112024" custLinFactNeighborX="-1823" custLinFactNeighborY="29">
        <dgm:presLayoutVars>
          <dgm:chPref val="3"/>
        </dgm:presLayoutVars>
      </dgm:prSet>
      <dgm:spPr/>
    </dgm:pt>
    <dgm:pt modelId="{99509E05-21D2-484D-A6BA-253138F93F3C}" type="pres">
      <dgm:prSet presAssocID="{A79B9F93-9712-4D1B-9F80-AE48EAAFCD6D}" presName="level3hierChild" presStyleCnt="0"/>
      <dgm:spPr/>
    </dgm:pt>
    <dgm:pt modelId="{D5E2AE96-EA32-491C-ABE7-3532DBCC9240}" type="pres">
      <dgm:prSet presAssocID="{6CB06219-7E02-4B54-A123-649FB6194BA6}" presName="conn2-1" presStyleLbl="parChTrans1D2" presStyleIdx="2" presStyleCnt="3"/>
      <dgm:spPr/>
    </dgm:pt>
    <dgm:pt modelId="{AE83C887-8AA6-4ECD-BB82-527C44BEBC4C}" type="pres">
      <dgm:prSet presAssocID="{6CB06219-7E02-4B54-A123-649FB6194BA6}" presName="connTx" presStyleLbl="parChTrans1D2" presStyleIdx="2" presStyleCnt="3"/>
      <dgm:spPr/>
    </dgm:pt>
    <dgm:pt modelId="{87BD9AA2-87B4-418D-A1FE-F47C67D0E952}" type="pres">
      <dgm:prSet presAssocID="{F3DC9678-B14A-4932-9757-4DC3A4E3775B}" presName="root2" presStyleCnt="0"/>
      <dgm:spPr/>
    </dgm:pt>
    <dgm:pt modelId="{FA03CEC7-78C6-4E89-B07B-3A481CEBE90E}" type="pres">
      <dgm:prSet presAssocID="{F3DC9678-B14A-4932-9757-4DC3A4E3775B}" presName="LevelTwoTextNode" presStyleLbl="node2" presStyleIdx="2" presStyleCnt="3" custScaleX="109597" custScaleY="99608" custLinFactNeighborX="1153" custLinFactNeighborY="1738">
        <dgm:presLayoutVars>
          <dgm:chPref val="3"/>
        </dgm:presLayoutVars>
      </dgm:prSet>
      <dgm:spPr/>
    </dgm:pt>
    <dgm:pt modelId="{A1D1584F-B95C-4C69-8172-087B23FC3FD1}" type="pres">
      <dgm:prSet presAssocID="{F3DC9678-B14A-4932-9757-4DC3A4E3775B}" presName="level3hierChild" presStyleCnt="0"/>
      <dgm:spPr/>
    </dgm:pt>
  </dgm:ptLst>
  <dgm:cxnLst>
    <dgm:cxn modelId="{89FB6404-81D2-4E40-A93E-B0268257C74E}" type="presOf" srcId="{B78C8EF9-AB9A-469D-B571-8918DD1400E4}" destId="{E44B48E7-A8FD-46B2-9E85-9BCDD2D0F987}" srcOrd="1" destOrd="0" presId="urn:microsoft.com/office/officeart/2005/8/layout/hierarchy2"/>
    <dgm:cxn modelId="{E4F47405-F6E6-4AD8-9B37-BB8C3D1758ED}" srcId="{44046DD3-8F0A-42C6-B136-8CC16E45363B}" destId="{D125AE12-67D1-47BF-B59F-924F98BF9B60}" srcOrd="0" destOrd="0" parTransId="{31598E34-0AAE-4D2F-821B-4A549E2AED84}" sibTransId="{FF78FECA-B67F-427D-837F-ABEF22756651}"/>
    <dgm:cxn modelId="{FA8D0F09-E244-402A-AD5B-7437C2AA4C6B}" type="presOf" srcId="{6CB06219-7E02-4B54-A123-649FB6194BA6}" destId="{AE83C887-8AA6-4ECD-BB82-527C44BEBC4C}" srcOrd="1" destOrd="0" presId="urn:microsoft.com/office/officeart/2005/8/layout/hierarchy2"/>
    <dgm:cxn modelId="{BC320D36-55F9-43C6-B7C3-DA53A47DD035}" type="presOf" srcId="{06E8D231-EE3C-404F-92C2-2F3C34A51B04}" destId="{C5FE356A-51EF-45E1-8401-169D951846F1}" srcOrd="0" destOrd="0" presId="urn:microsoft.com/office/officeart/2005/8/layout/hierarchy2"/>
    <dgm:cxn modelId="{DBFF4138-CB31-48D7-9F2A-E8691D49526B}" type="presOf" srcId="{B78C8EF9-AB9A-469D-B571-8918DD1400E4}" destId="{4FEBC8A3-B218-4ECA-853A-ADA799143BD7}" srcOrd="0" destOrd="0" presId="urn:microsoft.com/office/officeart/2005/8/layout/hierarchy2"/>
    <dgm:cxn modelId="{C73B9061-0253-43A8-B9D3-BFA0F9AD21CE}" type="presOf" srcId="{A79B9F93-9712-4D1B-9F80-AE48EAAFCD6D}" destId="{A82EB956-A8C5-42F7-A11A-429A74AC2872}" srcOrd="0" destOrd="0" presId="urn:microsoft.com/office/officeart/2005/8/layout/hierarchy2"/>
    <dgm:cxn modelId="{ABC9E461-2B48-44FE-855D-686409081597}" type="presOf" srcId="{D125AE12-67D1-47BF-B59F-924F98BF9B60}" destId="{59ED4621-C505-4645-A6C4-5D22E315F7C3}" srcOrd="0" destOrd="0" presId="urn:microsoft.com/office/officeart/2005/8/layout/hierarchy2"/>
    <dgm:cxn modelId="{A72D2E67-D2CB-42EE-A1DF-09E87C70AE2C}" type="presOf" srcId="{C5A4D7D1-1939-4603-BAB7-F549050E15CC}" destId="{A4F118D8-E9CB-4B37-B029-23D46E3B06B1}" srcOrd="0" destOrd="0" presId="urn:microsoft.com/office/officeart/2005/8/layout/hierarchy2"/>
    <dgm:cxn modelId="{72915BA3-754E-4D23-B05F-2AC1A9A300DB}" type="presOf" srcId="{6CB06219-7E02-4B54-A123-649FB6194BA6}" destId="{D5E2AE96-EA32-491C-ABE7-3532DBCC9240}" srcOrd="0" destOrd="0" presId="urn:microsoft.com/office/officeart/2005/8/layout/hierarchy2"/>
    <dgm:cxn modelId="{91EAE0BD-C6A7-4EBC-A8A8-E55613DEDA03}" srcId="{D125AE12-67D1-47BF-B59F-924F98BF9B60}" destId="{F3DC9678-B14A-4932-9757-4DC3A4E3775B}" srcOrd="2" destOrd="0" parTransId="{6CB06219-7E02-4B54-A123-649FB6194BA6}" sibTransId="{281EE9CF-D9F9-410C-8CDB-7761FA985D48}"/>
    <dgm:cxn modelId="{E8D191C2-1FBB-4404-B0E7-5E16F3A206B6}" type="presOf" srcId="{C5A4D7D1-1939-4603-BAB7-F549050E15CC}" destId="{02DB005C-6DE8-4697-B9A0-E8EC384DED70}" srcOrd="1" destOrd="0" presId="urn:microsoft.com/office/officeart/2005/8/layout/hierarchy2"/>
    <dgm:cxn modelId="{EE8B9DE9-1B05-456E-BE57-26CEF88D499E}" type="presOf" srcId="{44046DD3-8F0A-42C6-B136-8CC16E45363B}" destId="{3EC28E2F-E9D2-4A15-B603-6B5633F764BA}" srcOrd="0" destOrd="0" presId="urn:microsoft.com/office/officeart/2005/8/layout/hierarchy2"/>
    <dgm:cxn modelId="{D2FEFEF3-0A37-4943-AD85-08D96F45D645}" srcId="{D125AE12-67D1-47BF-B59F-924F98BF9B60}" destId="{06E8D231-EE3C-404F-92C2-2F3C34A51B04}" srcOrd="0" destOrd="0" parTransId="{C5A4D7D1-1939-4603-BAB7-F549050E15CC}" sibTransId="{BA30A760-2963-4B24-B1A3-21972745AC1C}"/>
    <dgm:cxn modelId="{B418E1FB-F462-47A9-BC1A-81A6DE54A00F}" srcId="{D125AE12-67D1-47BF-B59F-924F98BF9B60}" destId="{A79B9F93-9712-4D1B-9F80-AE48EAAFCD6D}" srcOrd="1" destOrd="0" parTransId="{B78C8EF9-AB9A-469D-B571-8918DD1400E4}" sibTransId="{E33C4486-3D27-4C3E-86D4-6B4F7E9632CF}"/>
    <dgm:cxn modelId="{A1EDE9FC-D550-45B5-A660-606C9210AD6B}" type="presOf" srcId="{F3DC9678-B14A-4932-9757-4DC3A4E3775B}" destId="{FA03CEC7-78C6-4E89-B07B-3A481CEBE90E}" srcOrd="0" destOrd="0" presId="urn:microsoft.com/office/officeart/2005/8/layout/hierarchy2"/>
    <dgm:cxn modelId="{6FF081BD-0E9D-4A90-BADA-B34D98826F83}" type="presParOf" srcId="{3EC28E2F-E9D2-4A15-B603-6B5633F764BA}" destId="{7957EEA7-6071-4C98-98A6-008BAB0C2F70}" srcOrd="0" destOrd="0" presId="urn:microsoft.com/office/officeart/2005/8/layout/hierarchy2"/>
    <dgm:cxn modelId="{30918442-90FA-419A-8AAD-14F689287114}" type="presParOf" srcId="{7957EEA7-6071-4C98-98A6-008BAB0C2F70}" destId="{59ED4621-C505-4645-A6C4-5D22E315F7C3}" srcOrd="0" destOrd="0" presId="urn:microsoft.com/office/officeart/2005/8/layout/hierarchy2"/>
    <dgm:cxn modelId="{687DF351-EA0E-4B09-A320-56C3503A2C5A}" type="presParOf" srcId="{7957EEA7-6071-4C98-98A6-008BAB0C2F70}" destId="{35A3BB45-DEC8-4737-A354-77D25CC7EDEE}" srcOrd="1" destOrd="0" presId="urn:microsoft.com/office/officeart/2005/8/layout/hierarchy2"/>
    <dgm:cxn modelId="{E53AA794-2466-4392-911F-D93C76D4F122}" type="presParOf" srcId="{35A3BB45-DEC8-4737-A354-77D25CC7EDEE}" destId="{A4F118D8-E9CB-4B37-B029-23D46E3B06B1}" srcOrd="0" destOrd="0" presId="urn:microsoft.com/office/officeart/2005/8/layout/hierarchy2"/>
    <dgm:cxn modelId="{C13BA1AB-5074-4515-801B-207143AAF08D}" type="presParOf" srcId="{A4F118D8-E9CB-4B37-B029-23D46E3B06B1}" destId="{02DB005C-6DE8-4697-B9A0-E8EC384DED70}" srcOrd="0" destOrd="0" presId="urn:microsoft.com/office/officeart/2005/8/layout/hierarchy2"/>
    <dgm:cxn modelId="{AF7A1FFE-C767-4CB3-B867-CE9DFE8901FA}" type="presParOf" srcId="{35A3BB45-DEC8-4737-A354-77D25CC7EDEE}" destId="{333F4B09-9256-4814-B3EF-E100AF1C8C21}" srcOrd="1" destOrd="0" presId="urn:microsoft.com/office/officeart/2005/8/layout/hierarchy2"/>
    <dgm:cxn modelId="{A0A7057D-3AC2-4FFE-AD06-549DD229C007}" type="presParOf" srcId="{333F4B09-9256-4814-B3EF-E100AF1C8C21}" destId="{C5FE356A-51EF-45E1-8401-169D951846F1}" srcOrd="0" destOrd="0" presId="urn:microsoft.com/office/officeart/2005/8/layout/hierarchy2"/>
    <dgm:cxn modelId="{5FF6AB43-A92F-4520-9D72-61AAFE738285}" type="presParOf" srcId="{333F4B09-9256-4814-B3EF-E100AF1C8C21}" destId="{E99E6CFF-2454-4E58-8FE3-A68C96EDC5A0}" srcOrd="1" destOrd="0" presId="urn:microsoft.com/office/officeart/2005/8/layout/hierarchy2"/>
    <dgm:cxn modelId="{624F8C83-BA69-4D5F-8F7C-8DAE7A95B350}" type="presParOf" srcId="{35A3BB45-DEC8-4737-A354-77D25CC7EDEE}" destId="{4FEBC8A3-B218-4ECA-853A-ADA799143BD7}" srcOrd="2" destOrd="0" presId="urn:microsoft.com/office/officeart/2005/8/layout/hierarchy2"/>
    <dgm:cxn modelId="{1B11ED4B-EB02-49A8-8B47-002D16CCFCF5}" type="presParOf" srcId="{4FEBC8A3-B218-4ECA-853A-ADA799143BD7}" destId="{E44B48E7-A8FD-46B2-9E85-9BCDD2D0F987}" srcOrd="0" destOrd="0" presId="urn:microsoft.com/office/officeart/2005/8/layout/hierarchy2"/>
    <dgm:cxn modelId="{8B6F42D4-610F-4372-8A52-28D8E162BEB9}" type="presParOf" srcId="{35A3BB45-DEC8-4737-A354-77D25CC7EDEE}" destId="{2A09323C-4898-4C4B-B189-349DBF794459}" srcOrd="3" destOrd="0" presId="urn:microsoft.com/office/officeart/2005/8/layout/hierarchy2"/>
    <dgm:cxn modelId="{973636FC-6C39-40AA-B673-A7A3E6082092}" type="presParOf" srcId="{2A09323C-4898-4C4B-B189-349DBF794459}" destId="{A82EB956-A8C5-42F7-A11A-429A74AC2872}" srcOrd="0" destOrd="0" presId="urn:microsoft.com/office/officeart/2005/8/layout/hierarchy2"/>
    <dgm:cxn modelId="{4F23B151-6C9F-40CD-9B83-0AA35D9E76A0}" type="presParOf" srcId="{2A09323C-4898-4C4B-B189-349DBF794459}" destId="{99509E05-21D2-484D-A6BA-253138F93F3C}" srcOrd="1" destOrd="0" presId="urn:microsoft.com/office/officeart/2005/8/layout/hierarchy2"/>
    <dgm:cxn modelId="{E30B854D-397B-4DFE-BC80-455C026EE453}" type="presParOf" srcId="{35A3BB45-DEC8-4737-A354-77D25CC7EDEE}" destId="{D5E2AE96-EA32-491C-ABE7-3532DBCC9240}" srcOrd="4" destOrd="0" presId="urn:microsoft.com/office/officeart/2005/8/layout/hierarchy2"/>
    <dgm:cxn modelId="{48F0B3BB-CDEA-44FC-B29F-178F4CFEBC81}" type="presParOf" srcId="{D5E2AE96-EA32-491C-ABE7-3532DBCC9240}" destId="{AE83C887-8AA6-4ECD-BB82-527C44BEBC4C}" srcOrd="0" destOrd="0" presId="urn:microsoft.com/office/officeart/2005/8/layout/hierarchy2"/>
    <dgm:cxn modelId="{73214DFF-3E40-485D-9FB9-3B22CE1008C0}" type="presParOf" srcId="{35A3BB45-DEC8-4737-A354-77D25CC7EDEE}" destId="{87BD9AA2-87B4-418D-A1FE-F47C67D0E952}" srcOrd="5" destOrd="0" presId="urn:microsoft.com/office/officeart/2005/8/layout/hierarchy2"/>
    <dgm:cxn modelId="{D7C92D72-1B28-4BBC-A321-3574D963702F}" type="presParOf" srcId="{87BD9AA2-87B4-418D-A1FE-F47C67D0E952}" destId="{FA03CEC7-78C6-4E89-B07B-3A481CEBE90E}" srcOrd="0" destOrd="0" presId="urn:microsoft.com/office/officeart/2005/8/layout/hierarchy2"/>
    <dgm:cxn modelId="{9398C95C-FC3F-4FBB-BFDC-B011E72F334C}" type="presParOf" srcId="{87BD9AA2-87B4-418D-A1FE-F47C67D0E952}" destId="{A1D1584F-B95C-4C69-8172-087B23FC3FD1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046DD3-8F0A-42C6-B136-8CC16E4536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D125AE12-67D1-47BF-B59F-924F98BF9B6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Consejo Directivo</a:t>
          </a:r>
        </a:p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(Presidente)</a:t>
          </a:r>
        </a:p>
      </dgm:t>
    </dgm:pt>
    <dgm:pt modelId="{31598E34-0AAE-4D2F-821B-4A549E2AED84}" type="parTrans" cxnId="{E4F47405-F6E6-4AD8-9B37-BB8C3D1758ED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8FECA-B67F-427D-837F-ABEF22756651}" type="sibTrans" cxnId="{E4F47405-F6E6-4AD8-9B37-BB8C3D1758ED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8D231-EE3C-404F-92C2-2F3C34A51B04}">
      <dgm:prSet phldrT="[Texto]" custT="1"/>
      <dgm:spPr>
        <a:noFill/>
      </dgm:spPr>
      <dgm:t>
        <a:bodyPr/>
        <a:lstStyle/>
        <a:p>
          <a:r>
            <a:rPr lang="es-P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Transparencia y Acceso a la Información Pública</a:t>
          </a:r>
        </a:p>
      </dgm:t>
    </dgm:pt>
    <dgm:pt modelId="{C5A4D7D1-1939-4603-BAB7-F549050E15CC}" type="parTrans" cxnId="{D2FEFEF3-0A37-4943-AD85-08D96F45D645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0A760-2963-4B24-B1A3-21972745AC1C}" type="sibTrans" cxnId="{D2FEFEF3-0A37-4943-AD85-08D96F45D645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B9F93-9712-4D1B-9F80-AE48EAAFCD6D}">
      <dgm:prSet phldrT="[Texto]" custT="1"/>
      <dgm:spPr>
        <a:noFill/>
      </dgm:spPr>
      <dgm:t>
        <a:bodyPr/>
        <a:lstStyle/>
        <a:p>
          <a:r>
            <a:rPr lang="es-P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Protección de Datos Personales</a:t>
          </a:r>
        </a:p>
      </dgm:t>
    </dgm:pt>
    <dgm:pt modelId="{B78C8EF9-AB9A-469D-B571-8918DD1400E4}" type="parTrans" cxnId="{B418E1FB-F462-47A9-BC1A-81A6DE54A00F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C4486-3D27-4C3E-86D4-6B4F7E9632CF}" type="sibTrans" cxnId="{B418E1FB-F462-47A9-BC1A-81A6DE54A00F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C9678-B14A-4932-9757-4DC3A4E3775B}">
      <dgm:prSet custT="1"/>
      <dgm:spPr>
        <a:noFill/>
      </dgm:spPr>
      <dgm:t>
        <a:bodyPr/>
        <a:lstStyle/>
        <a:p>
          <a:r>
            <a:rPr lang="es-P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Fiscalización e Instrucción</a:t>
          </a:r>
        </a:p>
      </dgm:t>
    </dgm:pt>
    <dgm:pt modelId="{6CB06219-7E02-4B54-A123-649FB6194BA6}" type="parTrans" cxnId="{91EAE0BD-C6A7-4EBC-A8A8-E55613DEDA03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EE9CF-D9F9-410C-8CDB-7761FA985D48}" type="sibTrans" cxnId="{91EAE0BD-C6A7-4EBC-A8A8-E55613DEDA03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28E2F-E9D2-4A15-B603-6B5633F764BA}" type="pres">
      <dgm:prSet presAssocID="{44046DD3-8F0A-42C6-B136-8CC16E4536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57EEA7-6071-4C98-98A6-008BAB0C2F70}" type="pres">
      <dgm:prSet presAssocID="{D125AE12-67D1-47BF-B59F-924F98BF9B60}" presName="root1" presStyleCnt="0"/>
      <dgm:spPr/>
    </dgm:pt>
    <dgm:pt modelId="{59ED4621-C505-4645-A6C4-5D22E315F7C3}" type="pres">
      <dgm:prSet presAssocID="{D125AE12-67D1-47BF-B59F-924F98BF9B60}" presName="LevelOneTextNode" presStyleLbl="node0" presStyleIdx="0" presStyleCnt="1" custScaleX="104660" custScaleY="174431" custLinFactNeighborX="6988" custLinFactNeighborY="-1996">
        <dgm:presLayoutVars>
          <dgm:chPref val="3"/>
        </dgm:presLayoutVars>
      </dgm:prSet>
      <dgm:spPr/>
    </dgm:pt>
    <dgm:pt modelId="{35A3BB45-DEC8-4737-A354-77D25CC7EDEE}" type="pres">
      <dgm:prSet presAssocID="{D125AE12-67D1-47BF-B59F-924F98BF9B60}" presName="level2hierChild" presStyleCnt="0"/>
      <dgm:spPr/>
    </dgm:pt>
    <dgm:pt modelId="{A4F118D8-E9CB-4B37-B029-23D46E3B06B1}" type="pres">
      <dgm:prSet presAssocID="{C5A4D7D1-1939-4603-BAB7-F549050E15CC}" presName="conn2-1" presStyleLbl="parChTrans1D2" presStyleIdx="0" presStyleCnt="3"/>
      <dgm:spPr/>
    </dgm:pt>
    <dgm:pt modelId="{02DB005C-6DE8-4697-B9A0-E8EC384DED70}" type="pres">
      <dgm:prSet presAssocID="{C5A4D7D1-1939-4603-BAB7-F549050E15CC}" presName="connTx" presStyleLbl="parChTrans1D2" presStyleIdx="0" presStyleCnt="3"/>
      <dgm:spPr/>
    </dgm:pt>
    <dgm:pt modelId="{333F4B09-9256-4814-B3EF-E100AF1C8C21}" type="pres">
      <dgm:prSet presAssocID="{06E8D231-EE3C-404F-92C2-2F3C34A51B04}" presName="root2" presStyleCnt="0"/>
      <dgm:spPr/>
    </dgm:pt>
    <dgm:pt modelId="{C5FE356A-51EF-45E1-8401-169D951846F1}" type="pres">
      <dgm:prSet presAssocID="{06E8D231-EE3C-404F-92C2-2F3C34A51B04}" presName="LevelTwoTextNode" presStyleLbl="node2" presStyleIdx="0" presStyleCnt="3" custScaleX="107469" custScaleY="119251" custLinFactNeighborX="-1588" custLinFactNeighborY="1767">
        <dgm:presLayoutVars>
          <dgm:chPref val="3"/>
        </dgm:presLayoutVars>
      </dgm:prSet>
      <dgm:spPr/>
    </dgm:pt>
    <dgm:pt modelId="{E99E6CFF-2454-4E58-8FE3-A68C96EDC5A0}" type="pres">
      <dgm:prSet presAssocID="{06E8D231-EE3C-404F-92C2-2F3C34A51B04}" presName="level3hierChild" presStyleCnt="0"/>
      <dgm:spPr/>
    </dgm:pt>
    <dgm:pt modelId="{4FEBC8A3-B218-4ECA-853A-ADA799143BD7}" type="pres">
      <dgm:prSet presAssocID="{B78C8EF9-AB9A-469D-B571-8918DD1400E4}" presName="conn2-1" presStyleLbl="parChTrans1D2" presStyleIdx="1" presStyleCnt="3"/>
      <dgm:spPr/>
    </dgm:pt>
    <dgm:pt modelId="{E44B48E7-A8FD-46B2-9E85-9BCDD2D0F987}" type="pres">
      <dgm:prSet presAssocID="{B78C8EF9-AB9A-469D-B571-8918DD1400E4}" presName="connTx" presStyleLbl="parChTrans1D2" presStyleIdx="1" presStyleCnt="3"/>
      <dgm:spPr/>
    </dgm:pt>
    <dgm:pt modelId="{2A09323C-4898-4C4B-B189-349DBF794459}" type="pres">
      <dgm:prSet presAssocID="{A79B9F93-9712-4D1B-9F80-AE48EAAFCD6D}" presName="root2" presStyleCnt="0"/>
      <dgm:spPr/>
    </dgm:pt>
    <dgm:pt modelId="{A82EB956-A8C5-42F7-A11A-429A74AC2872}" type="pres">
      <dgm:prSet presAssocID="{A79B9F93-9712-4D1B-9F80-AE48EAAFCD6D}" presName="LevelTwoTextNode" presStyleLbl="node2" presStyleIdx="1" presStyleCnt="3" custScaleX="110413" custScaleY="112024" custLinFactNeighborX="-1823" custLinFactNeighborY="29">
        <dgm:presLayoutVars>
          <dgm:chPref val="3"/>
        </dgm:presLayoutVars>
      </dgm:prSet>
      <dgm:spPr/>
    </dgm:pt>
    <dgm:pt modelId="{99509E05-21D2-484D-A6BA-253138F93F3C}" type="pres">
      <dgm:prSet presAssocID="{A79B9F93-9712-4D1B-9F80-AE48EAAFCD6D}" presName="level3hierChild" presStyleCnt="0"/>
      <dgm:spPr/>
    </dgm:pt>
    <dgm:pt modelId="{D5E2AE96-EA32-491C-ABE7-3532DBCC9240}" type="pres">
      <dgm:prSet presAssocID="{6CB06219-7E02-4B54-A123-649FB6194BA6}" presName="conn2-1" presStyleLbl="parChTrans1D2" presStyleIdx="2" presStyleCnt="3"/>
      <dgm:spPr/>
    </dgm:pt>
    <dgm:pt modelId="{AE83C887-8AA6-4ECD-BB82-527C44BEBC4C}" type="pres">
      <dgm:prSet presAssocID="{6CB06219-7E02-4B54-A123-649FB6194BA6}" presName="connTx" presStyleLbl="parChTrans1D2" presStyleIdx="2" presStyleCnt="3"/>
      <dgm:spPr/>
    </dgm:pt>
    <dgm:pt modelId="{87BD9AA2-87B4-418D-A1FE-F47C67D0E952}" type="pres">
      <dgm:prSet presAssocID="{F3DC9678-B14A-4932-9757-4DC3A4E3775B}" presName="root2" presStyleCnt="0"/>
      <dgm:spPr/>
    </dgm:pt>
    <dgm:pt modelId="{FA03CEC7-78C6-4E89-B07B-3A481CEBE90E}" type="pres">
      <dgm:prSet presAssocID="{F3DC9678-B14A-4932-9757-4DC3A4E3775B}" presName="LevelTwoTextNode" presStyleLbl="node2" presStyleIdx="2" presStyleCnt="3" custScaleX="109597" custScaleY="99608" custLinFactNeighborX="1153" custLinFactNeighborY="1738">
        <dgm:presLayoutVars>
          <dgm:chPref val="3"/>
        </dgm:presLayoutVars>
      </dgm:prSet>
      <dgm:spPr/>
    </dgm:pt>
    <dgm:pt modelId="{A1D1584F-B95C-4C69-8172-087B23FC3FD1}" type="pres">
      <dgm:prSet presAssocID="{F3DC9678-B14A-4932-9757-4DC3A4E3775B}" presName="level3hierChild" presStyleCnt="0"/>
      <dgm:spPr/>
    </dgm:pt>
  </dgm:ptLst>
  <dgm:cxnLst>
    <dgm:cxn modelId="{E4F47405-F6E6-4AD8-9B37-BB8C3D1758ED}" srcId="{44046DD3-8F0A-42C6-B136-8CC16E45363B}" destId="{D125AE12-67D1-47BF-B59F-924F98BF9B60}" srcOrd="0" destOrd="0" parTransId="{31598E34-0AAE-4D2F-821B-4A549E2AED84}" sibTransId="{FF78FECA-B67F-427D-837F-ABEF22756651}"/>
    <dgm:cxn modelId="{D6FFD61C-0038-4316-BBE4-E1229F3E47A1}" type="presOf" srcId="{6CB06219-7E02-4B54-A123-649FB6194BA6}" destId="{D5E2AE96-EA32-491C-ABE7-3532DBCC9240}" srcOrd="0" destOrd="0" presId="urn:microsoft.com/office/officeart/2005/8/layout/hierarchy2"/>
    <dgm:cxn modelId="{02C73C2E-B7AC-4EAF-BC23-226432FA9469}" type="presOf" srcId="{6CB06219-7E02-4B54-A123-649FB6194BA6}" destId="{AE83C887-8AA6-4ECD-BB82-527C44BEBC4C}" srcOrd="1" destOrd="0" presId="urn:microsoft.com/office/officeart/2005/8/layout/hierarchy2"/>
    <dgm:cxn modelId="{20C6FB30-0A81-472B-AFD2-2BD06325E9C3}" type="presOf" srcId="{A79B9F93-9712-4D1B-9F80-AE48EAAFCD6D}" destId="{A82EB956-A8C5-42F7-A11A-429A74AC2872}" srcOrd="0" destOrd="0" presId="urn:microsoft.com/office/officeart/2005/8/layout/hierarchy2"/>
    <dgm:cxn modelId="{B65AC733-347B-475A-908E-B90F80E49AAA}" type="presOf" srcId="{44046DD3-8F0A-42C6-B136-8CC16E45363B}" destId="{3EC28E2F-E9D2-4A15-B603-6B5633F764BA}" srcOrd="0" destOrd="0" presId="urn:microsoft.com/office/officeart/2005/8/layout/hierarchy2"/>
    <dgm:cxn modelId="{82162C3C-1CF1-484B-9C85-92DF60E22D30}" type="presOf" srcId="{06E8D231-EE3C-404F-92C2-2F3C34A51B04}" destId="{C5FE356A-51EF-45E1-8401-169D951846F1}" srcOrd="0" destOrd="0" presId="urn:microsoft.com/office/officeart/2005/8/layout/hierarchy2"/>
    <dgm:cxn modelId="{03FF006F-F51C-4C9C-80AC-CFC0B5CCA1C8}" type="presOf" srcId="{C5A4D7D1-1939-4603-BAB7-F549050E15CC}" destId="{02DB005C-6DE8-4697-B9A0-E8EC384DED70}" srcOrd="1" destOrd="0" presId="urn:microsoft.com/office/officeart/2005/8/layout/hierarchy2"/>
    <dgm:cxn modelId="{10C83172-A8A7-41C0-9CE8-DA26A3E737D2}" type="presOf" srcId="{B78C8EF9-AB9A-469D-B571-8918DD1400E4}" destId="{4FEBC8A3-B218-4ECA-853A-ADA799143BD7}" srcOrd="0" destOrd="0" presId="urn:microsoft.com/office/officeart/2005/8/layout/hierarchy2"/>
    <dgm:cxn modelId="{69B60480-2C92-4431-B327-FF122B7550A9}" type="presOf" srcId="{C5A4D7D1-1939-4603-BAB7-F549050E15CC}" destId="{A4F118D8-E9CB-4B37-B029-23D46E3B06B1}" srcOrd="0" destOrd="0" presId="urn:microsoft.com/office/officeart/2005/8/layout/hierarchy2"/>
    <dgm:cxn modelId="{6DCC3497-CF79-4886-9A42-064813566C6C}" type="presOf" srcId="{B78C8EF9-AB9A-469D-B571-8918DD1400E4}" destId="{E44B48E7-A8FD-46B2-9E85-9BCDD2D0F987}" srcOrd="1" destOrd="0" presId="urn:microsoft.com/office/officeart/2005/8/layout/hierarchy2"/>
    <dgm:cxn modelId="{91EAE0BD-C6A7-4EBC-A8A8-E55613DEDA03}" srcId="{D125AE12-67D1-47BF-B59F-924F98BF9B60}" destId="{F3DC9678-B14A-4932-9757-4DC3A4E3775B}" srcOrd="2" destOrd="0" parTransId="{6CB06219-7E02-4B54-A123-649FB6194BA6}" sibTransId="{281EE9CF-D9F9-410C-8CDB-7761FA985D48}"/>
    <dgm:cxn modelId="{FA71EFDD-EAD9-4863-956D-27E63FF05A80}" type="presOf" srcId="{D125AE12-67D1-47BF-B59F-924F98BF9B60}" destId="{59ED4621-C505-4645-A6C4-5D22E315F7C3}" srcOrd="0" destOrd="0" presId="urn:microsoft.com/office/officeart/2005/8/layout/hierarchy2"/>
    <dgm:cxn modelId="{B1EEE4E3-5DA6-43DC-88F3-479CBE4792C5}" type="presOf" srcId="{F3DC9678-B14A-4932-9757-4DC3A4E3775B}" destId="{FA03CEC7-78C6-4E89-B07B-3A481CEBE90E}" srcOrd="0" destOrd="0" presId="urn:microsoft.com/office/officeart/2005/8/layout/hierarchy2"/>
    <dgm:cxn modelId="{D2FEFEF3-0A37-4943-AD85-08D96F45D645}" srcId="{D125AE12-67D1-47BF-B59F-924F98BF9B60}" destId="{06E8D231-EE3C-404F-92C2-2F3C34A51B04}" srcOrd="0" destOrd="0" parTransId="{C5A4D7D1-1939-4603-BAB7-F549050E15CC}" sibTransId="{BA30A760-2963-4B24-B1A3-21972745AC1C}"/>
    <dgm:cxn modelId="{B418E1FB-F462-47A9-BC1A-81A6DE54A00F}" srcId="{D125AE12-67D1-47BF-B59F-924F98BF9B60}" destId="{A79B9F93-9712-4D1B-9F80-AE48EAAFCD6D}" srcOrd="1" destOrd="0" parTransId="{B78C8EF9-AB9A-469D-B571-8918DD1400E4}" sibTransId="{E33C4486-3D27-4C3E-86D4-6B4F7E9632CF}"/>
    <dgm:cxn modelId="{61FEA9A7-F22E-4F2D-AA52-56713DD30987}" type="presParOf" srcId="{3EC28E2F-E9D2-4A15-B603-6B5633F764BA}" destId="{7957EEA7-6071-4C98-98A6-008BAB0C2F70}" srcOrd="0" destOrd="0" presId="urn:microsoft.com/office/officeart/2005/8/layout/hierarchy2"/>
    <dgm:cxn modelId="{96615A66-209B-4B75-83D1-E5A96D080C19}" type="presParOf" srcId="{7957EEA7-6071-4C98-98A6-008BAB0C2F70}" destId="{59ED4621-C505-4645-A6C4-5D22E315F7C3}" srcOrd="0" destOrd="0" presId="urn:microsoft.com/office/officeart/2005/8/layout/hierarchy2"/>
    <dgm:cxn modelId="{C77A589F-54F2-430B-AFF9-176679605423}" type="presParOf" srcId="{7957EEA7-6071-4C98-98A6-008BAB0C2F70}" destId="{35A3BB45-DEC8-4737-A354-77D25CC7EDEE}" srcOrd="1" destOrd="0" presId="urn:microsoft.com/office/officeart/2005/8/layout/hierarchy2"/>
    <dgm:cxn modelId="{DE6F5FAB-6C43-49D3-965B-C5DEE76C2CFA}" type="presParOf" srcId="{35A3BB45-DEC8-4737-A354-77D25CC7EDEE}" destId="{A4F118D8-E9CB-4B37-B029-23D46E3B06B1}" srcOrd="0" destOrd="0" presId="urn:microsoft.com/office/officeart/2005/8/layout/hierarchy2"/>
    <dgm:cxn modelId="{41C8F57E-65B1-494F-B194-921ED78A9F76}" type="presParOf" srcId="{A4F118D8-E9CB-4B37-B029-23D46E3B06B1}" destId="{02DB005C-6DE8-4697-B9A0-E8EC384DED70}" srcOrd="0" destOrd="0" presId="urn:microsoft.com/office/officeart/2005/8/layout/hierarchy2"/>
    <dgm:cxn modelId="{2C361639-85A1-4DE4-BEC5-DA2C3D5897D6}" type="presParOf" srcId="{35A3BB45-DEC8-4737-A354-77D25CC7EDEE}" destId="{333F4B09-9256-4814-B3EF-E100AF1C8C21}" srcOrd="1" destOrd="0" presId="urn:microsoft.com/office/officeart/2005/8/layout/hierarchy2"/>
    <dgm:cxn modelId="{A6B60738-3007-4725-A588-7DA420649A7E}" type="presParOf" srcId="{333F4B09-9256-4814-B3EF-E100AF1C8C21}" destId="{C5FE356A-51EF-45E1-8401-169D951846F1}" srcOrd="0" destOrd="0" presId="urn:microsoft.com/office/officeart/2005/8/layout/hierarchy2"/>
    <dgm:cxn modelId="{7F3FB222-8F87-4D53-BC94-A29F5FD1527C}" type="presParOf" srcId="{333F4B09-9256-4814-B3EF-E100AF1C8C21}" destId="{E99E6CFF-2454-4E58-8FE3-A68C96EDC5A0}" srcOrd="1" destOrd="0" presId="urn:microsoft.com/office/officeart/2005/8/layout/hierarchy2"/>
    <dgm:cxn modelId="{342AF807-A7DC-4F66-8BB4-A04454087964}" type="presParOf" srcId="{35A3BB45-DEC8-4737-A354-77D25CC7EDEE}" destId="{4FEBC8A3-B218-4ECA-853A-ADA799143BD7}" srcOrd="2" destOrd="0" presId="urn:microsoft.com/office/officeart/2005/8/layout/hierarchy2"/>
    <dgm:cxn modelId="{7B7D781C-49DB-4C47-AA8C-F8282EFCBBF2}" type="presParOf" srcId="{4FEBC8A3-B218-4ECA-853A-ADA799143BD7}" destId="{E44B48E7-A8FD-46B2-9E85-9BCDD2D0F987}" srcOrd="0" destOrd="0" presId="urn:microsoft.com/office/officeart/2005/8/layout/hierarchy2"/>
    <dgm:cxn modelId="{B8D8C591-6371-4EB4-8A64-1CE2FA801386}" type="presParOf" srcId="{35A3BB45-DEC8-4737-A354-77D25CC7EDEE}" destId="{2A09323C-4898-4C4B-B189-349DBF794459}" srcOrd="3" destOrd="0" presId="urn:microsoft.com/office/officeart/2005/8/layout/hierarchy2"/>
    <dgm:cxn modelId="{4719B8D5-90F7-4234-A3B1-CAD0CC1C5D95}" type="presParOf" srcId="{2A09323C-4898-4C4B-B189-349DBF794459}" destId="{A82EB956-A8C5-42F7-A11A-429A74AC2872}" srcOrd="0" destOrd="0" presId="urn:microsoft.com/office/officeart/2005/8/layout/hierarchy2"/>
    <dgm:cxn modelId="{071AFFED-5928-4D22-923A-7B14B0264472}" type="presParOf" srcId="{2A09323C-4898-4C4B-B189-349DBF794459}" destId="{99509E05-21D2-484D-A6BA-253138F93F3C}" srcOrd="1" destOrd="0" presId="urn:microsoft.com/office/officeart/2005/8/layout/hierarchy2"/>
    <dgm:cxn modelId="{6757F3FA-7D51-4EAB-838E-19CA20E4C4A3}" type="presParOf" srcId="{35A3BB45-DEC8-4737-A354-77D25CC7EDEE}" destId="{D5E2AE96-EA32-491C-ABE7-3532DBCC9240}" srcOrd="4" destOrd="0" presId="urn:microsoft.com/office/officeart/2005/8/layout/hierarchy2"/>
    <dgm:cxn modelId="{379CC973-AAB1-418E-8DA5-74DF28AB4D60}" type="presParOf" srcId="{D5E2AE96-EA32-491C-ABE7-3532DBCC9240}" destId="{AE83C887-8AA6-4ECD-BB82-527C44BEBC4C}" srcOrd="0" destOrd="0" presId="urn:microsoft.com/office/officeart/2005/8/layout/hierarchy2"/>
    <dgm:cxn modelId="{9CB50FB1-358B-41E2-9759-7F6BD534072C}" type="presParOf" srcId="{35A3BB45-DEC8-4737-A354-77D25CC7EDEE}" destId="{87BD9AA2-87B4-418D-A1FE-F47C67D0E952}" srcOrd="5" destOrd="0" presId="urn:microsoft.com/office/officeart/2005/8/layout/hierarchy2"/>
    <dgm:cxn modelId="{553C8317-5961-4F08-8445-F3DF92ED3463}" type="presParOf" srcId="{87BD9AA2-87B4-418D-A1FE-F47C67D0E952}" destId="{FA03CEC7-78C6-4E89-B07B-3A481CEBE90E}" srcOrd="0" destOrd="0" presId="urn:microsoft.com/office/officeart/2005/8/layout/hierarchy2"/>
    <dgm:cxn modelId="{3B4D8225-4059-44DF-8E57-F0AE4A802E47}" type="presParOf" srcId="{87BD9AA2-87B4-418D-A1FE-F47C67D0E952}" destId="{A1D1584F-B95C-4C69-8172-087B23FC3FD1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1ACBBD-7999-48B0-966B-615AD2159B4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95B357A-608B-4BDB-A518-BCE89F31FA27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sz="1200" b="1" dirty="0">
              <a:solidFill>
                <a:schemeClr val="tx1"/>
              </a:solidFill>
            </a:rPr>
            <a:t>Documentos de gestión y administración de la entidad</a:t>
          </a:r>
        </a:p>
      </dgm:t>
    </dgm:pt>
    <dgm:pt modelId="{CAEA40B7-89F6-4935-9211-37A4404BC29C}" type="parTrans" cxnId="{1B92D8AD-965E-4FA4-8FC6-5B68DD9D8B65}">
      <dgm:prSet/>
      <dgm:spPr/>
      <dgm:t>
        <a:bodyPr/>
        <a:lstStyle/>
        <a:p>
          <a:endParaRPr lang="es-PE"/>
        </a:p>
      </dgm:t>
    </dgm:pt>
    <dgm:pt modelId="{D75D8FF9-C2FE-4180-9EF2-46C66646504B}" type="sibTrans" cxnId="{1B92D8AD-965E-4FA4-8FC6-5B68DD9D8B65}">
      <dgm:prSet/>
      <dgm:spPr/>
      <dgm:t>
        <a:bodyPr/>
        <a:lstStyle/>
        <a:p>
          <a:endParaRPr lang="es-PE"/>
        </a:p>
      </dgm:t>
    </dgm:pt>
    <dgm:pt modelId="{5FEBC9C7-4325-4283-AE77-FF7E762879D2}">
      <dgm:prSet phldrT="[Texto]" custT="1"/>
      <dgm:spPr>
        <a:solidFill>
          <a:srgbClr val="C1403D"/>
        </a:solidFill>
      </dgm:spPr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Procesos de selección y contratación de bienes y servicios</a:t>
          </a:r>
        </a:p>
      </dgm:t>
    </dgm:pt>
    <dgm:pt modelId="{6ADB59B3-D037-4CFB-93C6-0CA6BCD15BDB}" type="parTrans" cxnId="{934FD95F-BE04-4519-8A5F-BEF8AF14C478}">
      <dgm:prSet/>
      <dgm:spPr/>
      <dgm:t>
        <a:bodyPr/>
        <a:lstStyle/>
        <a:p>
          <a:endParaRPr lang="es-PE"/>
        </a:p>
      </dgm:t>
    </dgm:pt>
    <dgm:pt modelId="{EFFDCE3C-864B-426D-9B00-CC01D7A15A41}" type="sibTrans" cxnId="{934FD95F-BE04-4519-8A5F-BEF8AF14C478}">
      <dgm:prSet/>
      <dgm:spPr/>
      <dgm:t>
        <a:bodyPr/>
        <a:lstStyle/>
        <a:p>
          <a:endParaRPr lang="es-PE"/>
        </a:p>
      </dgm:t>
    </dgm:pt>
    <dgm:pt modelId="{B8EA452A-A507-4BD8-929D-BA885B6D0A2B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Ejecución de obras</a:t>
          </a:r>
        </a:p>
      </dgm:t>
    </dgm:pt>
    <dgm:pt modelId="{0910C126-DA40-48FE-AEAB-DDE7A44217A3}" type="parTrans" cxnId="{0D1DAC0D-C24A-4848-878E-390DEE41F199}">
      <dgm:prSet/>
      <dgm:spPr/>
      <dgm:t>
        <a:bodyPr/>
        <a:lstStyle/>
        <a:p>
          <a:endParaRPr lang="es-PE"/>
        </a:p>
      </dgm:t>
    </dgm:pt>
    <dgm:pt modelId="{72629824-37A4-45F0-A077-670630F94EE5}" type="sibTrans" cxnId="{0D1DAC0D-C24A-4848-878E-390DEE41F199}">
      <dgm:prSet/>
      <dgm:spPr/>
      <dgm:t>
        <a:bodyPr/>
        <a:lstStyle/>
        <a:p>
          <a:endParaRPr lang="es-PE"/>
        </a:p>
      </dgm:t>
    </dgm:pt>
    <dgm:pt modelId="{C16DC113-B08A-438F-88B6-1DEA218D89F1}">
      <dgm:prSet phldrT="[Texto]" custT="1"/>
      <dgm:spPr>
        <a:solidFill>
          <a:srgbClr val="C1403D"/>
        </a:solidFill>
      </dgm:spPr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Información de personal</a:t>
          </a:r>
        </a:p>
      </dgm:t>
    </dgm:pt>
    <dgm:pt modelId="{256AB9B3-8E87-4DF9-85FE-49FABD65CFCA}" type="parTrans" cxnId="{07F16620-E02B-4A49-9551-7BF5CBBE4967}">
      <dgm:prSet/>
      <dgm:spPr/>
      <dgm:t>
        <a:bodyPr/>
        <a:lstStyle/>
        <a:p>
          <a:endParaRPr lang="es-PE"/>
        </a:p>
      </dgm:t>
    </dgm:pt>
    <dgm:pt modelId="{213BA6C0-D797-49B0-8B30-F3CA9693481E}" type="sibTrans" cxnId="{07F16620-E02B-4A49-9551-7BF5CBBE4967}">
      <dgm:prSet/>
      <dgm:spPr/>
      <dgm:t>
        <a:bodyPr/>
        <a:lstStyle/>
        <a:p>
          <a:endParaRPr lang="es-PE"/>
        </a:p>
      </dgm:t>
    </dgm:pt>
    <dgm:pt modelId="{38941DE6-263B-4705-AFC7-24B8EE6345CB}" type="pres">
      <dgm:prSet presAssocID="{EE1ACBBD-7999-48B0-966B-615AD2159B49}" presName="diagram" presStyleCnt="0">
        <dgm:presLayoutVars>
          <dgm:dir/>
          <dgm:resizeHandles val="exact"/>
        </dgm:presLayoutVars>
      </dgm:prSet>
      <dgm:spPr/>
    </dgm:pt>
    <dgm:pt modelId="{7DE762F2-468D-4AF2-807C-ADA6B6DC52D0}" type="pres">
      <dgm:prSet presAssocID="{295B357A-608B-4BDB-A518-BCE89F31FA27}" presName="arrow" presStyleLbl="node1" presStyleIdx="0" presStyleCnt="4" custScaleX="107538" custRadScaleRad="100006" custRadScaleInc="-357">
        <dgm:presLayoutVars>
          <dgm:bulletEnabled val="1"/>
        </dgm:presLayoutVars>
      </dgm:prSet>
      <dgm:spPr/>
    </dgm:pt>
    <dgm:pt modelId="{C3B64ABA-A3BB-4CF9-880E-A570918450C3}" type="pres">
      <dgm:prSet presAssocID="{5FEBC9C7-4325-4283-AE77-FF7E762879D2}" presName="arrow" presStyleLbl="node1" presStyleIdx="1" presStyleCnt="4">
        <dgm:presLayoutVars>
          <dgm:bulletEnabled val="1"/>
        </dgm:presLayoutVars>
      </dgm:prSet>
      <dgm:spPr/>
    </dgm:pt>
    <dgm:pt modelId="{646C243E-339A-4172-A01A-BCA522572F0F}" type="pres">
      <dgm:prSet presAssocID="{B8EA452A-A507-4BD8-929D-BA885B6D0A2B}" presName="arrow" presStyleLbl="node1" presStyleIdx="2" presStyleCnt="4">
        <dgm:presLayoutVars>
          <dgm:bulletEnabled val="1"/>
        </dgm:presLayoutVars>
      </dgm:prSet>
      <dgm:spPr/>
    </dgm:pt>
    <dgm:pt modelId="{B075E547-355D-4ABC-B1BE-A55746C12AA9}" type="pres">
      <dgm:prSet presAssocID="{C16DC113-B08A-438F-88B6-1DEA218D89F1}" presName="arrow" presStyleLbl="node1" presStyleIdx="3" presStyleCnt="4">
        <dgm:presLayoutVars>
          <dgm:bulletEnabled val="1"/>
        </dgm:presLayoutVars>
      </dgm:prSet>
      <dgm:spPr/>
    </dgm:pt>
  </dgm:ptLst>
  <dgm:cxnLst>
    <dgm:cxn modelId="{0D1DAC0D-C24A-4848-878E-390DEE41F199}" srcId="{EE1ACBBD-7999-48B0-966B-615AD2159B49}" destId="{B8EA452A-A507-4BD8-929D-BA885B6D0A2B}" srcOrd="2" destOrd="0" parTransId="{0910C126-DA40-48FE-AEAB-DDE7A44217A3}" sibTransId="{72629824-37A4-45F0-A077-670630F94EE5}"/>
    <dgm:cxn modelId="{07F16620-E02B-4A49-9551-7BF5CBBE4967}" srcId="{EE1ACBBD-7999-48B0-966B-615AD2159B49}" destId="{C16DC113-B08A-438F-88B6-1DEA218D89F1}" srcOrd="3" destOrd="0" parTransId="{256AB9B3-8E87-4DF9-85FE-49FABD65CFCA}" sibTransId="{213BA6C0-D797-49B0-8B30-F3CA9693481E}"/>
    <dgm:cxn modelId="{934FD95F-BE04-4519-8A5F-BEF8AF14C478}" srcId="{EE1ACBBD-7999-48B0-966B-615AD2159B49}" destId="{5FEBC9C7-4325-4283-AE77-FF7E762879D2}" srcOrd="1" destOrd="0" parTransId="{6ADB59B3-D037-4CFB-93C6-0CA6BCD15BDB}" sibTransId="{EFFDCE3C-864B-426D-9B00-CC01D7A15A41}"/>
    <dgm:cxn modelId="{BECA7C57-9520-4CF0-8910-3C08CD7C46AF}" type="presOf" srcId="{295B357A-608B-4BDB-A518-BCE89F31FA27}" destId="{7DE762F2-468D-4AF2-807C-ADA6B6DC52D0}" srcOrd="0" destOrd="0" presId="urn:microsoft.com/office/officeart/2005/8/layout/arrow5"/>
    <dgm:cxn modelId="{B753E282-97C5-40B9-B9B0-065AA5988B6E}" type="presOf" srcId="{C16DC113-B08A-438F-88B6-1DEA218D89F1}" destId="{B075E547-355D-4ABC-B1BE-A55746C12AA9}" srcOrd="0" destOrd="0" presId="urn:microsoft.com/office/officeart/2005/8/layout/arrow5"/>
    <dgm:cxn modelId="{1B92D8AD-965E-4FA4-8FC6-5B68DD9D8B65}" srcId="{EE1ACBBD-7999-48B0-966B-615AD2159B49}" destId="{295B357A-608B-4BDB-A518-BCE89F31FA27}" srcOrd="0" destOrd="0" parTransId="{CAEA40B7-89F6-4935-9211-37A4404BC29C}" sibTransId="{D75D8FF9-C2FE-4180-9EF2-46C66646504B}"/>
    <dgm:cxn modelId="{0DEB9AD4-2C3D-480F-8071-68952EC86EDA}" type="presOf" srcId="{5FEBC9C7-4325-4283-AE77-FF7E762879D2}" destId="{C3B64ABA-A3BB-4CF9-880E-A570918450C3}" srcOrd="0" destOrd="0" presId="urn:microsoft.com/office/officeart/2005/8/layout/arrow5"/>
    <dgm:cxn modelId="{9BD6B6D5-2C58-43C5-8AF6-066BCF80AAF8}" type="presOf" srcId="{EE1ACBBD-7999-48B0-966B-615AD2159B49}" destId="{38941DE6-263B-4705-AFC7-24B8EE6345CB}" srcOrd="0" destOrd="0" presId="urn:microsoft.com/office/officeart/2005/8/layout/arrow5"/>
    <dgm:cxn modelId="{431C4BD9-2ABF-4A98-A1D6-124B60C9B901}" type="presOf" srcId="{B8EA452A-A507-4BD8-929D-BA885B6D0A2B}" destId="{646C243E-339A-4172-A01A-BCA522572F0F}" srcOrd="0" destOrd="0" presId="urn:microsoft.com/office/officeart/2005/8/layout/arrow5"/>
    <dgm:cxn modelId="{EA746758-9FCB-471A-B7FA-F602F8B8599A}" type="presParOf" srcId="{38941DE6-263B-4705-AFC7-24B8EE6345CB}" destId="{7DE762F2-468D-4AF2-807C-ADA6B6DC52D0}" srcOrd="0" destOrd="0" presId="urn:microsoft.com/office/officeart/2005/8/layout/arrow5"/>
    <dgm:cxn modelId="{4FA749F1-C687-4FA6-8DA7-F662953DCFBF}" type="presParOf" srcId="{38941DE6-263B-4705-AFC7-24B8EE6345CB}" destId="{C3B64ABA-A3BB-4CF9-880E-A570918450C3}" srcOrd="1" destOrd="0" presId="urn:microsoft.com/office/officeart/2005/8/layout/arrow5"/>
    <dgm:cxn modelId="{EDBE6B44-69EB-4A8C-920A-F2136CB17D6F}" type="presParOf" srcId="{38941DE6-263B-4705-AFC7-24B8EE6345CB}" destId="{646C243E-339A-4172-A01A-BCA522572F0F}" srcOrd="2" destOrd="0" presId="urn:microsoft.com/office/officeart/2005/8/layout/arrow5"/>
    <dgm:cxn modelId="{A0AC93E3-FFFD-46A5-9EA6-D3A0499A947A}" type="presParOf" srcId="{38941DE6-263B-4705-AFC7-24B8EE6345CB}" destId="{B075E547-355D-4ABC-B1BE-A55746C12AA9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78384F-4D7A-488E-9D81-67FAF3B626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DC324AF-8FC5-40A4-9F4C-FFCA7DA8BF7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Funcionario poseedor de la información no la entregó al FRAI</a:t>
          </a:r>
        </a:p>
      </dgm:t>
    </dgm:pt>
    <dgm:pt modelId="{460EA1DE-76CA-429B-B743-7CA39747004F}" type="parTrans" cxnId="{8AA2D247-2E2B-4FD8-B243-FD13CEBDC261}">
      <dgm:prSet/>
      <dgm:spPr/>
      <dgm:t>
        <a:bodyPr/>
        <a:lstStyle/>
        <a:p>
          <a:endParaRPr lang="es-PE"/>
        </a:p>
      </dgm:t>
    </dgm:pt>
    <dgm:pt modelId="{8B987743-ECE2-44DC-AA72-F07655C28546}" type="sibTrans" cxnId="{8AA2D247-2E2B-4FD8-B243-FD13CEBDC261}">
      <dgm:prSet/>
      <dgm:spPr/>
      <dgm:t>
        <a:bodyPr/>
        <a:lstStyle/>
        <a:p>
          <a:endParaRPr lang="es-PE"/>
        </a:p>
      </dgm:t>
    </dgm:pt>
    <dgm:pt modelId="{8B562419-2E07-4486-903E-25E6BB627989}">
      <dgm:prSet phldrT="[Texto]" custT="1"/>
      <dgm:spPr>
        <a:solidFill>
          <a:srgbClr val="C1403D"/>
        </a:solidFill>
      </dgm:spPr>
      <dgm:t>
        <a:bodyPr/>
        <a:lstStyle/>
        <a:p>
          <a:r>
            <a:rPr lang="es-PE" sz="1400" b="1" dirty="0">
              <a:solidFill>
                <a:schemeClr val="tx1"/>
              </a:solidFill>
            </a:rPr>
            <a:t>Solicitante no canceló el costo de reproducción</a:t>
          </a:r>
        </a:p>
      </dgm:t>
    </dgm:pt>
    <dgm:pt modelId="{04D21ACF-2D19-4897-B872-262B85353E0D}" type="parTrans" cxnId="{7713120F-66B1-47E4-BB98-99B2E4E6F3CB}">
      <dgm:prSet/>
      <dgm:spPr/>
      <dgm:t>
        <a:bodyPr/>
        <a:lstStyle/>
        <a:p>
          <a:endParaRPr lang="es-PE"/>
        </a:p>
      </dgm:t>
    </dgm:pt>
    <dgm:pt modelId="{80AC5EF7-0AD5-41DD-BE62-82954335AF98}" type="sibTrans" cxnId="{7713120F-66B1-47E4-BB98-99B2E4E6F3CB}">
      <dgm:prSet/>
      <dgm:spPr/>
      <dgm:t>
        <a:bodyPr/>
        <a:lstStyle/>
        <a:p>
          <a:endParaRPr lang="es-PE"/>
        </a:p>
      </dgm:t>
    </dgm:pt>
    <dgm:pt modelId="{99BCC9D6-18B9-4EF2-9D80-FE8552B4B369}">
      <dgm:prSet phldrT="[Texto]" custT="1"/>
      <dgm:spPr>
        <a:solidFill>
          <a:srgbClr val="C1403D"/>
        </a:solidFill>
      </dgm:spPr>
      <dgm:t>
        <a:bodyPr/>
        <a:lstStyle/>
        <a:p>
          <a:r>
            <a:rPr lang="es-PE" sz="1400" b="1" dirty="0">
              <a:solidFill>
                <a:schemeClr val="tx1"/>
              </a:solidFill>
            </a:rPr>
            <a:t>Solicitante no recogió la información</a:t>
          </a:r>
        </a:p>
      </dgm:t>
    </dgm:pt>
    <dgm:pt modelId="{2B6201F5-BE8E-4CB0-961F-A8ED8250300A}" type="parTrans" cxnId="{F2D5FD20-48FC-43E7-B67E-57B00583CC7E}">
      <dgm:prSet/>
      <dgm:spPr/>
      <dgm:t>
        <a:bodyPr/>
        <a:lstStyle/>
        <a:p>
          <a:endParaRPr lang="es-PE"/>
        </a:p>
      </dgm:t>
    </dgm:pt>
    <dgm:pt modelId="{EECBEBE0-5E56-4BB4-B8FF-44182CC4EE36}" type="sibTrans" cxnId="{F2D5FD20-48FC-43E7-B67E-57B00583CC7E}">
      <dgm:prSet/>
      <dgm:spPr/>
      <dgm:t>
        <a:bodyPr/>
        <a:lstStyle/>
        <a:p>
          <a:endParaRPr lang="es-PE"/>
        </a:p>
      </dgm:t>
    </dgm:pt>
    <dgm:pt modelId="{A4545C82-7125-4748-9996-8DC410134C20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La entidad no posee la información solicitada</a:t>
          </a:r>
        </a:p>
      </dgm:t>
    </dgm:pt>
    <dgm:pt modelId="{910CA328-F782-493F-BCF0-BA5E8274BA78}" type="parTrans" cxnId="{7C0A3AB5-951F-403E-9E20-6683E08FE821}">
      <dgm:prSet/>
      <dgm:spPr/>
      <dgm:t>
        <a:bodyPr/>
        <a:lstStyle/>
        <a:p>
          <a:endParaRPr lang="es-PE"/>
        </a:p>
      </dgm:t>
    </dgm:pt>
    <dgm:pt modelId="{603EC473-9B1C-431E-85E1-7C77C4E84EB5}" type="sibTrans" cxnId="{7C0A3AB5-951F-403E-9E20-6683E08FE821}">
      <dgm:prSet/>
      <dgm:spPr/>
      <dgm:t>
        <a:bodyPr/>
        <a:lstStyle/>
        <a:p>
          <a:endParaRPr lang="es-PE"/>
        </a:p>
      </dgm:t>
    </dgm:pt>
    <dgm:pt modelId="{B9D62669-7E3B-4250-B3C0-1E3BEC40CEC3}" type="pres">
      <dgm:prSet presAssocID="{8A78384F-4D7A-488E-9D81-67FAF3B62681}" presName="diagram" presStyleCnt="0">
        <dgm:presLayoutVars>
          <dgm:dir/>
          <dgm:resizeHandles val="exact"/>
        </dgm:presLayoutVars>
      </dgm:prSet>
      <dgm:spPr/>
    </dgm:pt>
    <dgm:pt modelId="{59D34A2D-7762-473D-A5A0-D37B7B36BD51}" type="pres">
      <dgm:prSet presAssocID="{99BCC9D6-18B9-4EF2-9D80-FE8552B4B369}" presName="arrow" presStyleLbl="node1" presStyleIdx="0" presStyleCnt="4" custScaleX="111515" custRadScaleRad="100004" custRadScaleInc="-575">
        <dgm:presLayoutVars>
          <dgm:bulletEnabled val="1"/>
        </dgm:presLayoutVars>
      </dgm:prSet>
      <dgm:spPr/>
    </dgm:pt>
    <dgm:pt modelId="{AF883D1B-AB5D-408E-BA4E-B4573790C2EC}" type="pres">
      <dgm:prSet presAssocID="{6DC324AF-8FC5-40A4-9F4C-FFCA7DA8BF76}" presName="arrow" presStyleLbl="node1" presStyleIdx="1" presStyleCnt="4">
        <dgm:presLayoutVars>
          <dgm:bulletEnabled val="1"/>
        </dgm:presLayoutVars>
      </dgm:prSet>
      <dgm:spPr/>
    </dgm:pt>
    <dgm:pt modelId="{CD720B35-454E-4E06-8AF2-0AFAC8DC2CD7}" type="pres">
      <dgm:prSet presAssocID="{8B562419-2E07-4486-903E-25E6BB627989}" presName="arrow" presStyleLbl="node1" presStyleIdx="2" presStyleCnt="4" custScaleX="112571">
        <dgm:presLayoutVars>
          <dgm:bulletEnabled val="1"/>
        </dgm:presLayoutVars>
      </dgm:prSet>
      <dgm:spPr/>
    </dgm:pt>
    <dgm:pt modelId="{3BDA2CE9-5517-4DB4-9697-D388B351AE27}" type="pres">
      <dgm:prSet presAssocID="{A4545C82-7125-4748-9996-8DC410134C20}" presName="arrow" presStyleLbl="node1" presStyleIdx="3" presStyleCnt="4">
        <dgm:presLayoutVars>
          <dgm:bulletEnabled val="1"/>
        </dgm:presLayoutVars>
      </dgm:prSet>
      <dgm:spPr/>
    </dgm:pt>
  </dgm:ptLst>
  <dgm:cxnLst>
    <dgm:cxn modelId="{B14BF109-174A-4166-9320-06C82B91FCCA}" type="presOf" srcId="{8B562419-2E07-4486-903E-25E6BB627989}" destId="{CD720B35-454E-4E06-8AF2-0AFAC8DC2CD7}" srcOrd="0" destOrd="0" presId="urn:microsoft.com/office/officeart/2005/8/layout/arrow5"/>
    <dgm:cxn modelId="{7713120F-66B1-47E4-BB98-99B2E4E6F3CB}" srcId="{8A78384F-4D7A-488E-9D81-67FAF3B62681}" destId="{8B562419-2E07-4486-903E-25E6BB627989}" srcOrd="2" destOrd="0" parTransId="{04D21ACF-2D19-4897-B872-262B85353E0D}" sibTransId="{80AC5EF7-0AD5-41DD-BE62-82954335AF98}"/>
    <dgm:cxn modelId="{F2D5FD20-48FC-43E7-B67E-57B00583CC7E}" srcId="{8A78384F-4D7A-488E-9D81-67FAF3B62681}" destId="{99BCC9D6-18B9-4EF2-9D80-FE8552B4B369}" srcOrd="0" destOrd="0" parTransId="{2B6201F5-BE8E-4CB0-961F-A8ED8250300A}" sibTransId="{EECBEBE0-5E56-4BB4-B8FF-44182CC4EE36}"/>
    <dgm:cxn modelId="{91B7933B-4271-4899-AF8F-69721EDE8DD9}" type="presOf" srcId="{6DC324AF-8FC5-40A4-9F4C-FFCA7DA8BF76}" destId="{AF883D1B-AB5D-408E-BA4E-B4573790C2EC}" srcOrd="0" destOrd="0" presId="urn:microsoft.com/office/officeart/2005/8/layout/arrow5"/>
    <dgm:cxn modelId="{8AA2D247-2E2B-4FD8-B243-FD13CEBDC261}" srcId="{8A78384F-4D7A-488E-9D81-67FAF3B62681}" destId="{6DC324AF-8FC5-40A4-9F4C-FFCA7DA8BF76}" srcOrd="1" destOrd="0" parTransId="{460EA1DE-76CA-429B-B743-7CA39747004F}" sibTransId="{8B987743-ECE2-44DC-AA72-F07655C28546}"/>
    <dgm:cxn modelId="{3FDE7395-4F20-4246-BC03-88FE216C8EF6}" type="presOf" srcId="{A4545C82-7125-4748-9996-8DC410134C20}" destId="{3BDA2CE9-5517-4DB4-9697-D388B351AE27}" srcOrd="0" destOrd="0" presId="urn:microsoft.com/office/officeart/2005/8/layout/arrow5"/>
    <dgm:cxn modelId="{AF14A69B-06F3-47C1-A6D6-6A6FC09681A5}" type="presOf" srcId="{8A78384F-4D7A-488E-9D81-67FAF3B62681}" destId="{B9D62669-7E3B-4250-B3C0-1E3BEC40CEC3}" srcOrd="0" destOrd="0" presId="urn:microsoft.com/office/officeart/2005/8/layout/arrow5"/>
    <dgm:cxn modelId="{7C0A3AB5-951F-403E-9E20-6683E08FE821}" srcId="{8A78384F-4D7A-488E-9D81-67FAF3B62681}" destId="{A4545C82-7125-4748-9996-8DC410134C20}" srcOrd="3" destOrd="0" parTransId="{910CA328-F782-493F-BCF0-BA5E8274BA78}" sibTransId="{603EC473-9B1C-431E-85E1-7C77C4E84EB5}"/>
    <dgm:cxn modelId="{AF29A3E8-1931-4B74-984D-05732A344C91}" type="presOf" srcId="{99BCC9D6-18B9-4EF2-9D80-FE8552B4B369}" destId="{59D34A2D-7762-473D-A5A0-D37B7B36BD51}" srcOrd="0" destOrd="0" presId="urn:microsoft.com/office/officeart/2005/8/layout/arrow5"/>
    <dgm:cxn modelId="{0B7A178C-D917-4FAE-9C79-B51C08BF4881}" type="presParOf" srcId="{B9D62669-7E3B-4250-B3C0-1E3BEC40CEC3}" destId="{59D34A2D-7762-473D-A5A0-D37B7B36BD51}" srcOrd="0" destOrd="0" presId="urn:microsoft.com/office/officeart/2005/8/layout/arrow5"/>
    <dgm:cxn modelId="{6AD44874-D0D6-4948-B94D-A880D67B5D3F}" type="presParOf" srcId="{B9D62669-7E3B-4250-B3C0-1E3BEC40CEC3}" destId="{AF883D1B-AB5D-408E-BA4E-B4573790C2EC}" srcOrd="1" destOrd="0" presId="urn:microsoft.com/office/officeart/2005/8/layout/arrow5"/>
    <dgm:cxn modelId="{91087CE5-80A4-45BC-8D40-488CFA449EB8}" type="presParOf" srcId="{B9D62669-7E3B-4250-B3C0-1E3BEC40CEC3}" destId="{CD720B35-454E-4E06-8AF2-0AFAC8DC2CD7}" srcOrd="2" destOrd="0" presId="urn:microsoft.com/office/officeart/2005/8/layout/arrow5"/>
    <dgm:cxn modelId="{9ECBA04C-5A93-464D-8010-6D1FB044EA6F}" type="presParOf" srcId="{B9D62669-7E3B-4250-B3C0-1E3BEC40CEC3}" destId="{3BDA2CE9-5517-4DB4-9697-D388B351AE27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7E16-B18A-4145-AF13-1608617F07A6}">
      <dsp:nvSpPr>
        <dsp:cNvPr id="0" name=""/>
        <dsp:cNvSpPr/>
      </dsp:nvSpPr>
      <dsp:spPr>
        <a:xfrm>
          <a:off x="1870685" y="3329791"/>
          <a:ext cx="368521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6A419-11BD-46D2-8F8C-CE8C1F903F79}">
      <dsp:nvSpPr>
        <dsp:cNvPr id="0" name=""/>
        <dsp:cNvSpPr/>
      </dsp:nvSpPr>
      <dsp:spPr>
        <a:xfrm>
          <a:off x="1870685" y="2420646"/>
          <a:ext cx="306789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707C7-4124-4688-B777-0653B7412EB1}">
      <dsp:nvSpPr>
        <dsp:cNvPr id="0" name=""/>
        <dsp:cNvSpPr/>
      </dsp:nvSpPr>
      <dsp:spPr>
        <a:xfrm>
          <a:off x="1870685" y="1320692"/>
          <a:ext cx="306789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D0BD8-2E8F-468C-848E-5CE9B5586A45}">
      <dsp:nvSpPr>
        <dsp:cNvPr id="0" name=""/>
        <dsp:cNvSpPr/>
      </dsp:nvSpPr>
      <dsp:spPr>
        <a:xfrm>
          <a:off x="1870685" y="411547"/>
          <a:ext cx="368521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B1DE4-E511-427C-9EE2-591771FAB9E7}">
      <dsp:nvSpPr>
        <dsp:cNvPr id="0" name=""/>
        <dsp:cNvSpPr/>
      </dsp:nvSpPr>
      <dsp:spPr>
        <a:xfrm>
          <a:off x="15" y="0"/>
          <a:ext cx="3741339" cy="37413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A78FF-D7EB-4F79-A725-5DDF15732B0D}">
      <dsp:nvSpPr>
        <dsp:cNvPr id="0" name=""/>
        <dsp:cNvSpPr/>
      </dsp:nvSpPr>
      <dsp:spPr>
        <a:xfrm>
          <a:off x="673456" y="1986651"/>
          <a:ext cx="2394456" cy="12346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673456" y="1986651"/>
        <a:ext cx="2394456" cy="1234641"/>
      </dsp:txXfrm>
    </dsp:sp>
    <dsp:sp modelId="{A0BE5738-89DC-4DB0-ABE0-936CAB7E9F8D}">
      <dsp:nvSpPr>
        <dsp:cNvPr id="0" name=""/>
        <dsp:cNvSpPr/>
      </dsp:nvSpPr>
      <dsp:spPr>
        <a:xfrm>
          <a:off x="5144357" y="0"/>
          <a:ext cx="823094" cy="8230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7627C-64AE-45EA-B321-C88B913811BD}">
      <dsp:nvSpPr>
        <dsp:cNvPr id="0" name=""/>
        <dsp:cNvSpPr/>
      </dsp:nvSpPr>
      <dsp:spPr>
        <a:xfrm>
          <a:off x="5967451" y="0"/>
          <a:ext cx="3845110" cy="82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0" rIns="167640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/>
            <a:t>39% </a:t>
          </a:r>
          <a:r>
            <a:rPr lang="es-ES" sz="3200" kern="1200" dirty="0"/>
            <a:t>Un policía</a:t>
          </a:r>
          <a:endParaRPr lang="es-ES" sz="4400" kern="1200" dirty="0"/>
        </a:p>
      </dsp:txBody>
      <dsp:txXfrm>
        <a:off x="5967451" y="0"/>
        <a:ext cx="3845110" cy="823094"/>
      </dsp:txXfrm>
    </dsp:sp>
    <dsp:sp modelId="{CAA3D556-AAD5-4FC2-BE93-8BEEF4A21AEB}">
      <dsp:nvSpPr>
        <dsp:cNvPr id="0" name=""/>
        <dsp:cNvSpPr/>
      </dsp:nvSpPr>
      <dsp:spPr>
        <a:xfrm>
          <a:off x="4527036" y="909145"/>
          <a:ext cx="823094" cy="82309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BF7E2-195B-49C0-A1B8-4713E086388C}">
      <dsp:nvSpPr>
        <dsp:cNvPr id="0" name=""/>
        <dsp:cNvSpPr/>
      </dsp:nvSpPr>
      <dsp:spPr>
        <a:xfrm>
          <a:off x="5350130" y="909145"/>
          <a:ext cx="4459470" cy="82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0" rIns="13716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21% </a:t>
          </a:r>
          <a:r>
            <a:rPr lang="es-ES" sz="3200" kern="1200" dirty="0"/>
            <a:t>Un juez</a:t>
          </a:r>
          <a:endParaRPr lang="es-ES" sz="5400" kern="1200" dirty="0"/>
        </a:p>
      </dsp:txBody>
      <dsp:txXfrm>
        <a:off x="5350130" y="909145"/>
        <a:ext cx="4459470" cy="823094"/>
      </dsp:txXfrm>
    </dsp:sp>
    <dsp:sp modelId="{0E6C80B2-0BA7-4CA2-900A-3DE2BBEEE12C}">
      <dsp:nvSpPr>
        <dsp:cNvPr id="0" name=""/>
        <dsp:cNvSpPr/>
      </dsp:nvSpPr>
      <dsp:spPr>
        <a:xfrm>
          <a:off x="4527036" y="2009099"/>
          <a:ext cx="823094" cy="823094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9AC8A-BD25-4931-AD8A-5828B3AE8948}">
      <dsp:nvSpPr>
        <dsp:cNvPr id="0" name=""/>
        <dsp:cNvSpPr/>
      </dsp:nvSpPr>
      <dsp:spPr>
        <a:xfrm>
          <a:off x="5350130" y="2009099"/>
          <a:ext cx="4459565" cy="82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10% </a:t>
          </a:r>
          <a:r>
            <a:rPr lang="es-ES" sz="1800" b="0" kern="1200" dirty="0"/>
            <a:t>Un político nacional</a:t>
          </a:r>
          <a:endParaRPr lang="es-ES" sz="3600" b="0" kern="1200" dirty="0"/>
        </a:p>
      </dsp:txBody>
      <dsp:txXfrm>
        <a:off x="5350130" y="2009099"/>
        <a:ext cx="4459565" cy="823094"/>
      </dsp:txXfrm>
    </dsp:sp>
    <dsp:sp modelId="{4D228172-2511-4E45-9D46-3187E8AEE150}">
      <dsp:nvSpPr>
        <dsp:cNvPr id="0" name=""/>
        <dsp:cNvSpPr/>
      </dsp:nvSpPr>
      <dsp:spPr>
        <a:xfrm>
          <a:off x="5144357" y="2918244"/>
          <a:ext cx="823094" cy="82309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F3DF9-A17E-4FDE-8350-DDFBF5CC79D4}">
      <dsp:nvSpPr>
        <dsp:cNvPr id="0" name=""/>
        <dsp:cNvSpPr/>
      </dsp:nvSpPr>
      <dsp:spPr>
        <a:xfrm>
          <a:off x="5967451" y="2918244"/>
          <a:ext cx="2055320" cy="82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0" rIns="220980" bIns="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800" kern="1200"/>
        </a:p>
      </dsp:txBody>
      <dsp:txXfrm>
        <a:off x="5967451" y="2918244"/>
        <a:ext cx="2055320" cy="823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E5EC-A701-4868-9DA9-6A286E9C5A92}">
      <dsp:nvSpPr>
        <dsp:cNvPr id="0" name=""/>
        <dsp:cNvSpPr/>
      </dsp:nvSpPr>
      <dsp:spPr>
        <a:xfrm>
          <a:off x="720956" y="1613162"/>
          <a:ext cx="401343" cy="76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71" y="0"/>
              </a:lnTo>
              <a:lnTo>
                <a:pt x="200671" y="764756"/>
              </a:lnTo>
              <a:lnTo>
                <a:pt x="401343" y="764756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900036" y="1973948"/>
        <a:ext cx="43183" cy="43183"/>
      </dsp:txXfrm>
    </dsp:sp>
    <dsp:sp modelId="{D649E78E-611D-4344-BD67-7828BCB8CC6D}">
      <dsp:nvSpPr>
        <dsp:cNvPr id="0" name=""/>
        <dsp:cNvSpPr/>
      </dsp:nvSpPr>
      <dsp:spPr>
        <a:xfrm>
          <a:off x="720956" y="1567442"/>
          <a:ext cx="4013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343" y="4572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911594" y="1603128"/>
        <a:ext cx="20067" cy="20067"/>
      </dsp:txXfrm>
    </dsp:sp>
    <dsp:sp modelId="{34C7732A-818B-40A1-93EC-B84531BDF4D0}">
      <dsp:nvSpPr>
        <dsp:cNvPr id="0" name=""/>
        <dsp:cNvSpPr/>
      </dsp:nvSpPr>
      <dsp:spPr>
        <a:xfrm>
          <a:off x="720956" y="848405"/>
          <a:ext cx="401343" cy="764756"/>
        </a:xfrm>
        <a:custGeom>
          <a:avLst/>
          <a:gdLst/>
          <a:ahLst/>
          <a:cxnLst/>
          <a:rect l="0" t="0" r="0" b="0"/>
          <a:pathLst>
            <a:path>
              <a:moveTo>
                <a:pt x="0" y="764756"/>
              </a:moveTo>
              <a:lnTo>
                <a:pt x="200671" y="764756"/>
              </a:lnTo>
              <a:lnTo>
                <a:pt x="200671" y="0"/>
              </a:lnTo>
              <a:lnTo>
                <a:pt x="401343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900036" y="1209192"/>
        <a:ext cx="43183" cy="43183"/>
      </dsp:txXfrm>
    </dsp:sp>
    <dsp:sp modelId="{F96061C7-8D25-41F1-81C6-3D2CDF69F50A}">
      <dsp:nvSpPr>
        <dsp:cNvPr id="0" name=""/>
        <dsp:cNvSpPr/>
      </dsp:nvSpPr>
      <dsp:spPr>
        <a:xfrm rot="16200000">
          <a:off x="-634305" y="1387115"/>
          <a:ext cx="2258429" cy="452093"/>
        </a:xfrm>
        <a:prstGeom prst="rect">
          <a:avLst/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/>
            <a:t>LEVES</a:t>
          </a:r>
        </a:p>
      </dsp:txBody>
      <dsp:txXfrm>
        <a:off x="-634305" y="1387115"/>
        <a:ext cx="2258429" cy="452093"/>
      </dsp:txXfrm>
    </dsp:sp>
    <dsp:sp modelId="{23DE828C-65F2-4520-ABFC-E8A97739A523}">
      <dsp:nvSpPr>
        <dsp:cNvPr id="0" name=""/>
        <dsp:cNvSpPr/>
      </dsp:nvSpPr>
      <dsp:spPr>
        <a:xfrm>
          <a:off x="1122300" y="542503"/>
          <a:ext cx="4597836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Incumplimiento de encausar las solicitudes de </a:t>
          </a:r>
          <a:r>
            <a:rPr lang="es-ES_tradnl" sz="1600" kern="1200" dirty="0" err="1"/>
            <a:t>informaci</a:t>
          </a:r>
          <a:r>
            <a:rPr lang="es-ES" sz="1600" kern="1200" dirty="0" err="1"/>
            <a:t>ón</a:t>
          </a:r>
          <a:r>
            <a:rPr lang="es-ES" sz="1600" kern="1200" dirty="0"/>
            <a:t>.</a:t>
          </a:r>
          <a:endParaRPr lang="es-PE" sz="1600" kern="1200" dirty="0"/>
        </a:p>
      </dsp:txBody>
      <dsp:txXfrm>
        <a:off x="1122300" y="542503"/>
        <a:ext cx="4597836" cy="611804"/>
      </dsp:txXfrm>
    </dsp:sp>
    <dsp:sp modelId="{BC54C312-0457-4EBB-940F-DCEC10DAAD7B}">
      <dsp:nvSpPr>
        <dsp:cNvPr id="0" name=""/>
        <dsp:cNvSpPr/>
      </dsp:nvSpPr>
      <dsp:spPr>
        <a:xfrm>
          <a:off x="1122300" y="1307259"/>
          <a:ext cx="4631309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Falta de comunicación del uso del plazo al que hace referencia el inciso g) del artículo 11 de la Ley.</a:t>
          </a:r>
        </a:p>
      </dsp:txBody>
      <dsp:txXfrm>
        <a:off x="1122300" y="1307259"/>
        <a:ext cx="4631309" cy="611804"/>
      </dsp:txXfrm>
    </dsp:sp>
    <dsp:sp modelId="{9FCE1D1E-7703-4DA1-8692-BAEE8476A429}">
      <dsp:nvSpPr>
        <dsp:cNvPr id="0" name=""/>
        <dsp:cNvSpPr/>
      </dsp:nvSpPr>
      <dsp:spPr>
        <a:xfrm>
          <a:off x="1122300" y="2072015"/>
          <a:ext cx="4631309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Incumplir con la obligaciones de conservar la información que posee la Entidad Pública.</a:t>
          </a:r>
          <a:endParaRPr lang="es-ES_tradnl" sz="1600" kern="1200" dirty="0"/>
        </a:p>
      </dsp:txBody>
      <dsp:txXfrm>
        <a:off x="1122300" y="2072015"/>
        <a:ext cx="4631309" cy="611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B4D3-21C3-4E8F-ABF6-E92A3EBE36EC}">
      <dsp:nvSpPr>
        <dsp:cNvPr id="0" name=""/>
        <dsp:cNvSpPr/>
      </dsp:nvSpPr>
      <dsp:spPr>
        <a:xfrm>
          <a:off x="659437" y="1613162"/>
          <a:ext cx="291494" cy="1388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47" y="0"/>
              </a:lnTo>
              <a:lnTo>
                <a:pt x="145747" y="1388596"/>
              </a:lnTo>
              <a:lnTo>
                <a:pt x="291494" y="1388596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69712" y="2271988"/>
        <a:ext cx="70943" cy="70943"/>
      </dsp:txXfrm>
    </dsp:sp>
    <dsp:sp modelId="{C0B51444-3417-4732-A1F4-34BF0103B8B8}">
      <dsp:nvSpPr>
        <dsp:cNvPr id="0" name=""/>
        <dsp:cNvSpPr/>
      </dsp:nvSpPr>
      <dsp:spPr>
        <a:xfrm>
          <a:off x="659437" y="1613162"/>
          <a:ext cx="291494" cy="833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47" y="0"/>
              </a:lnTo>
              <a:lnTo>
                <a:pt x="145747" y="833158"/>
              </a:lnTo>
              <a:lnTo>
                <a:pt x="291494" y="83315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83117" y="2007674"/>
        <a:ext cx="44133" cy="44133"/>
      </dsp:txXfrm>
    </dsp:sp>
    <dsp:sp modelId="{DA860749-43DE-4ABA-B839-DBD0E17CC522}">
      <dsp:nvSpPr>
        <dsp:cNvPr id="0" name=""/>
        <dsp:cNvSpPr/>
      </dsp:nvSpPr>
      <dsp:spPr>
        <a:xfrm>
          <a:off x="659437" y="1613162"/>
          <a:ext cx="291494" cy="27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47" y="0"/>
              </a:lnTo>
              <a:lnTo>
                <a:pt x="145747" y="277719"/>
              </a:lnTo>
              <a:lnTo>
                <a:pt x="291494" y="277719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95119" y="1741956"/>
        <a:ext cx="20130" cy="20130"/>
      </dsp:txXfrm>
    </dsp:sp>
    <dsp:sp modelId="{363FD8E9-58C4-4684-A483-41BAC4434A6E}">
      <dsp:nvSpPr>
        <dsp:cNvPr id="0" name=""/>
        <dsp:cNvSpPr/>
      </dsp:nvSpPr>
      <dsp:spPr>
        <a:xfrm>
          <a:off x="659437" y="1335442"/>
          <a:ext cx="291494" cy="277719"/>
        </a:xfrm>
        <a:custGeom>
          <a:avLst/>
          <a:gdLst/>
          <a:ahLst/>
          <a:cxnLst/>
          <a:rect l="0" t="0" r="0" b="0"/>
          <a:pathLst>
            <a:path>
              <a:moveTo>
                <a:pt x="0" y="277719"/>
              </a:moveTo>
              <a:lnTo>
                <a:pt x="145747" y="277719"/>
              </a:lnTo>
              <a:lnTo>
                <a:pt x="145747" y="0"/>
              </a:lnTo>
              <a:lnTo>
                <a:pt x="291494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95119" y="1464237"/>
        <a:ext cx="20130" cy="20130"/>
      </dsp:txXfrm>
    </dsp:sp>
    <dsp:sp modelId="{816A46E4-FA7E-4690-B15C-9A92F204E460}">
      <dsp:nvSpPr>
        <dsp:cNvPr id="0" name=""/>
        <dsp:cNvSpPr/>
      </dsp:nvSpPr>
      <dsp:spPr>
        <a:xfrm>
          <a:off x="659437" y="780003"/>
          <a:ext cx="291494" cy="833158"/>
        </a:xfrm>
        <a:custGeom>
          <a:avLst/>
          <a:gdLst/>
          <a:ahLst/>
          <a:cxnLst/>
          <a:rect l="0" t="0" r="0" b="0"/>
          <a:pathLst>
            <a:path>
              <a:moveTo>
                <a:pt x="0" y="833158"/>
              </a:moveTo>
              <a:lnTo>
                <a:pt x="145747" y="833158"/>
              </a:lnTo>
              <a:lnTo>
                <a:pt x="145747" y="0"/>
              </a:lnTo>
              <a:lnTo>
                <a:pt x="291494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83117" y="1174516"/>
        <a:ext cx="44133" cy="44133"/>
      </dsp:txXfrm>
    </dsp:sp>
    <dsp:sp modelId="{34C7732A-818B-40A1-93EC-B84531BDF4D0}">
      <dsp:nvSpPr>
        <dsp:cNvPr id="0" name=""/>
        <dsp:cNvSpPr/>
      </dsp:nvSpPr>
      <dsp:spPr>
        <a:xfrm>
          <a:off x="659437" y="224565"/>
          <a:ext cx="291494" cy="1388596"/>
        </a:xfrm>
        <a:custGeom>
          <a:avLst/>
          <a:gdLst/>
          <a:ahLst/>
          <a:cxnLst/>
          <a:rect l="0" t="0" r="0" b="0"/>
          <a:pathLst>
            <a:path>
              <a:moveTo>
                <a:pt x="0" y="1388596"/>
              </a:moveTo>
              <a:lnTo>
                <a:pt x="145747" y="1388596"/>
              </a:lnTo>
              <a:lnTo>
                <a:pt x="145747" y="0"/>
              </a:lnTo>
              <a:lnTo>
                <a:pt x="291494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69712" y="883392"/>
        <a:ext cx="70943" cy="70943"/>
      </dsp:txXfrm>
    </dsp:sp>
    <dsp:sp modelId="{F96061C7-8D25-41F1-81C6-3D2CDF69F50A}">
      <dsp:nvSpPr>
        <dsp:cNvPr id="0" name=""/>
        <dsp:cNvSpPr/>
      </dsp:nvSpPr>
      <dsp:spPr>
        <a:xfrm rot="16200000">
          <a:off x="-732082" y="1390986"/>
          <a:ext cx="2338689" cy="44435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dirty="0"/>
            <a:t>GRAVES</a:t>
          </a:r>
          <a:endParaRPr lang="es-PE" sz="3600" kern="1200" dirty="0"/>
        </a:p>
      </dsp:txBody>
      <dsp:txXfrm>
        <a:off x="-732082" y="1390986"/>
        <a:ext cx="2338689" cy="444350"/>
      </dsp:txXfrm>
    </dsp:sp>
    <dsp:sp modelId="{23DE828C-65F2-4520-ABFC-E8A97739A523}">
      <dsp:nvSpPr>
        <dsp:cNvPr id="0" name=""/>
        <dsp:cNvSpPr/>
      </dsp:nvSpPr>
      <dsp:spPr>
        <a:xfrm>
          <a:off x="950931" y="2389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Negarse a recibir las solicitudes de acceso a la información</a:t>
          </a:r>
          <a:r>
            <a:rPr lang="es-ES" sz="1600" kern="1200" dirty="0"/>
            <a:t>.</a:t>
          </a:r>
          <a:endParaRPr lang="es-PE" sz="1600" kern="1200" dirty="0"/>
        </a:p>
      </dsp:txBody>
      <dsp:txXfrm>
        <a:off x="950931" y="2389"/>
        <a:ext cx="4856454" cy="444350"/>
      </dsp:txXfrm>
    </dsp:sp>
    <dsp:sp modelId="{397A9747-3257-459C-A9EC-2A1640152617}">
      <dsp:nvSpPr>
        <dsp:cNvPr id="0" name=""/>
        <dsp:cNvSpPr/>
      </dsp:nvSpPr>
      <dsp:spPr>
        <a:xfrm>
          <a:off x="950931" y="557828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Incumplir injustificadamente los plazos para atender las solicitudes de información.</a:t>
          </a:r>
          <a:endParaRPr lang="es-ES" sz="1600" kern="1200" dirty="0"/>
        </a:p>
      </dsp:txBody>
      <dsp:txXfrm>
        <a:off x="950931" y="557828"/>
        <a:ext cx="4856454" cy="444350"/>
      </dsp:txXfrm>
    </dsp:sp>
    <dsp:sp modelId="{B83CE4A2-FCC3-4F32-90CA-C6D43D669BFC}">
      <dsp:nvSpPr>
        <dsp:cNvPr id="0" name=""/>
        <dsp:cNvSpPr/>
      </dsp:nvSpPr>
      <dsp:spPr>
        <a:xfrm>
          <a:off x="950931" y="1113267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/>
            <a:t>No incorporar el procedimiento de acceso en el TUPA.</a:t>
          </a:r>
          <a:endParaRPr lang="es-ES_tradnl" sz="1600" kern="1200" dirty="0"/>
        </a:p>
      </dsp:txBody>
      <dsp:txXfrm>
        <a:off x="950931" y="1113267"/>
        <a:ext cx="4856454" cy="444350"/>
      </dsp:txXfrm>
    </dsp:sp>
    <dsp:sp modelId="{354F3F45-494C-48AD-A138-8F87BEFAFB24}">
      <dsp:nvSpPr>
        <dsp:cNvPr id="0" name=""/>
        <dsp:cNvSpPr/>
      </dsp:nvSpPr>
      <dsp:spPr>
        <a:xfrm>
          <a:off x="950931" y="1668705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Aprobar o efectuar cobros adicionales, que no correspondan al costo de reproducción</a:t>
          </a:r>
          <a:r>
            <a:rPr lang="es-ES" sz="1600" kern="1200" dirty="0"/>
            <a:t>.</a:t>
          </a:r>
        </a:p>
      </dsp:txBody>
      <dsp:txXfrm>
        <a:off x="950931" y="1668705"/>
        <a:ext cx="4856454" cy="444350"/>
      </dsp:txXfrm>
    </dsp:sp>
    <dsp:sp modelId="{6152FA86-44BD-4231-A0CC-8E36DE7FD499}">
      <dsp:nvSpPr>
        <dsp:cNvPr id="0" name=""/>
        <dsp:cNvSpPr/>
      </dsp:nvSpPr>
      <dsp:spPr>
        <a:xfrm>
          <a:off x="950931" y="2224144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No remitir, dentro del plazo establecido, la información requerida por la Autoridad.</a:t>
          </a:r>
          <a:endParaRPr lang="es-ES" sz="1600" kern="1200" dirty="0"/>
        </a:p>
      </dsp:txBody>
      <dsp:txXfrm>
        <a:off x="950931" y="2224144"/>
        <a:ext cx="4856454" cy="444350"/>
      </dsp:txXfrm>
    </dsp:sp>
    <dsp:sp modelId="{97BAD032-28B4-4267-A170-28D04FEB54FD}">
      <dsp:nvSpPr>
        <dsp:cNvPr id="0" name=""/>
        <dsp:cNvSpPr/>
      </dsp:nvSpPr>
      <dsp:spPr>
        <a:xfrm>
          <a:off x="950931" y="2779583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Incumplir con la obligación de colaboración con la Autoridad.</a:t>
          </a:r>
          <a:endParaRPr lang="es-ES_tradnl" sz="1600" kern="1200" dirty="0"/>
        </a:p>
      </dsp:txBody>
      <dsp:txXfrm>
        <a:off x="950931" y="2779583"/>
        <a:ext cx="4856454" cy="444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18AA5-D7E6-4280-9FE5-D0B10914561E}">
      <dsp:nvSpPr>
        <dsp:cNvPr id="0" name=""/>
        <dsp:cNvSpPr/>
      </dsp:nvSpPr>
      <dsp:spPr>
        <a:xfrm>
          <a:off x="638240" y="1613162"/>
          <a:ext cx="401343" cy="114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71" y="0"/>
              </a:lnTo>
              <a:lnTo>
                <a:pt x="200671" y="1147134"/>
              </a:lnTo>
              <a:lnTo>
                <a:pt x="401343" y="1147134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08529" y="2156346"/>
        <a:ext cx="60765" cy="60765"/>
      </dsp:txXfrm>
    </dsp:sp>
    <dsp:sp modelId="{87F8C843-929A-437B-A0A2-19E09FD4F2FF}">
      <dsp:nvSpPr>
        <dsp:cNvPr id="0" name=""/>
        <dsp:cNvSpPr/>
      </dsp:nvSpPr>
      <dsp:spPr>
        <a:xfrm>
          <a:off x="638240" y="1613162"/>
          <a:ext cx="401343" cy="38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71" y="0"/>
              </a:lnTo>
              <a:lnTo>
                <a:pt x="200671" y="382378"/>
              </a:lnTo>
              <a:lnTo>
                <a:pt x="401343" y="38237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25053" y="1790492"/>
        <a:ext cx="27716" cy="27716"/>
      </dsp:txXfrm>
    </dsp:sp>
    <dsp:sp modelId="{75901C31-530C-4D47-B88E-B0626FEDA687}">
      <dsp:nvSpPr>
        <dsp:cNvPr id="0" name=""/>
        <dsp:cNvSpPr/>
      </dsp:nvSpPr>
      <dsp:spPr>
        <a:xfrm>
          <a:off x="638240" y="1230783"/>
          <a:ext cx="401343" cy="382378"/>
        </a:xfrm>
        <a:custGeom>
          <a:avLst/>
          <a:gdLst/>
          <a:ahLst/>
          <a:cxnLst/>
          <a:rect l="0" t="0" r="0" b="0"/>
          <a:pathLst>
            <a:path>
              <a:moveTo>
                <a:pt x="0" y="382378"/>
              </a:moveTo>
              <a:lnTo>
                <a:pt x="200671" y="382378"/>
              </a:lnTo>
              <a:lnTo>
                <a:pt x="200671" y="0"/>
              </a:lnTo>
              <a:lnTo>
                <a:pt x="401343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25053" y="1408114"/>
        <a:ext cx="27716" cy="27716"/>
      </dsp:txXfrm>
    </dsp:sp>
    <dsp:sp modelId="{34C7732A-818B-40A1-93EC-B84531BDF4D0}">
      <dsp:nvSpPr>
        <dsp:cNvPr id="0" name=""/>
        <dsp:cNvSpPr/>
      </dsp:nvSpPr>
      <dsp:spPr>
        <a:xfrm>
          <a:off x="638240" y="466027"/>
          <a:ext cx="401343" cy="1147134"/>
        </a:xfrm>
        <a:custGeom>
          <a:avLst/>
          <a:gdLst/>
          <a:ahLst/>
          <a:cxnLst/>
          <a:rect l="0" t="0" r="0" b="0"/>
          <a:pathLst>
            <a:path>
              <a:moveTo>
                <a:pt x="0" y="1147134"/>
              </a:moveTo>
              <a:lnTo>
                <a:pt x="200671" y="1147134"/>
              </a:lnTo>
              <a:lnTo>
                <a:pt x="200671" y="0"/>
              </a:lnTo>
              <a:lnTo>
                <a:pt x="401343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08529" y="1009212"/>
        <a:ext cx="60765" cy="60765"/>
      </dsp:txXfrm>
    </dsp:sp>
    <dsp:sp modelId="{F96061C7-8D25-41F1-81C6-3D2CDF69F50A}">
      <dsp:nvSpPr>
        <dsp:cNvPr id="0" name=""/>
        <dsp:cNvSpPr/>
      </dsp:nvSpPr>
      <dsp:spPr>
        <a:xfrm rot="16200000">
          <a:off x="-782028" y="1375882"/>
          <a:ext cx="2365978" cy="474558"/>
        </a:xfrm>
        <a:prstGeom prst="rect">
          <a:avLst/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MUY GRAVES</a:t>
          </a:r>
          <a:endParaRPr lang="es-PE" sz="3200" kern="1200" dirty="0"/>
        </a:p>
      </dsp:txBody>
      <dsp:txXfrm>
        <a:off x="-782028" y="1375882"/>
        <a:ext cx="2365978" cy="474558"/>
      </dsp:txXfrm>
    </dsp:sp>
    <dsp:sp modelId="{23DE828C-65F2-4520-ABFC-E8A97739A523}">
      <dsp:nvSpPr>
        <dsp:cNvPr id="0" name=""/>
        <dsp:cNvSpPr/>
      </dsp:nvSpPr>
      <dsp:spPr>
        <a:xfrm>
          <a:off x="1039584" y="160125"/>
          <a:ext cx="5617029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Sustraer, destruir, extraviar, alterar y/o mutilar, total o parcialmente, la información</a:t>
          </a:r>
          <a:r>
            <a:rPr lang="es-ES" sz="1400" kern="1200" dirty="0"/>
            <a:t> en poder del Estado o las solicitudes de acceso a la información.</a:t>
          </a:r>
          <a:endParaRPr lang="es-PE" sz="1400" kern="1200" dirty="0"/>
        </a:p>
      </dsp:txBody>
      <dsp:txXfrm>
        <a:off x="1039584" y="160125"/>
        <a:ext cx="5617029" cy="611804"/>
      </dsp:txXfrm>
    </dsp:sp>
    <dsp:sp modelId="{A05AEA1C-5DD9-425E-A3DF-F819B9C33968}">
      <dsp:nvSpPr>
        <dsp:cNvPr id="0" name=""/>
        <dsp:cNvSpPr/>
      </dsp:nvSpPr>
      <dsp:spPr>
        <a:xfrm>
          <a:off x="1039584" y="924881"/>
          <a:ext cx="5561564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Emitir directivas, lineamientos y otras disposiciones de administración internas u órdenes que contravengan el régimen jurídico de la transparencia y acceso a la información pública.</a:t>
          </a:r>
        </a:p>
      </dsp:txBody>
      <dsp:txXfrm>
        <a:off x="1039584" y="924881"/>
        <a:ext cx="5561564" cy="611804"/>
      </dsp:txXfrm>
    </dsp:sp>
    <dsp:sp modelId="{F0BB07E4-DC9B-45D4-B7FF-0E436B0CFD85}">
      <dsp:nvSpPr>
        <dsp:cNvPr id="0" name=""/>
        <dsp:cNvSpPr/>
      </dsp:nvSpPr>
      <dsp:spPr>
        <a:xfrm>
          <a:off x="1039584" y="1689637"/>
          <a:ext cx="5509971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Negarse a cumplir con lo ordenado por la Autoridad.</a:t>
          </a:r>
        </a:p>
      </dsp:txBody>
      <dsp:txXfrm>
        <a:off x="1039584" y="1689637"/>
        <a:ext cx="5509971" cy="611804"/>
      </dsp:txXfrm>
    </dsp:sp>
    <dsp:sp modelId="{8A7B01AA-2DA7-4AEB-A4C0-0C7CF02FFEC2}">
      <dsp:nvSpPr>
        <dsp:cNvPr id="0" name=""/>
        <dsp:cNvSpPr/>
      </dsp:nvSpPr>
      <dsp:spPr>
        <a:xfrm>
          <a:off x="1039584" y="2454393"/>
          <a:ext cx="5621324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Denegar solicitudes de acceso a la información sin expresar motivación, con motivación aparente o apartándose de los precedentes vinculantes, y doctrina jurisprudencial vinculante del TC.</a:t>
          </a:r>
        </a:p>
      </dsp:txBody>
      <dsp:txXfrm>
        <a:off x="1039584" y="2454393"/>
        <a:ext cx="5621324" cy="611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6953-CE5C-46F0-9D39-539A10099115}">
      <dsp:nvSpPr>
        <dsp:cNvPr id="0" name=""/>
        <dsp:cNvSpPr/>
      </dsp:nvSpPr>
      <dsp:spPr>
        <a:xfrm>
          <a:off x="0" y="0"/>
          <a:ext cx="6783375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D0AE84-EF2B-43A7-A44E-F5B5E5C01379}">
      <dsp:nvSpPr>
        <dsp:cNvPr id="0" name=""/>
        <dsp:cNvSpPr/>
      </dsp:nvSpPr>
      <dsp:spPr>
        <a:xfrm>
          <a:off x="0" y="0"/>
          <a:ext cx="1236622" cy="253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Clases de sanciones:</a:t>
          </a:r>
          <a:endParaRPr lang="es-PE" sz="2000" kern="1200" dirty="0"/>
        </a:p>
      </dsp:txBody>
      <dsp:txXfrm>
        <a:off x="0" y="0"/>
        <a:ext cx="1236622" cy="2539615"/>
      </dsp:txXfrm>
    </dsp:sp>
    <dsp:sp modelId="{F4DD487F-5F35-42C3-87A7-985640DA238E}">
      <dsp:nvSpPr>
        <dsp:cNvPr id="0" name=""/>
        <dsp:cNvSpPr/>
      </dsp:nvSpPr>
      <dsp:spPr>
        <a:xfrm>
          <a:off x="1338373" y="23932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Amonestación</a:t>
          </a:r>
          <a:r>
            <a:rPr lang="es-ES" sz="1600" kern="1200" dirty="0"/>
            <a:t> escrita</a:t>
          </a:r>
          <a:endParaRPr lang="es-PE" sz="1600" kern="1200" dirty="0"/>
        </a:p>
      </dsp:txBody>
      <dsp:txXfrm>
        <a:off x="1338373" y="23932"/>
        <a:ext cx="5324949" cy="478657"/>
      </dsp:txXfrm>
    </dsp:sp>
    <dsp:sp modelId="{A9D01C5E-2612-45EA-AB92-A2E7B26506B8}">
      <dsp:nvSpPr>
        <dsp:cNvPr id="0" name=""/>
        <dsp:cNvSpPr/>
      </dsp:nvSpPr>
      <dsp:spPr>
        <a:xfrm>
          <a:off x="1236622" y="502590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E5865E3-735A-4B2C-B13D-FE98B29A15EF}">
      <dsp:nvSpPr>
        <dsp:cNvPr id="0" name=""/>
        <dsp:cNvSpPr/>
      </dsp:nvSpPr>
      <dsp:spPr>
        <a:xfrm>
          <a:off x="1338373" y="526523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Suspensión sin goce de haber entre diez y ciento ochenta días</a:t>
          </a:r>
          <a:endParaRPr lang="es-PE" sz="1600" kern="1200" dirty="0"/>
        </a:p>
      </dsp:txBody>
      <dsp:txXfrm>
        <a:off x="1338373" y="526523"/>
        <a:ext cx="5324949" cy="478657"/>
      </dsp:txXfrm>
    </dsp:sp>
    <dsp:sp modelId="{37F2BC7C-ED95-43AA-BF1C-5B23CC1F7420}">
      <dsp:nvSpPr>
        <dsp:cNvPr id="0" name=""/>
        <dsp:cNvSpPr/>
      </dsp:nvSpPr>
      <dsp:spPr>
        <a:xfrm>
          <a:off x="1236622" y="1005181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2CD3E67-D507-4A09-9101-A4CA2A0CCCB5}">
      <dsp:nvSpPr>
        <dsp:cNvPr id="0" name=""/>
        <dsp:cNvSpPr/>
      </dsp:nvSpPr>
      <dsp:spPr>
        <a:xfrm>
          <a:off x="1338373" y="1029114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Multa no mayor de 5 UIT</a:t>
          </a:r>
          <a:endParaRPr lang="es-PE" sz="1600" kern="1200" dirty="0"/>
        </a:p>
      </dsp:txBody>
      <dsp:txXfrm>
        <a:off x="1338373" y="1029114"/>
        <a:ext cx="5324949" cy="478657"/>
      </dsp:txXfrm>
    </dsp:sp>
    <dsp:sp modelId="{FA57144B-BA6F-4E36-B9A9-85CFF71EFE95}">
      <dsp:nvSpPr>
        <dsp:cNvPr id="0" name=""/>
        <dsp:cNvSpPr/>
      </dsp:nvSpPr>
      <dsp:spPr>
        <a:xfrm>
          <a:off x="1236622" y="1507772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0260D1A-9DDB-417A-BA0A-91C6CAA641B3}">
      <dsp:nvSpPr>
        <dsp:cNvPr id="0" name=""/>
        <dsp:cNvSpPr/>
      </dsp:nvSpPr>
      <dsp:spPr>
        <a:xfrm>
          <a:off x="1338373" y="1531705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Destitución</a:t>
          </a:r>
          <a:endParaRPr lang="es-PE" sz="1600" kern="1200" dirty="0"/>
        </a:p>
      </dsp:txBody>
      <dsp:txXfrm>
        <a:off x="1338373" y="1531705"/>
        <a:ext cx="5324949" cy="478657"/>
      </dsp:txXfrm>
    </dsp:sp>
    <dsp:sp modelId="{AC5B0561-8AC9-43FE-8E27-CCC5064671B3}">
      <dsp:nvSpPr>
        <dsp:cNvPr id="0" name=""/>
        <dsp:cNvSpPr/>
      </dsp:nvSpPr>
      <dsp:spPr>
        <a:xfrm>
          <a:off x="1236622" y="2010363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84EEC80-DA01-454D-AE75-40306AE3F387}">
      <dsp:nvSpPr>
        <dsp:cNvPr id="0" name=""/>
        <dsp:cNvSpPr/>
      </dsp:nvSpPr>
      <dsp:spPr>
        <a:xfrm>
          <a:off x="1338373" y="2034296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Inhabilitación</a:t>
          </a:r>
          <a:endParaRPr lang="es-PE" sz="1600" kern="1200" dirty="0"/>
        </a:p>
      </dsp:txBody>
      <dsp:txXfrm>
        <a:off x="1338373" y="2034296"/>
        <a:ext cx="5324949" cy="478657"/>
      </dsp:txXfrm>
    </dsp:sp>
    <dsp:sp modelId="{371B1055-63B8-4FBC-9D64-24AFBAB32AAD}">
      <dsp:nvSpPr>
        <dsp:cNvPr id="0" name=""/>
        <dsp:cNvSpPr/>
      </dsp:nvSpPr>
      <dsp:spPr>
        <a:xfrm>
          <a:off x="1236622" y="2512954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D4621-C505-4645-A6C4-5D22E315F7C3}">
      <dsp:nvSpPr>
        <dsp:cNvPr id="0" name=""/>
        <dsp:cNvSpPr/>
      </dsp:nvSpPr>
      <dsp:spPr>
        <a:xfrm>
          <a:off x="1228452" y="907780"/>
          <a:ext cx="2030944" cy="169243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Transparencia, Acceso a la Información Pública y Protección de Datos Personales</a:t>
          </a:r>
        </a:p>
      </dsp:txBody>
      <dsp:txXfrm>
        <a:off x="1278022" y="957350"/>
        <a:ext cx="1931804" cy="1593291"/>
      </dsp:txXfrm>
    </dsp:sp>
    <dsp:sp modelId="{A4F118D8-E9CB-4B37-B029-23D46E3B06B1}">
      <dsp:nvSpPr>
        <dsp:cNvPr id="0" name=""/>
        <dsp:cNvSpPr/>
      </dsp:nvSpPr>
      <dsp:spPr>
        <a:xfrm rot="18170083">
          <a:off x="2944738" y="1151561"/>
          <a:ext cx="1374708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1374708" y="2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7725" y="1142086"/>
        <a:ext cx="68735" cy="68735"/>
      </dsp:txXfrm>
    </dsp:sp>
    <dsp:sp modelId="{C5FE356A-51EF-45E1-8401-169D951846F1}">
      <dsp:nvSpPr>
        <dsp:cNvPr id="0" name=""/>
        <dsp:cNvSpPr/>
      </dsp:nvSpPr>
      <dsp:spPr>
        <a:xfrm>
          <a:off x="4004788" y="20391"/>
          <a:ext cx="2085453" cy="1157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Transparencia y Acceso a la Información Pública</a:t>
          </a:r>
        </a:p>
      </dsp:txBody>
      <dsp:txXfrm>
        <a:off x="4038677" y="54280"/>
        <a:ext cx="2017675" cy="1089264"/>
      </dsp:txXfrm>
    </dsp:sp>
    <dsp:sp modelId="{4FEBC8A3-B218-4ECA-853A-ADA799143BD7}">
      <dsp:nvSpPr>
        <dsp:cNvPr id="0" name=""/>
        <dsp:cNvSpPr/>
      </dsp:nvSpPr>
      <dsp:spPr>
        <a:xfrm rot="441071">
          <a:off x="3256327" y="1776890"/>
          <a:ext cx="746970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746970" y="2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1138" y="1783109"/>
        <a:ext cx="37348" cy="37348"/>
      </dsp:txXfrm>
    </dsp:sp>
    <dsp:sp modelId="{A82EB956-A8C5-42F7-A11A-429A74AC2872}">
      <dsp:nvSpPr>
        <dsp:cNvPr id="0" name=""/>
        <dsp:cNvSpPr/>
      </dsp:nvSpPr>
      <dsp:spPr>
        <a:xfrm>
          <a:off x="4000228" y="1306110"/>
          <a:ext cx="2142582" cy="108692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Protección de Datos Personales</a:t>
          </a:r>
        </a:p>
      </dsp:txBody>
      <dsp:txXfrm>
        <a:off x="4032063" y="1337945"/>
        <a:ext cx="2078912" cy="1023252"/>
      </dsp:txXfrm>
    </dsp:sp>
    <dsp:sp modelId="{D5E2AE96-EA32-491C-ABE7-3532DBCC9240}">
      <dsp:nvSpPr>
        <dsp:cNvPr id="0" name=""/>
        <dsp:cNvSpPr/>
      </dsp:nvSpPr>
      <dsp:spPr>
        <a:xfrm rot="3471227">
          <a:off x="2908257" y="2364487"/>
          <a:ext cx="1500861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1500861" y="2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1166" y="2351858"/>
        <a:ext cx="75043" cy="75043"/>
      </dsp:txXfrm>
    </dsp:sp>
    <dsp:sp modelId="{FA03CEC7-78C6-4E89-B07B-3A481CEBE90E}">
      <dsp:nvSpPr>
        <dsp:cNvPr id="0" name=""/>
        <dsp:cNvSpPr/>
      </dsp:nvSpPr>
      <dsp:spPr>
        <a:xfrm>
          <a:off x="4057978" y="2541537"/>
          <a:ext cx="2126748" cy="96645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Fiscalización e Instrucción</a:t>
          </a:r>
        </a:p>
      </dsp:txBody>
      <dsp:txXfrm>
        <a:off x="4086284" y="2569843"/>
        <a:ext cx="2070136" cy="9098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D4621-C505-4645-A6C4-5D22E315F7C3}">
      <dsp:nvSpPr>
        <dsp:cNvPr id="0" name=""/>
        <dsp:cNvSpPr/>
      </dsp:nvSpPr>
      <dsp:spPr>
        <a:xfrm>
          <a:off x="139670" y="1034511"/>
          <a:ext cx="2046031" cy="170500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Consejo Directivo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(Presidente)</a:t>
          </a:r>
        </a:p>
      </dsp:txBody>
      <dsp:txXfrm>
        <a:off x="189608" y="1084449"/>
        <a:ext cx="1946155" cy="1605127"/>
      </dsp:txXfrm>
    </dsp:sp>
    <dsp:sp modelId="{A4F118D8-E9CB-4B37-B029-23D46E3B06B1}">
      <dsp:nvSpPr>
        <dsp:cNvPr id="0" name=""/>
        <dsp:cNvSpPr/>
      </dsp:nvSpPr>
      <dsp:spPr>
        <a:xfrm rot="17893932">
          <a:off x="1843540" y="1291865"/>
          <a:ext cx="129864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298642" y="23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0395" y="1282471"/>
        <a:ext cx="64932" cy="64932"/>
      </dsp:txXfrm>
    </dsp:sp>
    <dsp:sp modelId="{C5FE356A-51EF-45E1-8401-169D951846F1}">
      <dsp:nvSpPr>
        <dsp:cNvPr id="0" name=""/>
        <dsp:cNvSpPr/>
      </dsp:nvSpPr>
      <dsp:spPr>
        <a:xfrm>
          <a:off x="2800020" y="160041"/>
          <a:ext cx="2100945" cy="116563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Transparencia y Acceso a la Información Pública</a:t>
          </a:r>
        </a:p>
      </dsp:txBody>
      <dsp:txXfrm>
        <a:off x="2834160" y="194181"/>
        <a:ext cx="2032665" cy="1097357"/>
      </dsp:txXfrm>
    </dsp:sp>
    <dsp:sp modelId="{4FEBC8A3-B218-4ECA-853A-ADA799143BD7}">
      <dsp:nvSpPr>
        <dsp:cNvPr id="0" name=""/>
        <dsp:cNvSpPr/>
      </dsp:nvSpPr>
      <dsp:spPr>
        <a:xfrm rot="645195">
          <a:off x="2180253" y="1921840"/>
          <a:ext cx="620621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620621" y="23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5048" y="1929395"/>
        <a:ext cx="31031" cy="31031"/>
      </dsp:txXfrm>
    </dsp:sp>
    <dsp:sp modelId="{A82EB956-A8C5-42F7-A11A-429A74AC2872}">
      <dsp:nvSpPr>
        <dsp:cNvPr id="0" name=""/>
        <dsp:cNvSpPr/>
      </dsp:nvSpPr>
      <dsp:spPr>
        <a:xfrm>
          <a:off x="2795426" y="1455311"/>
          <a:ext cx="2158498" cy="1094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Protección de Datos Personales</a:t>
          </a:r>
        </a:p>
      </dsp:txBody>
      <dsp:txXfrm>
        <a:off x="2827497" y="1487382"/>
        <a:ext cx="2094356" cy="1030854"/>
      </dsp:txXfrm>
    </dsp:sp>
    <dsp:sp modelId="{D5E2AE96-EA32-491C-ABE7-3532DBCC9240}">
      <dsp:nvSpPr>
        <dsp:cNvPr id="0" name=""/>
        <dsp:cNvSpPr/>
      </dsp:nvSpPr>
      <dsp:spPr>
        <a:xfrm rot="3790102">
          <a:off x="1781937" y="2520660"/>
          <a:ext cx="1471905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471905" y="23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1092" y="2506933"/>
        <a:ext cx="73595" cy="73595"/>
      </dsp:txXfrm>
    </dsp:sp>
    <dsp:sp modelId="{FA03CEC7-78C6-4E89-B07B-3A481CEBE90E}">
      <dsp:nvSpPr>
        <dsp:cNvPr id="0" name=""/>
        <dsp:cNvSpPr/>
      </dsp:nvSpPr>
      <dsp:spPr>
        <a:xfrm>
          <a:off x="2850077" y="2713632"/>
          <a:ext cx="2142546" cy="9736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Fiscalización e Instrucción</a:t>
          </a:r>
        </a:p>
      </dsp:txBody>
      <dsp:txXfrm>
        <a:off x="2878594" y="2742149"/>
        <a:ext cx="2085512" cy="916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762F2-468D-4AF2-807C-ADA6B6DC52D0}">
      <dsp:nvSpPr>
        <dsp:cNvPr id="0" name=""/>
        <dsp:cNvSpPr/>
      </dsp:nvSpPr>
      <dsp:spPr>
        <a:xfrm>
          <a:off x="1850226" y="389"/>
          <a:ext cx="2321728" cy="2158984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solidFill>
                <a:schemeClr val="tx1"/>
              </a:solidFill>
            </a:rPr>
            <a:t>Documentos de gestión y administración de la entidad</a:t>
          </a:r>
        </a:p>
      </dsp:txBody>
      <dsp:txXfrm>
        <a:off x="2430658" y="389"/>
        <a:ext cx="1160864" cy="1781162"/>
      </dsp:txXfrm>
    </dsp:sp>
    <dsp:sp modelId="{C3B64ABA-A3BB-4CF9-880E-A570918450C3}">
      <dsp:nvSpPr>
        <dsp:cNvPr id="0" name=""/>
        <dsp:cNvSpPr/>
      </dsp:nvSpPr>
      <dsp:spPr>
        <a:xfrm rot="5400000">
          <a:off x="3568254" y="1627989"/>
          <a:ext cx="2158984" cy="2158984"/>
        </a:xfrm>
        <a:prstGeom prst="downArrow">
          <a:avLst>
            <a:gd name="adj1" fmla="val 50000"/>
            <a:gd name="adj2" fmla="val 35000"/>
          </a:avLst>
        </a:prstGeom>
        <a:solidFill>
          <a:srgbClr val="C14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</a:rPr>
            <a:t>Procesos de selección y contratación de bienes y servicios</a:t>
          </a:r>
        </a:p>
      </dsp:txBody>
      <dsp:txXfrm rot="-5400000">
        <a:off x="3946076" y="2167735"/>
        <a:ext cx="1781162" cy="1079492"/>
      </dsp:txXfrm>
    </dsp:sp>
    <dsp:sp modelId="{646C243E-339A-4172-A01A-BCA522572F0F}">
      <dsp:nvSpPr>
        <dsp:cNvPr id="0" name=""/>
        <dsp:cNvSpPr/>
      </dsp:nvSpPr>
      <dsp:spPr>
        <a:xfrm rot="10800000">
          <a:off x="1940726" y="3255517"/>
          <a:ext cx="2158984" cy="2158984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</a:rPr>
            <a:t>Ejecución de obras</a:t>
          </a:r>
        </a:p>
      </dsp:txBody>
      <dsp:txXfrm rot="10800000">
        <a:off x="2480472" y="3633339"/>
        <a:ext cx="1079492" cy="1781162"/>
      </dsp:txXfrm>
    </dsp:sp>
    <dsp:sp modelId="{B075E547-355D-4ABC-B1BE-A55746C12AA9}">
      <dsp:nvSpPr>
        <dsp:cNvPr id="0" name=""/>
        <dsp:cNvSpPr/>
      </dsp:nvSpPr>
      <dsp:spPr>
        <a:xfrm rot="16200000">
          <a:off x="313198" y="1627989"/>
          <a:ext cx="2158984" cy="2158984"/>
        </a:xfrm>
        <a:prstGeom prst="downArrow">
          <a:avLst>
            <a:gd name="adj1" fmla="val 50000"/>
            <a:gd name="adj2" fmla="val 35000"/>
          </a:avLst>
        </a:prstGeom>
        <a:solidFill>
          <a:srgbClr val="C14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</a:rPr>
            <a:t>Información de personal</a:t>
          </a:r>
        </a:p>
      </dsp:txBody>
      <dsp:txXfrm rot="5400000">
        <a:off x="313198" y="2167735"/>
        <a:ext cx="1781162" cy="10794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34A2D-7762-473D-A5A0-D37B7B36BD51}">
      <dsp:nvSpPr>
        <dsp:cNvPr id="0" name=""/>
        <dsp:cNvSpPr/>
      </dsp:nvSpPr>
      <dsp:spPr>
        <a:xfrm>
          <a:off x="1448351" y="309799"/>
          <a:ext cx="2344191" cy="2102131"/>
        </a:xfrm>
        <a:prstGeom prst="downArrow">
          <a:avLst>
            <a:gd name="adj1" fmla="val 50000"/>
            <a:gd name="adj2" fmla="val 35000"/>
          </a:avLst>
        </a:prstGeom>
        <a:solidFill>
          <a:srgbClr val="C14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Solicitante no recogió la información</a:t>
          </a:r>
        </a:p>
      </dsp:txBody>
      <dsp:txXfrm>
        <a:off x="2034399" y="309799"/>
        <a:ext cx="1172095" cy="1734258"/>
      </dsp:txXfrm>
    </dsp:sp>
    <dsp:sp modelId="{AF883D1B-AB5D-408E-BA4E-B4573790C2EC}">
      <dsp:nvSpPr>
        <dsp:cNvPr id="0" name=""/>
        <dsp:cNvSpPr/>
      </dsp:nvSpPr>
      <dsp:spPr>
        <a:xfrm rot="5400000">
          <a:off x="3166035" y="1892159"/>
          <a:ext cx="2102131" cy="2102131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</a:rPr>
            <a:t>Funcionario poseedor de la información no la entregó al FRAI</a:t>
          </a:r>
        </a:p>
      </dsp:txBody>
      <dsp:txXfrm rot="-5400000">
        <a:off x="3533909" y="2417692"/>
        <a:ext cx="1734258" cy="1051065"/>
      </dsp:txXfrm>
    </dsp:sp>
    <dsp:sp modelId="{CD720B35-454E-4E06-8AF2-0AFAC8DC2CD7}">
      <dsp:nvSpPr>
        <dsp:cNvPr id="0" name=""/>
        <dsp:cNvSpPr/>
      </dsp:nvSpPr>
      <dsp:spPr>
        <a:xfrm rot="10800000">
          <a:off x="1451544" y="3474520"/>
          <a:ext cx="2366390" cy="2102131"/>
        </a:xfrm>
        <a:prstGeom prst="downArrow">
          <a:avLst>
            <a:gd name="adj1" fmla="val 50000"/>
            <a:gd name="adj2" fmla="val 35000"/>
          </a:avLst>
        </a:prstGeom>
        <a:solidFill>
          <a:srgbClr val="C14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Solicitante no canceló el costo de reproducción</a:t>
          </a:r>
        </a:p>
      </dsp:txBody>
      <dsp:txXfrm rot="10800000">
        <a:off x="2043141" y="3842393"/>
        <a:ext cx="1183195" cy="1734258"/>
      </dsp:txXfrm>
    </dsp:sp>
    <dsp:sp modelId="{3BDA2CE9-5517-4DB4-9697-D388B351AE27}">
      <dsp:nvSpPr>
        <dsp:cNvPr id="0" name=""/>
        <dsp:cNvSpPr/>
      </dsp:nvSpPr>
      <dsp:spPr>
        <a:xfrm rot="16200000">
          <a:off x="1313" y="1892159"/>
          <a:ext cx="2102131" cy="2102131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</a:rPr>
            <a:t>La entidad no posee la información solicitada</a:t>
          </a:r>
        </a:p>
      </dsp:txBody>
      <dsp:txXfrm rot="5400000">
        <a:off x="1314" y="2417692"/>
        <a:ext cx="1734258" cy="105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885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r">
              <a:defRPr sz="1200"/>
            </a:lvl1pPr>
          </a:lstStyle>
          <a:p>
            <a:fld id="{3247661C-1999-4643-ACBC-1A351F54EFAC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885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r">
              <a:defRPr sz="1200"/>
            </a:lvl1pPr>
          </a:lstStyle>
          <a:p>
            <a:fld id="{89BF9E32-1386-4C1B-A3E4-159CF78A62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61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885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r">
              <a:defRPr sz="1200"/>
            </a:lvl1pPr>
          </a:lstStyle>
          <a:p>
            <a:fld id="{D785E056-EDA6-4AE5-91E6-DF558C67D53F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49363"/>
            <a:ext cx="5999162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27" tIns="44563" rIns="89127" bIns="4456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6902" y="4810876"/>
            <a:ext cx="5492134" cy="3937865"/>
          </a:xfrm>
          <a:prstGeom prst="rect">
            <a:avLst/>
          </a:prstGeom>
        </p:spPr>
        <p:txBody>
          <a:bodyPr vert="horz" lIns="89127" tIns="44563" rIns="89127" bIns="4456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885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r">
              <a:defRPr sz="1200"/>
            </a:lvl1pPr>
          </a:lstStyle>
          <a:p>
            <a:fld id="{C0C14F11-B50A-4DF7-A3CD-51BEA1963F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275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25488"/>
            <a:ext cx="6435725" cy="36210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0F59F-C292-451F-9878-51475BEEE3F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7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9D6D1-5A10-4C2D-A62E-7AA010D09AAF}" type="slidenum">
              <a:rPr lang="es-PE" smtClean="0"/>
              <a:t>43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81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9D6D1-5A10-4C2D-A62E-7AA010D09AAF}" type="slidenum">
              <a:rPr lang="es-PE" smtClean="0"/>
              <a:t>44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01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Casi la mitad de entidades del año 2016 remitió información. Sin embargo,</a:t>
            </a:r>
            <a:r>
              <a:rPr lang="es-PE" baseline="0" dirty="0"/>
              <a:t> el número de SAIP se </a:t>
            </a:r>
            <a:r>
              <a:rPr lang="es-PE" baseline="0"/>
              <a:t>mantiene alrededor de los 200 mil.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9D6D1-5A10-4C2D-A62E-7AA010D09AAF}" type="slidenum">
              <a:rPr lang="es-PE" smtClean="0"/>
              <a:t>45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681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9D6D1-5A10-4C2D-A62E-7AA010D09AAF}" type="slidenum">
              <a:rPr lang="es-PE" smtClean="0"/>
              <a:t>47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831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9D6D1-5A10-4C2D-A62E-7AA010D09AAF}" type="slidenum">
              <a:rPr lang="es-PE" smtClean="0"/>
              <a:t>48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290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9D6D1-5A10-4C2D-A62E-7AA010D09AAF}" type="slidenum">
              <a:rPr lang="es-PE" smtClean="0"/>
              <a:t>49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025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9D6D1-5A10-4C2D-A62E-7AA010D09AAF}" type="slidenum">
              <a:rPr lang="es-PE" smtClean="0"/>
              <a:t>50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25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003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0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898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8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8E78-D70C-4C8D-A2AD-A527F36C3A38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6AA-6564-4C57-A08D-BDE88D90C6B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277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E5D2-75D3-4A28-AD39-459340DF5678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A127-D316-4EA5-8CD5-2D3EDFA701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12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445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42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879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5" y="1055604"/>
            <a:ext cx="11590422" cy="552567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713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9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6392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20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95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5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939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2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654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80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458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38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9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8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00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33549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9371" y="2861758"/>
            <a:ext cx="5438665" cy="693973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9371" y="3819109"/>
            <a:ext cx="5438665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3930" y="5375269"/>
            <a:ext cx="5925367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1067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2015 Ipsos.  All rights reserved. Contains Ipsos' Confidential and Proprietary information  and may not be disclosed or reproduced without the prior written consent of Ipsos.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59371" y="1852086"/>
            <a:ext cx="5438665" cy="849939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0431603" y="790483"/>
            <a:ext cx="1366433" cy="962871"/>
          </a:xfrm>
          <a:noFill/>
        </p:spPr>
        <p:txBody>
          <a:bodyPr/>
          <a:lstStyle>
            <a:lvl1pPr algn="ctr">
              <a:defRPr sz="1867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19496012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920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8E78-D70C-4C8D-A2AD-A527F36C3A3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6AA-6564-4C57-A08D-BDE88D90C6B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4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8E78-D70C-4C8D-A2AD-A527F36C3A3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6AA-6564-4C57-A08D-BDE88D90C6B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2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59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60"/>
            <a:ext cx="11529295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100"/>
            <a:ext cx="8957556" cy="590215"/>
          </a:xfrm>
        </p:spPr>
        <p:txBody>
          <a:bodyPr anchor="b">
            <a:no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9465" y="5620956"/>
            <a:ext cx="8957433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411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9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772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2" y="857960"/>
            <a:ext cx="11539460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100"/>
            <a:ext cx="8947195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1" y="1865605"/>
            <a:ext cx="11051116" cy="3519196"/>
          </a:xfrm>
        </p:spPr>
        <p:txBody>
          <a:bodyPr/>
          <a:lstStyle>
            <a:lvl1pPr marL="234958" indent="-23495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cap="none"/>
            </a:lvl1pPr>
            <a:lvl2pPr marL="635019" indent="-2222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tabLst/>
              <a:defRPr sz="1600"/>
            </a:lvl2pPr>
            <a:lvl3pPr marL="922895" indent="-237074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/>
            </a:lvl3pPr>
            <a:lvl5pPr marL="1291205" indent="-23284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925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2" y="857960"/>
            <a:ext cx="11539460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100"/>
            <a:ext cx="10516893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756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9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42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964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60"/>
            <a:ext cx="11529295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24100"/>
            <a:ext cx="89575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263269" y="1653118"/>
            <a:ext cx="2588948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1600" cap="none">
                <a:solidFill>
                  <a:schemeClr val="bg1"/>
                </a:solidFill>
              </a:defRPr>
            </a:lvl1pPr>
            <a:lvl2pPr marL="711222" indent="-381011">
              <a:defRPr>
                <a:solidFill>
                  <a:schemeClr val="bg1"/>
                </a:solidFill>
              </a:defRPr>
            </a:lvl2pPr>
            <a:lvl3pPr marL="1198069" indent="-304809">
              <a:defRPr>
                <a:solidFill>
                  <a:schemeClr val="bg1"/>
                </a:solidFill>
              </a:defRPr>
            </a:lvl3pPr>
            <a:lvl4pPr marL="1676450" indent="-304809">
              <a:defRPr>
                <a:solidFill>
                  <a:schemeClr val="bg1"/>
                </a:solidFill>
              </a:defRPr>
            </a:lvl4pPr>
            <a:lvl5pPr marL="2150599" indent="-30480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50572" y="1653118"/>
            <a:ext cx="912696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261957" y="1653118"/>
            <a:ext cx="912696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8197220" y="1653118"/>
            <a:ext cx="912696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51367" y="2557383"/>
            <a:ext cx="3500967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59" y="2557383"/>
            <a:ext cx="3500967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191602" y="2557383"/>
            <a:ext cx="3500967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174654" y="1653118"/>
            <a:ext cx="2588948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1600" cap="none">
                <a:solidFill>
                  <a:schemeClr val="bg1"/>
                </a:solidFill>
              </a:defRPr>
            </a:lvl1pPr>
            <a:lvl2pPr marL="711222" indent="-381011">
              <a:defRPr>
                <a:solidFill>
                  <a:schemeClr val="bg1"/>
                </a:solidFill>
              </a:defRPr>
            </a:lvl2pPr>
            <a:lvl3pPr marL="1198069" indent="-304809">
              <a:defRPr>
                <a:solidFill>
                  <a:schemeClr val="bg1"/>
                </a:solidFill>
              </a:defRPr>
            </a:lvl3pPr>
            <a:lvl4pPr marL="1676450" indent="-304809">
              <a:defRPr>
                <a:solidFill>
                  <a:schemeClr val="bg1"/>
                </a:solidFill>
              </a:defRPr>
            </a:lvl4pPr>
            <a:lvl5pPr marL="2150599" indent="-30480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9109917" y="1653118"/>
            <a:ext cx="2588948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1600" cap="none">
                <a:solidFill>
                  <a:schemeClr val="bg1"/>
                </a:solidFill>
              </a:defRPr>
            </a:lvl1pPr>
            <a:lvl2pPr marL="711222" indent="-381011">
              <a:defRPr>
                <a:solidFill>
                  <a:schemeClr val="bg1"/>
                </a:solidFill>
              </a:defRPr>
            </a:lvl2pPr>
            <a:lvl3pPr marL="1198069" indent="-304809">
              <a:defRPr>
                <a:solidFill>
                  <a:schemeClr val="bg1"/>
                </a:solidFill>
              </a:defRPr>
            </a:lvl3pPr>
            <a:lvl4pPr marL="1676450" indent="-304809">
              <a:defRPr>
                <a:solidFill>
                  <a:schemeClr val="bg1"/>
                </a:solidFill>
              </a:defRPr>
            </a:lvl4pPr>
            <a:lvl5pPr marL="2150599" indent="-30480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804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33549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9371" y="2861758"/>
            <a:ext cx="5438665" cy="693973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9371" y="3819109"/>
            <a:ext cx="5438665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3930" y="5375269"/>
            <a:ext cx="5925367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1067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888B8D"/>
                </a:solidFill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59371" y="1852086"/>
            <a:ext cx="5438665" cy="849939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0431603" y="790483"/>
            <a:ext cx="1366433" cy="962871"/>
          </a:xfrm>
          <a:noFill/>
        </p:spPr>
        <p:txBody>
          <a:bodyPr/>
          <a:lstStyle>
            <a:lvl1pPr algn="ctr">
              <a:defRPr sz="1867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1493376506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280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830" y="1497133"/>
            <a:ext cx="5467465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sz="2933" baseline="0">
                <a:solidFill>
                  <a:schemeClr val="bg2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36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11952"/>
            <a:ext cx="5892800" cy="6895352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830" y="1497133"/>
            <a:ext cx="5467465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sz="2933" baseline="0">
                <a:solidFill>
                  <a:schemeClr val="bg2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50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830" y="1497133"/>
            <a:ext cx="5467465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sz="2933" baseline="0">
                <a:solidFill>
                  <a:schemeClr val="bg2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" y="-11954"/>
            <a:ext cx="5856941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2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584221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8130" y="2840627"/>
            <a:ext cx="2861167" cy="1012970"/>
          </a:xfrm>
        </p:spPr>
        <p:txBody>
          <a:bodyPr anchor="ctr"/>
          <a:lstStyle>
            <a:lvl1pPr>
              <a:defRPr sz="36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1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8130" y="2840627"/>
            <a:ext cx="2861167" cy="1012970"/>
          </a:xfrm>
        </p:spPr>
        <p:txBody>
          <a:bodyPr anchor="ctr"/>
          <a:lstStyle>
            <a:lvl1pPr>
              <a:defRPr sz="36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29750" y="6212275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>
              <a:spcBef>
                <a:spcPts val="1088"/>
              </a:spcBef>
            </a:pPr>
            <a:fld id="{5575D932-8F50-448D-A3FF-976A850649DE}" type="slidenum">
              <a:rPr lang="en-GB" sz="933" smtClean="0">
                <a:solidFill>
                  <a:srgbClr val="888B8D"/>
                </a:solidFill>
              </a:rPr>
              <a:pPr marL="4320">
                <a:spcBef>
                  <a:spcPts val="1088"/>
                </a:spcBef>
              </a:pPr>
              <a:t>‹Nº›</a:t>
            </a:fld>
            <a:endParaRPr lang="en-GB" sz="933" dirty="0">
              <a:solidFill>
                <a:srgbClr val="888B8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453717" cy="68580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36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002" y="2031259"/>
            <a:ext cx="4759348" cy="1387944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002" y="3632699"/>
            <a:ext cx="4759348" cy="242203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4320" indent="0" algn="l">
              <a:spcBef>
                <a:spcPts val="1088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7"/>
            <a:ext cx="4759347" cy="1563900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9554787" y="1230059"/>
            <a:ext cx="1441615" cy="14412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ZA" sz="24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80219" y="3983105"/>
            <a:ext cx="1846613" cy="184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ZA" sz="24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94893" y="4130897"/>
            <a:ext cx="508411" cy="5082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ZA" sz="240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884946" y="1118640"/>
            <a:ext cx="222908" cy="2228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endParaRPr lang="en-ZA" sz="2400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6290" y="1079662"/>
            <a:ext cx="3972803" cy="397170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33782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585" y="4648361"/>
            <a:ext cx="5125005" cy="876140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724096" y="4648361"/>
            <a:ext cx="5125005" cy="876140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23585" y="2441473"/>
            <a:ext cx="512500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24096" y="2441473"/>
            <a:ext cx="512500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3585" y="1851260"/>
            <a:ext cx="512500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724096" y="1851260"/>
            <a:ext cx="512500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5403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2" y="857960"/>
            <a:ext cx="11539460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100"/>
            <a:ext cx="8926877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045" y="4641742"/>
            <a:ext cx="3415485" cy="1047349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00275" y="4641742"/>
            <a:ext cx="3415485" cy="1047349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26045" y="2441473"/>
            <a:ext cx="341548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00275" y="2441473"/>
            <a:ext cx="341548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6045" y="1851260"/>
            <a:ext cx="341548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400275" y="1851260"/>
            <a:ext cx="341548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401373" y="4641742"/>
            <a:ext cx="3415485" cy="1047349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401373" y="2441473"/>
            <a:ext cx="341548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401373" y="1851260"/>
            <a:ext cx="3415485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673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8802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0" y="857960"/>
            <a:ext cx="8964213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100"/>
            <a:ext cx="8820377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13344" y="4641742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92448" y="4641742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13344" y="2441473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3344" y="1851260"/>
            <a:ext cx="2598440" cy="590213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92448" y="1851260"/>
            <a:ext cx="2598440" cy="590213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292448" y="2441473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71554" y="4641742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71554" y="1851260"/>
            <a:ext cx="2598440" cy="590213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271554" y="2441473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250660" y="4641742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250660" y="1851260"/>
            <a:ext cx="2598440" cy="590213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250660" y="2441473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73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2" y="857960"/>
            <a:ext cx="11539460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100"/>
            <a:ext cx="89473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3584" y="1851260"/>
            <a:ext cx="5152463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683903" y="1851260"/>
            <a:ext cx="5165197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584" y="2668922"/>
            <a:ext cx="5152463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683903" y="2668922"/>
            <a:ext cx="5165197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09837" y="5620956"/>
            <a:ext cx="896772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043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2" y="857960"/>
            <a:ext cx="11539460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100"/>
            <a:ext cx="89473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3582" y="1851261"/>
            <a:ext cx="3538780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40353" y="1851260"/>
            <a:ext cx="3538780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310317" y="1851261"/>
            <a:ext cx="3538780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33825" y="2668922"/>
            <a:ext cx="3538781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340356" y="2668922"/>
            <a:ext cx="3538781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8310320" y="2668922"/>
            <a:ext cx="3538781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09837" y="5620956"/>
            <a:ext cx="1050702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12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60"/>
            <a:ext cx="10493855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100"/>
            <a:ext cx="89473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703" y="1851260"/>
            <a:ext cx="2549492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2923" y="1851260"/>
            <a:ext cx="2549492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85143" y="1851260"/>
            <a:ext cx="2549492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267365" y="1851260"/>
            <a:ext cx="2549492" cy="590215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74" indent="-18284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0703" y="2668922"/>
            <a:ext cx="2549492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302923" y="2668922"/>
            <a:ext cx="2549492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285143" y="2668922"/>
            <a:ext cx="2549492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9267365" y="2668922"/>
            <a:ext cx="2549492" cy="2706348"/>
          </a:xfrm>
        </p:spPr>
        <p:txBody>
          <a:bodyPr lIns="73459" rIns="24486"/>
          <a:lstStyle>
            <a:lvl1pPr>
              <a:defRPr sz="2001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0704" y="5620956"/>
            <a:ext cx="8956852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4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8640324" y="2157940"/>
            <a:ext cx="2020453" cy="3268431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77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78361" y="2276393"/>
            <a:ext cx="2001815" cy="3227173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42520" y="5626411"/>
            <a:ext cx="8435037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045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" y="-11954"/>
            <a:ext cx="5856941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3689" y="1851261"/>
            <a:ext cx="5622567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  <a:lvl2pPr marL="4320" indent="0" algn="l">
              <a:lnSpc>
                <a:spcPct val="90000"/>
              </a:lnSpc>
              <a:spcBef>
                <a:spcPts val="544"/>
              </a:spcBef>
              <a:buNone/>
              <a:tabLst/>
              <a:defRPr sz="2933" baseline="0">
                <a:solidFill>
                  <a:schemeClr val="bg1">
                    <a:alpha val="70000"/>
                  </a:schemeClr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329750" y="6221083"/>
            <a:ext cx="509900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067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72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72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40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11952"/>
            <a:ext cx="8298331" cy="6869952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05333" y="2795834"/>
            <a:ext cx="2920924" cy="101297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6"/>
            <a:ext cx="1840248" cy="369557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819167" y="6221083"/>
            <a:ext cx="6602617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1067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72"/>
              </a:spcBef>
            </a:pPr>
            <a:r>
              <a:rPr lang="es-PE">
                <a:solidFill>
                  <a:prstClr val="white"/>
                </a:solidFill>
              </a:rPr>
              <a:t>© 2015 Ipsos. </a:t>
            </a:r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329750" y="6221083"/>
            <a:ext cx="509900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067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72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72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5" y="6126251"/>
            <a:ext cx="503103" cy="474643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284240"/>
            <a:ext cx="2518496" cy="28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9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" y="-11954"/>
            <a:ext cx="5856941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26729" y="1851261"/>
            <a:ext cx="5622567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  <a:lvl2pPr marL="4320" indent="0" algn="l">
              <a:lnSpc>
                <a:spcPct val="90000"/>
              </a:lnSpc>
              <a:spcBef>
                <a:spcPts val="544"/>
              </a:spcBef>
              <a:buNone/>
              <a:tabLst/>
              <a:defRPr sz="2933" baseline="0">
                <a:solidFill>
                  <a:schemeClr val="bg1">
                    <a:alpha val="70000"/>
                  </a:schemeClr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329750" y="6221083"/>
            <a:ext cx="509900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067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72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72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81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85401" y="2702032"/>
            <a:ext cx="2643779" cy="1200585"/>
          </a:xfrm>
        </p:spPr>
        <p:txBody>
          <a:bodyPr anchor="ctr"/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329750" y="6221083"/>
            <a:ext cx="509900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067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72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72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2694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100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9837" y="1851261"/>
            <a:ext cx="10514221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prstClr val="white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59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100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9837" y="1851261"/>
            <a:ext cx="10514221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prstClr val="white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71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2" y="857960"/>
            <a:ext cx="11539460" cy="615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prstClr val="white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prstClr val="white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2" y="1865605"/>
            <a:ext cx="11537949" cy="3519196"/>
          </a:xfrm>
        </p:spPr>
        <p:txBody>
          <a:bodyPr/>
          <a:lstStyle>
            <a:lvl1pPr marL="234958" indent="-23495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cap="none">
                <a:solidFill>
                  <a:schemeClr val="bg1"/>
                </a:solidFill>
              </a:defRPr>
            </a:lvl1pPr>
            <a:lvl2pPr marL="635019" indent="-2222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tabLst/>
              <a:defRPr sz="1600">
                <a:solidFill>
                  <a:schemeClr val="bg1"/>
                </a:solidFill>
              </a:defRPr>
            </a:lvl2pPr>
            <a:lvl3pPr marL="922895" indent="-237074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5pPr marL="1291205" indent="-23284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12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9836" y="331100"/>
            <a:ext cx="897780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prstClr val="white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66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100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9837" y="1851261"/>
            <a:ext cx="10514221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prstClr val="white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100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prstClr val="white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prstClr val="white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1" y="1865605"/>
            <a:ext cx="11051116" cy="3519196"/>
          </a:xfrm>
        </p:spPr>
        <p:txBody>
          <a:bodyPr/>
          <a:lstStyle>
            <a:lvl1pPr marL="234958" indent="-23495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cap="none">
                <a:solidFill>
                  <a:schemeClr val="bg1"/>
                </a:solidFill>
              </a:defRPr>
            </a:lvl1pPr>
            <a:lvl2pPr marL="635019" indent="-2222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tabLst/>
              <a:defRPr sz="1600">
                <a:solidFill>
                  <a:schemeClr val="bg1"/>
                </a:solidFill>
              </a:defRPr>
            </a:lvl2pPr>
            <a:lvl3pPr marL="922895" indent="-237074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5pPr marL="1291205" indent="-23284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707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11955"/>
            <a:ext cx="4987364" cy="6869955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8001" y="2861758"/>
            <a:ext cx="6265412" cy="693973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8001" y="3819109"/>
            <a:ext cx="6265412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568001" y="1852086"/>
            <a:ext cx="6265412" cy="849939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0252048" y="897173"/>
            <a:ext cx="1553701" cy="844549"/>
          </a:xfrm>
          <a:solidFill>
            <a:schemeClr val="bg1"/>
          </a:solidFill>
        </p:spPr>
        <p:txBody>
          <a:bodyPr/>
          <a:lstStyle>
            <a:lvl1pPr algn="ctr">
              <a:defRPr sz="1867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750" y="6169898"/>
            <a:ext cx="747175" cy="34692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568001" y="5375269"/>
            <a:ext cx="6265412" cy="794629"/>
          </a:xfrm>
          <a:prstGeom prst="rect">
            <a:avLst/>
          </a:prstGeom>
        </p:spPr>
        <p:txBody>
          <a:bodyPr lIns="0" tIns="0" rIns="0" bIns="0"/>
          <a:lstStyle>
            <a:lvl1pPr>
              <a:defRPr sz="1333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C8C9C7">
                    <a:lumMod val="75000"/>
                  </a:srgbClr>
                </a:solidFill>
              </a:rPr>
              <a:t>© 2015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333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59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prstClr val="white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91177" y="2163485"/>
            <a:ext cx="1615017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90970" y="2163485"/>
            <a:ext cx="1615017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90764" y="2163485"/>
            <a:ext cx="1615017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4785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006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2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98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65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45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125D-1C91-44CA-BA69-26403FB32952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2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89A7-5348-49E0-9E2E-EBA4F7CA42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92CC-A9B5-4BB0-B869-7F64DA464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808" r:id="rId4"/>
    <p:sldLayoutId id="214748384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80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89A7-5348-49E0-9E2E-EBA4F7CA42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92CC-A9B5-4BB0-B869-7F64DA464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836" y="857960"/>
            <a:ext cx="11539460" cy="615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2" y="1851259"/>
            <a:ext cx="11535495" cy="3524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413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smtClean="0">
                <a:solidFill>
                  <a:srgbClr val="888B8D"/>
                </a:solidFill>
              </a:rPr>
              <a:pPr defTabSz="1232413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dirty="0">
              <a:solidFill>
                <a:srgbClr val="888B8D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85" y="45617"/>
            <a:ext cx="996812" cy="3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59" r:id="rId35"/>
  </p:sldLayoutIdLst>
  <p:hf hdr="0"/>
  <p:txStyles>
    <p:titleStyle>
      <a:lvl1pPr algn="l" defTabSz="1232413" rtl="0" eaLnBrk="1" latinLnBrk="0" hangingPunct="1">
        <a:lnSpc>
          <a:spcPct val="90000"/>
        </a:lnSpc>
        <a:spcBef>
          <a:spcPts val="544"/>
        </a:spcBef>
        <a:buNone/>
        <a:tabLst/>
        <a:defRPr sz="44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32413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2133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4320" indent="0" algn="l" defTabSz="1232413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49077" indent="-249077" algn="l" defTabSz="1232413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5899" indent="-254836" algn="l" defTabSz="1232413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137" indent="-234679" algn="l" defTabSz="1232413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89135" indent="-308103" algn="l" defTabSz="12324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05342" indent="-308103" algn="l" defTabSz="12324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21546" indent="-308103" algn="l" defTabSz="12324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37755" indent="-308103" algn="l" defTabSz="12324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205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413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618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826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032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240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445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29649" algn="l" defTabSz="12324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png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9.png"/><Relationship Id="rId7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chart" Target="../charts/char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5431" t="25357" r="6144" b="32683"/>
          <a:stretch/>
        </p:blipFill>
        <p:spPr bwMode="auto">
          <a:xfrm>
            <a:off x="478972" y="387986"/>
            <a:ext cx="4025717" cy="996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9624" y="2804462"/>
            <a:ext cx="11818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4000" b="1" dirty="0"/>
              <a:t>Mecanismos para garantizar</a:t>
            </a:r>
          </a:p>
          <a:p>
            <a:pPr algn="ctr"/>
            <a:r>
              <a:rPr lang="es-PE" sz="4000" b="1" dirty="0"/>
              <a:t> la Transparencia y el Acceso a la Información Pública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86118" y="5403403"/>
            <a:ext cx="3505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/>
              <a:t>Escuela Anticorrupción Sur</a:t>
            </a:r>
          </a:p>
          <a:p>
            <a:pPr algn="r"/>
            <a:r>
              <a:rPr lang="es-PE" sz="2000" b="1" dirty="0" err="1"/>
              <a:t>Proética</a:t>
            </a:r>
            <a:endParaRPr lang="es-PE" sz="2000" b="1" dirty="0"/>
          </a:p>
          <a:p>
            <a:pPr algn="r"/>
            <a:r>
              <a:rPr lang="es-PE" sz="2000" dirty="0"/>
              <a:t>23 de N</a:t>
            </a:r>
            <a:r>
              <a:rPr lang="es-PE" dirty="0"/>
              <a:t>oviembre de 2018</a:t>
            </a:r>
          </a:p>
        </p:txBody>
      </p:sp>
      <p:cxnSp>
        <p:nvCxnSpPr>
          <p:cNvPr id="15" name="5 Conector recto"/>
          <p:cNvCxnSpPr/>
          <p:nvPr/>
        </p:nvCxnSpPr>
        <p:spPr>
          <a:xfrm>
            <a:off x="4787511" y="5311218"/>
            <a:ext cx="0" cy="972679"/>
          </a:xfrm>
          <a:prstGeom prst="line">
            <a:avLst/>
          </a:prstGeom>
          <a:ln w="3810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787511" y="5468143"/>
            <a:ext cx="6920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/>
              <a:t>Eduardo Luna Cervantes</a:t>
            </a:r>
          </a:p>
          <a:p>
            <a:pPr algn="r"/>
            <a:r>
              <a:rPr lang="es-PE" dirty="0"/>
              <a:t>Director General</a:t>
            </a:r>
          </a:p>
          <a:p>
            <a:pPr algn="r"/>
            <a:r>
              <a:rPr lang="es-PE" dirty="0"/>
              <a:t>Autoridad Nacional de Transparencia y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5344315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69421" y="2900341"/>
            <a:ext cx="10988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Hablemos un poco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49012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01672" y="721348"/>
            <a:ext cx="312553" cy="301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dirty="0">
                <a:latin typeface="Wingdings"/>
                <a:cs typeface="Wingdings"/>
              </a:rPr>
              <a:t>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8351" y="4140810"/>
            <a:ext cx="31255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endParaRPr sz="2150" dirty="0">
              <a:latin typeface="Wingdings"/>
              <a:cs typeface="Wingdings"/>
            </a:endParaRPr>
          </a:p>
        </p:txBody>
      </p:sp>
      <p:pic>
        <p:nvPicPr>
          <p:cNvPr id="11" name="Picture 2" descr="Resultado de imagen para imagenes de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4" y="1998956"/>
            <a:ext cx="4682246" cy="2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DE70F2-5000-4743-A2C9-7A89AD30BCD4}"/>
              </a:ext>
            </a:extLst>
          </p:cNvPr>
          <p:cNvSpPr txBox="1"/>
          <p:nvPr/>
        </p:nvSpPr>
        <p:spPr>
          <a:xfrm>
            <a:off x="5865091" y="675629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u="sng" dirty="0"/>
              <a:t>Bobbio</a:t>
            </a:r>
            <a:r>
              <a:rPr lang="es-PE" sz="2000" dirty="0"/>
              <a:t>: La Democracia es…</a:t>
            </a:r>
          </a:p>
          <a:p>
            <a:r>
              <a:rPr lang="es-PE" sz="2000" dirty="0"/>
              <a:t>“El conjunto de reglas que establecen </a:t>
            </a:r>
            <a:r>
              <a:rPr lang="es-PE" sz="2000" b="1" dirty="0"/>
              <a:t>quién </a:t>
            </a:r>
            <a:r>
              <a:rPr lang="es-PE" sz="2000" dirty="0"/>
              <a:t>está autorizado para tomar decisiones colectivas y bajo </a:t>
            </a:r>
            <a:r>
              <a:rPr lang="es-PE" sz="2000" b="1" dirty="0"/>
              <a:t>qué procedimientos” 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4713C7-A2D3-4FB7-91E7-E200BBA2E806}"/>
              </a:ext>
            </a:extLst>
          </p:cNvPr>
          <p:cNvSpPr txBox="1"/>
          <p:nvPr/>
        </p:nvSpPr>
        <p:spPr>
          <a:xfrm>
            <a:off x="6788727" y="2342792"/>
            <a:ext cx="4257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Demo …………....X………………Demo </a:t>
            </a:r>
            <a:endParaRPr lang="es-ES" sz="2000" b="1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C18C4994-0A6E-435E-B6E9-EDAFAE8D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546" y="2232272"/>
            <a:ext cx="621145" cy="6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44854F81-B405-4714-A8B5-7DDE8C30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87" y="2145682"/>
            <a:ext cx="794327" cy="7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brir llave 7">
            <a:extLst>
              <a:ext uri="{FF2B5EF4-FFF2-40B4-BE49-F238E27FC236}">
                <a16:creationId xmlns:a16="http://schemas.microsoft.com/office/drawing/2014/main" id="{3DBFC502-917A-4447-B5B7-F2B34792A6AE}"/>
              </a:ext>
            </a:extLst>
          </p:cNvPr>
          <p:cNvSpPr/>
          <p:nvPr/>
        </p:nvSpPr>
        <p:spPr>
          <a:xfrm rot="16200000">
            <a:off x="9667207" y="1686985"/>
            <a:ext cx="323569" cy="243540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Imagen relacionada">
            <a:extLst>
              <a:ext uri="{FF2B5EF4-FFF2-40B4-BE49-F238E27FC236}">
                <a16:creationId xmlns:a16="http://schemas.microsoft.com/office/drawing/2014/main" id="{FA076BF0-6840-43C8-8C5D-70B767B0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10" y="3429000"/>
            <a:ext cx="431799" cy="4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68ABA8F-4F50-41BA-8095-5CC8D1835877}"/>
              </a:ext>
            </a:extLst>
          </p:cNvPr>
          <p:cNvSpPr txBox="1"/>
          <p:nvPr/>
        </p:nvSpPr>
        <p:spPr>
          <a:xfrm>
            <a:off x="9419127" y="3472353"/>
            <a:ext cx="819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Nro. </a:t>
            </a:r>
            <a:endParaRPr lang="es-ES" sz="2000" dirty="0"/>
          </a:p>
        </p:txBody>
      </p:sp>
      <p:pic>
        <p:nvPicPr>
          <p:cNvPr id="1032" name="Picture 8" descr="SÃ­mbolo hombre">
            <a:extLst>
              <a:ext uri="{FF2B5EF4-FFF2-40B4-BE49-F238E27FC236}">
                <a16:creationId xmlns:a16="http://schemas.microsoft.com/office/drawing/2014/main" id="{836E351F-C1EB-4357-89D0-552662E7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80" y="3322834"/>
            <a:ext cx="654732" cy="6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28F6108-695E-4328-A9FE-51AAFB3CC899}"/>
              </a:ext>
            </a:extLst>
          </p:cNvPr>
          <p:cNvSpPr txBox="1"/>
          <p:nvPr/>
        </p:nvSpPr>
        <p:spPr>
          <a:xfrm>
            <a:off x="10752912" y="3480665"/>
            <a:ext cx="112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participe 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16F622-D65D-4E20-A0F3-6CA33DD359A9}"/>
              </a:ext>
            </a:extLst>
          </p:cNvPr>
          <p:cNvSpPr txBox="1"/>
          <p:nvPr/>
        </p:nvSpPr>
        <p:spPr>
          <a:xfrm>
            <a:off x="9004269" y="4003798"/>
            <a:ext cx="26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en la toma de decisiones.</a:t>
            </a:r>
            <a:endParaRPr lang="es-ES" dirty="0"/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08848F51-E8AF-4759-8743-6970A4D6750C}"/>
              </a:ext>
            </a:extLst>
          </p:cNvPr>
          <p:cNvSpPr/>
          <p:nvPr/>
        </p:nvSpPr>
        <p:spPr>
          <a:xfrm rot="16200000">
            <a:off x="10281821" y="2868963"/>
            <a:ext cx="323569" cy="303497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F71D1B-BB0F-4BBF-AF0F-7E5D2025904F}"/>
              </a:ext>
            </a:extLst>
          </p:cNvPr>
          <p:cNvSpPr txBox="1"/>
          <p:nvPr/>
        </p:nvSpPr>
        <p:spPr>
          <a:xfrm>
            <a:off x="9788058" y="4694418"/>
            <a:ext cx="126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¿Cómo? </a:t>
            </a:r>
            <a:endParaRPr lang="es-ES" sz="2400" b="1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9372902-831D-46DE-86B1-53D416E90835}"/>
              </a:ext>
            </a:extLst>
          </p:cNvPr>
          <p:cNvSpPr/>
          <p:nvPr/>
        </p:nvSpPr>
        <p:spPr>
          <a:xfrm rot="1963169">
            <a:off x="9945059" y="5185027"/>
            <a:ext cx="440659" cy="637309"/>
          </a:xfrm>
          <a:prstGeom prst="downArrow">
            <a:avLst>
              <a:gd name="adj1" fmla="val 62879"/>
              <a:gd name="adj2" fmla="val 5000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34D8E62-CFB0-4B46-88C7-AF45D460280F}"/>
              </a:ext>
            </a:extLst>
          </p:cNvPr>
          <p:cNvSpPr txBox="1"/>
          <p:nvPr/>
        </p:nvSpPr>
        <p:spPr>
          <a:xfrm>
            <a:off x="8884145" y="5801755"/>
            <a:ext cx="231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A través del </a:t>
            </a:r>
            <a:r>
              <a:rPr lang="es-PE" sz="2000" b="1" dirty="0"/>
              <a:t>VOTO</a:t>
            </a:r>
          </a:p>
          <a:p>
            <a:r>
              <a:rPr lang="es-PE" sz="2000" dirty="0"/>
              <a:t> en una </a:t>
            </a:r>
            <a:r>
              <a:rPr lang="es-PE" sz="2000" u="sng" dirty="0"/>
              <a:t>elección</a:t>
            </a:r>
            <a:endParaRPr lang="es-ES" sz="2000" u="sng" dirty="0"/>
          </a:p>
        </p:txBody>
      </p:sp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0498A58-6714-4E96-BAC3-4C533F84EDF5}"/>
              </a:ext>
            </a:extLst>
          </p:cNvPr>
          <p:cNvSpPr/>
          <p:nvPr/>
        </p:nvSpPr>
        <p:spPr>
          <a:xfrm rot="10800000">
            <a:off x="7051038" y="6409604"/>
            <a:ext cx="3120504" cy="460267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077BBF-EDC7-45D4-97D9-491495593EEC}"/>
              </a:ext>
            </a:extLst>
          </p:cNvPr>
          <p:cNvSpPr txBox="1"/>
          <p:nvPr/>
        </p:nvSpPr>
        <p:spPr>
          <a:xfrm>
            <a:off x="6049778" y="5624075"/>
            <a:ext cx="191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entre alternativas </a:t>
            </a:r>
            <a:r>
              <a:rPr lang="es-PE" sz="2000" u="sng" dirty="0"/>
              <a:t>viables</a:t>
            </a:r>
            <a:endParaRPr lang="es-ES" sz="2000" u="sng" dirty="0"/>
          </a:p>
        </p:txBody>
      </p:sp>
      <p:sp>
        <p:nvSpPr>
          <p:cNvPr id="27" name="Flecha: curvada hacia abajo 26">
            <a:extLst>
              <a:ext uri="{FF2B5EF4-FFF2-40B4-BE49-F238E27FC236}">
                <a16:creationId xmlns:a16="http://schemas.microsoft.com/office/drawing/2014/main" id="{DB3F9003-984E-4212-A18A-A61C103D1F5F}"/>
              </a:ext>
            </a:extLst>
          </p:cNvPr>
          <p:cNvSpPr/>
          <p:nvPr/>
        </p:nvSpPr>
        <p:spPr>
          <a:xfrm flipH="1">
            <a:off x="3692393" y="5116494"/>
            <a:ext cx="2762514" cy="460267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4B13D0-1911-4B4E-9048-D21C24429722}"/>
              </a:ext>
            </a:extLst>
          </p:cNvPr>
          <p:cNvSpPr txBox="1"/>
          <p:nvPr/>
        </p:nvSpPr>
        <p:spPr>
          <a:xfrm>
            <a:off x="1217239" y="5647866"/>
            <a:ext cx="391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Lo que sólo ocurre cuando el individuo tiene conocimiento </a:t>
            </a:r>
            <a:r>
              <a:rPr lang="es-PE" sz="2000" b="1" dirty="0"/>
              <a:t>REAL</a:t>
            </a:r>
            <a:r>
              <a:rPr lang="es-PE" sz="2000" dirty="0"/>
              <a:t> del ejercicio gubernamental</a:t>
            </a:r>
            <a:endParaRPr lang="es-ES" sz="2000" u="sng" dirty="0"/>
          </a:p>
        </p:txBody>
      </p:sp>
      <p:sp>
        <p:nvSpPr>
          <p:cNvPr id="29" name="Flecha: curvada hacia abajo 28">
            <a:extLst>
              <a:ext uri="{FF2B5EF4-FFF2-40B4-BE49-F238E27FC236}">
                <a16:creationId xmlns:a16="http://schemas.microsoft.com/office/drawing/2014/main" id="{6075F0B1-05CB-48F3-8039-3593E57A7151}"/>
              </a:ext>
            </a:extLst>
          </p:cNvPr>
          <p:cNvSpPr/>
          <p:nvPr/>
        </p:nvSpPr>
        <p:spPr>
          <a:xfrm rot="14850491">
            <a:off x="-403129" y="5186482"/>
            <a:ext cx="1919017" cy="460267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5008C34-84E7-49A4-8ED8-820857ED1FC4}"/>
              </a:ext>
            </a:extLst>
          </p:cNvPr>
          <p:cNvSpPr txBox="1"/>
          <p:nvPr/>
        </p:nvSpPr>
        <p:spPr>
          <a:xfrm>
            <a:off x="496417" y="4561098"/>
            <a:ext cx="191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Y para eso se requiere: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7117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01672" y="721348"/>
            <a:ext cx="312553" cy="301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dirty="0">
                <a:latin typeface="Wingdings"/>
                <a:cs typeface="Wingdings"/>
              </a:rPr>
              <a:t>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8351" y="4140810"/>
            <a:ext cx="31255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endParaRPr sz="2150" dirty="0">
              <a:latin typeface="Wingdings"/>
              <a:cs typeface="Wingdings"/>
            </a:endParaRPr>
          </a:p>
        </p:txBody>
      </p:sp>
      <p:pic>
        <p:nvPicPr>
          <p:cNvPr id="11" name="Picture 2" descr="Resultado de imagen para imagenes de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4" y="1998956"/>
            <a:ext cx="4682246" cy="2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DE70F2-5000-4743-A2C9-7A89AD30BCD4}"/>
              </a:ext>
            </a:extLst>
          </p:cNvPr>
          <p:cNvSpPr txBox="1"/>
          <p:nvPr/>
        </p:nvSpPr>
        <p:spPr>
          <a:xfrm>
            <a:off x="5865091" y="675629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u="sng" dirty="0"/>
              <a:t>Ferrajoli</a:t>
            </a:r>
            <a:r>
              <a:rPr lang="es-PE" sz="2000" dirty="0"/>
              <a:t>: La Democracia es…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4713C7-A2D3-4FB7-91E7-E200BBA2E806}"/>
              </a:ext>
            </a:extLst>
          </p:cNvPr>
          <p:cNvSpPr txBox="1"/>
          <p:nvPr/>
        </p:nvSpPr>
        <p:spPr>
          <a:xfrm>
            <a:off x="9374907" y="2350166"/>
            <a:ext cx="292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Derechos fundamentales</a:t>
            </a:r>
          </a:p>
          <a:p>
            <a:pPr algn="ctr"/>
            <a:r>
              <a:rPr lang="es-PE" sz="2000" dirty="0"/>
              <a:t>como límites de</a:t>
            </a:r>
          </a:p>
          <a:p>
            <a:pPr algn="ctr"/>
            <a:r>
              <a:rPr lang="es-PE" sz="2000" b="1" dirty="0"/>
              <a:t>“lo </a:t>
            </a:r>
            <a:r>
              <a:rPr lang="es-PE" sz="2000" b="1" dirty="0" err="1"/>
              <a:t>decidible</a:t>
            </a:r>
            <a:r>
              <a:rPr lang="es-PE" sz="2000" b="1" dirty="0"/>
              <a:t>”</a:t>
            </a:r>
            <a:endParaRPr lang="es-ES" sz="2000" b="1" dirty="0"/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3DBFC502-917A-4447-B5B7-F2B34792A6AE}"/>
              </a:ext>
            </a:extLst>
          </p:cNvPr>
          <p:cNvSpPr/>
          <p:nvPr/>
        </p:nvSpPr>
        <p:spPr>
          <a:xfrm rot="16200000">
            <a:off x="10575487" y="491101"/>
            <a:ext cx="323569" cy="272472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08848F51-E8AF-4759-8743-6970A4D6750C}"/>
              </a:ext>
            </a:extLst>
          </p:cNvPr>
          <p:cNvSpPr/>
          <p:nvPr/>
        </p:nvSpPr>
        <p:spPr>
          <a:xfrm rot="16200000">
            <a:off x="10621673" y="2348344"/>
            <a:ext cx="323569" cy="216131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F71D1B-BB0F-4BBF-AF0F-7E5D2025904F}"/>
              </a:ext>
            </a:extLst>
          </p:cNvPr>
          <p:cNvSpPr txBox="1"/>
          <p:nvPr/>
        </p:nvSpPr>
        <p:spPr>
          <a:xfrm>
            <a:off x="8426689" y="4778585"/>
            <a:ext cx="4058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Tenemos derecho a contar con instituciones de gobierno responsables y </a:t>
            </a:r>
            <a:r>
              <a:rPr lang="es-PE" sz="2000" b="1" dirty="0"/>
              <a:t>transparentes</a:t>
            </a:r>
            <a:r>
              <a:rPr lang="es-PE" sz="2000" dirty="0"/>
              <a:t>, así como a aspirar a pertenecer a estas</a:t>
            </a:r>
            <a:endParaRPr lang="es-ES" sz="2000" dirty="0"/>
          </a:p>
        </p:txBody>
      </p:sp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0498A58-6714-4E96-BAC3-4C533F84EDF5}"/>
              </a:ext>
            </a:extLst>
          </p:cNvPr>
          <p:cNvSpPr/>
          <p:nvPr/>
        </p:nvSpPr>
        <p:spPr>
          <a:xfrm rot="10800000">
            <a:off x="7001163" y="6299195"/>
            <a:ext cx="3362035" cy="515255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077BBF-EDC7-45D4-97D9-491495593EEC}"/>
              </a:ext>
            </a:extLst>
          </p:cNvPr>
          <p:cNvSpPr txBox="1"/>
          <p:nvPr/>
        </p:nvSpPr>
        <p:spPr>
          <a:xfrm>
            <a:off x="6049778" y="5624075"/>
            <a:ext cx="191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Derecho subjetivo y positivo</a:t>
            </a:r>
            <a:endParaRPr lang="es-ES" sz="2000" u="sng" dirty="0"/>
          </a:p>
        </p:txBody>
      </p:sp>
      <p:sp>
        <p:nvSpPr>
          <p:cNvPr id="27" name="Flecha: curvada hacia abajo 26">
            <a:extLst>
              <a:ext uri="{FF2B5EF4-FFF2-40B4-BE49-F238E27FC236}">
                <a16:creationId xmlns:a16="http://schemas.microsoft.com/office/drawing/2014/main" id="{DB3F9003-984E-4212-A18A-A61C103D1F5F}"/>
              </a:ext>
            </a:extLst>
          </p:cNvPr>
          <p:cNvSpPr/>
          <p:nvPr/>
        </p:nvSpPr>
        <p:spPr>
          <a:xfrm flipH="1">
            <a:off x="3692393" y="5116494"/>
            <a:ext cx="2762514" cy="557730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4B13D0-1911-4B4E-9048-D21C24429722}"/>
              </a:ext>
            </a:extLst>
          </p:cNvPr>
          <p:cNvSpPr txBox="1"/>
          <p:nvPr/>
        </p:nvSpPr>
        <p:spPr>
          <a:xfrm>
            <a:off x="2660471" y="5848937"/>
            <a:ext cx="240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err="1"/>
              <a:t>PIDCyP</a:t>
            </a:r>
            <a:r>
              <a:rPr lang="es-PE" sz="2000" dirty="0"/>
              <a:t>: art. 25,c</a:t>
            </a:r>
          </a:p>
          <a:p>
            <a:r>
              <a:rPr lang="es-PE" sz="2000" dirty="0"/>
              <a:t>CADDHH: art. 23,1,c</a:t>
            </a:r>
            <a:endParaRPr lang="es-ES" sz="2000" u="sng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2268106-F901-4586-A94C-D9653EF84F52}"/>
              </a:ext>
            </a:extLst>
          </p:cNvPr>
          <p:cNvSpPr txBox="1"/>
          <p:nvPr/>
        </p:nvSpPr>
        <p:spPr>
          <a:xfrm>
            <a:off x="5865089" y="1078168"/>
            <a:ext cx="3509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Formal</a:t>
            </a:r>
            <a:r>
              <a:rPr lang="es-PE" sz="2000" dirty="0"/>
              <a:t> (modelo procedimental de Bobbio: </a:t>
            </a:r>
            <a:r>
              <a:rPr lang="es-PE" sz="2000" i="1" dirty="0"/>
              <a:t>quiénes</a:t>
            </a:r>
            <a:r>
              <a:rPr lang="es-PE" sz="2000" dirty="0"/>
              <a:t> y </a:t>
            </a:r>
            <a:r>
              <a:rPr lang="es-PE" sz="2000" i="1" dirty="0"/>
              <a:t>cómo</a:t>
            </a:r>
            <a:r>
              <a:rPr lang="es-PE" sz="2000" dirty="0"/>
              <a:t>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A0B457-CB35-4D22-A6AC-E80B6B808E22}"/>
              </a:ext>
            </a:extLst>
          </p:cNvPr>
          <p:cNvSpPr txBox="1"/>
          <p:nvPr/>
        </p:nvSpPr>
        <p:spPr>
          <a:xfrm>
            <a:off x="9374909" y="1074080"/>
            <a:ext cx="281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Sustancial</a:t>
            </a:r>
            <a:r>
              <a:rPr lang="es-PE" sz="2000" dirty="0"/>
              <a:t> (sobre </a:t>
            </a:r>
            <a:r>
              <a:rPr lang="es-PE" sz="2000" i="1" dirty="0"/>
              <a:t>qué</a:t>
            </a:r>
            <a:r>
              <a:rPr lang="es-PE" sz="2000" dirty="0"/>
              <a:t> se</a:t>
            </a:r>
          </a:p>
          <a:p>
            <a:r>
              <a:rPr lang="es-PE" sz="2000" dirty="0"/>
              <a:t>puede o no decidir)</a:t>
            </a:r>
          </a:p>
        </p:txBody>
      </p:sp>
      <p:pic>
        <p:nvPicPr>
          <p:cNvPr id="32" name="Picture 8" descr="SÃ­mbolo hombre">
            <a:extLst>
              <a:ext uri="{FF2B5EF4-FFF2-40B4-BE49-F238E27FC236}">
                <a16:creationId xmlns:a16="http://schemas.microsoft.com/office/drawing/2014/main" id="{ADD3DBC2-B3F4-41EF-89C7-36DC5D2D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089" y="3808686"/>
            <a:ext cx="654732" cy="6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E7323C8-F2D3-42F9-8DE1-605031341CFD}"/>
              </a:ext>
            </a:extLst>
          </p:cNvPr>
          <p:cNvSpPr/>
          <p:nvPr/>
        </p:nvSpPr>
        <p:spPr>
          <a:xfrm>
            <a:off x="55938" y="4639072"/>
            <a:ext cx="2530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Tener acceso, en condiciones generales de igualdad, a las funciones públicas de su país</a:t>
            </a:r>
            <a:endParaRPr lang="es-ES" dirty="0"/>
          </a:p>
        </p:txBody>
      </p:sp>
      <p:sp>
        <p:nvSpPr>
          <p:cNvPr id="5" name="Flecha: doblada hacia arriba 4">
            <a:extLst>
              <a:ext uri="{FF2B5EF4-FFF2-40B4-BE49-F238E27FC236}">
                <a16:creationId xmlns:a16="http://schemas.microsoft.com/office/drawing/2014/main" id="{3C234D27-88C9-4EBF-8F06-64E7537721C6}"/>
              </a:ext>
            </a:extLst>
          </p:cNvPr>
          <p:cNvSpPr/>
          <p:nvPr/>
        </p:nvSpPr>
        <p:spPr>
          <a:xfrm flipH="1">
            <a:off x="976965" y="5807337"/>
            <a:ext cx="1544562" cy="459794"/>
          </a:xfrm>
          <a:prstGeom prst="bentUpArrow">
            <a:avLst>
              <a:gd name="adj1" fmla="val 1495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48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655518" y="1963093"/>
            <a:ext cx="5906705" cy="70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35"/>
              </a:lnSpc>
              <a:spcBef>
                <a:spcPts val="121"/>
              </a:spcBef>
            </a:pPr>
            <a:r>
              <a:rPr sz="3600" baseline="2793" dirty="0">
                <a:latin typeface="Wingdings"/>
                <a:cs typeface="Wingdings"/>
              </a:rPr>
              <a:t></a:t>
            </a:r>
            <a:r>
              <a:rPr sz="3600" spc="214" baseline="2696" dirty="0">
                <a:cs typeface="Times New Roman"/>
              </a:rPr>
              <a:t> </a:t>
            </a:r>
            <a:r>
              <a:rPr lang="es-PE" sz="3600" baseline="2540" dirty="0">
                <a:latin typeface="Calibri"/>
                <a:cs typeface="Calibri"/>
              </a:rPr>
              <a:t>Es un bien jurídico preciado para la democracia y, por ende, del máximo orden.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7940" y="3061122"/>
            <a:ext cx="31255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dirty="0">
                <a:latin typeface="Wingdings"/>
                <a:cs typeface="Wingdings"/>
              </a:rPr>
              <a:t>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26677" y="3046390"/>
            <a:ext cx="5906705" cy="63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863" algn="just">
              <a:lnSpc>
                <a:spcPts val="2305"/>
              </a:lnSpc>
              <a:spcBef>
                <a:spcPts val="115"/>
              </a:spcBef>
            </a:pPr>
            <a:r>
              <a:rPr lang="es-PE" sz="3600" baseline="2540" dirty="0">
                <a:latin typeface="Calibri"/>
                <a:cs typeface="Calibri"/>
              </a:rPr>
              <a:t>Es un principio-derecho que debe operar en el razonamiento práctico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5518" y="4059940"/>
            <a:ext cx="31255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dirty="0">
                <a:latin typeface="Wingdings"/>
                <a:cs typeface="Wingdings"/>
              </a:rPr>
              <a:t>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6676" y="4059940"/>
            <a:ext cx="5620379" cy="63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03">
              <a:lnSpc>
                <a:spcPts val="2305"/>
              </a:lnSpc>
              <a:spcBef>
                <a:spcPts val="115"/>
              </a:spcBef>
            </a:pPr>
            <a:r>
              <a:rPr lang="es-PE" sz="3600" baseline="2540" dirty="0">
                <a:latin typeface="Calibri"/>
                <a:cs typeface="Calibri"/>
              </a:rPr>
              <a:t>Es un principio-derecho legitimador de políticas públicas (inclusive de las preventivo-criminales)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1" name="Picture 2" descr="Resultado de imagen para imagenes de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4" y="1998956"/>
            <a:ext cx="503034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id="{6F2FD4DD-9074-4A64-96CA-1DDD587F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123" y="1810535"/>
            <a:ext cx="725873" cy="7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9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Resultado de imagen para imagénes de balanz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1027" y="2483237"/>
            <a:ext cx="2438400" cy="1876425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8345648" y="1219212"/>
            <a:ext cx="306969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Valoración de prueba ilícita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8338377" y="1886258"/>
            <a:ext cx="309147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Reinterpretación de tipos penales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8331120" y="2706314"/>
            <a:ext cx="308421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Evaluación de la razonabilidad y proporcionalidad de medidas que afecten </a:t>
            </a:r>
            <a:r>
              <a:rPr lang="es-PE" b="1" dirty="0" err="1">
                <a:solidFill>
                  <a:prstClr val="black"/>
                </a:solidFill>
              </a:rPr>
              <a:t>ddff</a:t>
            </a:r>
            <a:endParaRPr lang="es-PE" b="1" dirty="0">
              <a:solidFill>
                <a:prstClr val="black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345648" y="3751883"/>
            <a:ext cx="3091475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Protección de datos personales /</a:t>
            </a:r>
          </a:p>
          <a:p>
            <a:r>
              <a:rPr lang="es-PE" b="1" dirty="0">
                <a:solidFill>
                  <a:prstClr val="black"/>
                </a:solidFill>
              </a:rPr>
              <a:t>Seguridad Nacional /</a:t>
            </a:r>
          </a:p>
          <a:p>
            <a:r>
              <a:rPr lang="es-PE" b="1" dirty="0">
                <a:solidFill>
                  <a:prstClr val="black"/>
                </a:solidFill>
              </a:rPr>
              <a:t>Orden público /</a:t>
            </a:r>
          </a:p>
          <a:p>
            <a:r>
              <a:rPr lang="es-PE" b="1" dirty="0">
                <a:solidFill>
                  <a:prstClr val="black"/>
                </a:solidFill>
              </a:rPr>
              <a:t>Privilegio Deliberativo del Estado</a:t>
            </a:r>
          </a:p>
        </p:txBody>
      </p:sp>
      <p:sp>
        <p:nvSpPr>
          <p:cNvPr id="33" name="32 Flecha abajo"/>
          <p:cNvSpPr/>
          <p:nvPr/>
        </p:nvSpPr>
        <p:spPr>
          <a:xfrm rot="16200000">
            <a:off x="2215376" y="3315307"/>
            <a:ext cx="3659875" cy="483632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es-E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Flecha abajo"/>
          <p:cNvSpPr/>
          <p:nvPr/>
        </p:nvSpPr>
        <p:spPr>
          <a:xfrm rot="5400000">
            <a:off x="6025304" y="3308053"/>
            <a:ext cx="3659875" cy="483632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es-E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137627" y="4557908"/>
            <a:ext cx="1782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rgbClr val="0070C0"/>
                </a:solidFill>
              </a:rPr>
              <a:t>Ponderación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15284" y="3273114"/>
            <a:ext cx="3084215" cy="6457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/>
              <a:t>Transparencia /</a:t>
            </a:r>
          </a:p>
          <a:p>
            <a:pPr algn="ctr"/>
            <a:r>
              <a:rPr lang="es-PE" sz="2000" b="1" dirty="0"/>
              <a:t>lucha contra la corrupción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8CD7FD-3978-44C2-A38D-AF8993845527}"/>
              </a:ext>
            </a:extLst>
          </p:cNvPr>
          <p:cNvSpPr txBox="1"/>
          <p:nvPr/>
        </p:nvSpPr>
        <p:spPr>
          <a:xfrm>
            <a:off x="5227782" y="25082"/>
            <a:ext cx="696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</a:rPr>
              <a:t>Transparencia, un factor a ponderar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263561C7-1AF0-4386-8C6D-452B026CA8D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Transparencia, un factor a ponderar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-1" y="100548"/>
            <a:ext cx="3803497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PE" sz="1400" dirty="0">
                <a:solidFill>
                  <a:prstClr val="black"/>
                </a:solidFill>
              </a:rPr>
              <a:t>En los arts. 39 y 44 de la Constitución, subyace el </a:t>
            </a:r>
            <a:endParaRPr lang="es-PE" sz="1400" i="1" dirty="0">
              <a:solidFill>
                <a:prstClr val="black"/>
              </a:solidFill>
            </a:endParaRPr>
          </a:p>
          <a:p>
            <a:r>
              <a:rPr lang="es-PE" sz="1400" dirty="0">
                <a:solidFill>
                  <a:prstClr val="black"/>
                </a:solidFill>
              </a:rPr>
              <a:t>“</a:t>
            </a:r>
            <a:r>
              <a:rPr lang="es-PE" sz="1400" i="1" dirty="0">
                <a:solidFill>
                  <a:prstClr val="black"/>
                </a:solidFill>
              </a:rPr>
              <a:t>Principio de </a:t>
            </a:r>
            <a:r>
              <a:rPr lang="es-PE" sz="1400" b="1" i="1" dirty="0">
                <a:solidFill>
                  <a:srgbClr val="FF0000"/>
                </a:solidFill>
              </a:rPr>
              <a:t>Buena Administración</a:t>
            </a:r>
            <a:r>
              <a:rPr lang="es-PE" sz="1400" i="1" dirty="0">
                <a:solidFill>
                  <a:prstClr val="black"/>
                </a:solidFill>
              </a:rPr>
              <a:t>” </a:t>
            </a:r>
            <a:r>
              <a:rPr lang="es-PE" sz="1400" dirty="0">
                <a:solidFill>
                  <a:prstClr val="black"/>
                </a:solidFill>
              </a:rPr>
              <a:t>(</a:t>
            </a:r>
            <a:r>
              <a:rPr lang="es-PE" sz="1400" dirty="0" err="1">
                <a:solidFill>
                  <a:prstClr val="black"/>
                </a:solidFill>
              </a:rPr>
              <a:t>Exps</a:t>
            </a:r>
            <a:r>
              <a:rPr lang="es-PE" sz="1400" dirty="0">
                <a:solidFill>
                  <a:prstClr val="black"/>
                </a:solidFill>
              </a:rPr>
              <a:t>. Nº 2235-2004-AA/TC y N° 2234-2004-AA/TC)</a:t>
            </a:r>
          </a:p>
          <a:p>
            <a:endParaRPr lang="es-PE" sz="1400" b="1" dirty="0">
              <a:solidFill>
                <a:prstClr val="black"/>
              </a:solidFill>
            </a:endParaRPr>
          </a:p>
          <a:p>
            <a:r>
              <a:rPr lang="es-PE" sz="1400" b="1" dirty="0">
                <a:solidFill>
                  <a:prstClr val="black"/>
                </a:solidFill>
              </a:rPr>
              <a:t>Ergo</a:t>
            </a:r>
            <a:r>
              <a:rPr lang="es-PE" sz="1400" dirty="0">
                <a:solidFill>
                  <a:prstClr val="black"/>
                </a:solidFill>
              </a:rPr>
              <a:t>,</a:t>
            </a:r>
          </a:p>
          <a:p>
            <a:endParaRPr lang="es-PE" sz="1400" dirty="0">
              <a:solidFill>
                <a:prstClr val="black"/>
              </a:solidFill>
            </a:endParaRPr>
          </a:p>
          <a:p>
            <a:r>
              <a:rPr lang="es-PE" sz="1400" dirty="0">
                <a:solidFill>
                  <a:prstClr val="black"/>
                </a:solidFill>
              </a:rPr>
              <a:t>(…)  “el buen funcionamiento de la administración estatal constituye </a:t>
            </a:r>
            <a:r>
              <a:rPr lang="es-PE" sz="1400" b="1" i="1" dirty="0">
                <a:solidFill>
                  <a:srgbClr val="FF0000"/>
                </a:solidFill>
              </a:rPr>
              <a:t>un bien de índole constitucional</a:t>
            </a:r>
            <a:r>
              <a:rPr lang="es-PE" sz="1400" i="1" dirty="0">
                <a:solidFill>
                  <a:prstClr val="black"/>
                </a:solidFill>
              </a:rPr>
              <a:t>”</a:t>
            </a:r>
          </a:p>
          <a:p>
            <a:endParaRPr lang="es-PE" sz="1400" dirty="0">
              <a:solidFill>
                <a:prstClr val="black"/>
              </a:solidFill>
            </a:endParaRPr>
          </a:p>
          <a:p>
            <a:pPr algn="r"/>
            <a:r>
              <a:rPr lang="es-PE" sz="1400" dirty="0">
                <a:solidFill>
                  <a:prstClr val="black"/>
                </a:solidFill>
              </a:rPr>
              <a:t>(</a:t>
            </a:r>
            <a:r>
              <a:rPr lang="es-PE" sz="1400" dirty="0" err="1">
                <a:solidFill>
                  <a:prstClr val="black"/>
                </a:solidFill>
              </a:rPr>
              <a:t>Exp</a:t>
            </a:r>
            <a:r>
              <a:rPr lang="es-PE" sz="1400" dirty="0">
                <a:solidFill>
                  <a:prstClr val="black"/>
                </a:solidFill>
              </a:rPr>
              <a:t>. Nº 1271-2008-HC; y </a:t>
            </a:r>
            <a:r>
              <a:rPr lang="es-PE" sz="1400" dirty="0" err="1">
                <a:solidFill>
                  <a:prstClr val="black"/>
                </a:solidFill>
              </a:rPr>
              <a:t>Exp</a:t>
            </a:r>
            <a:r>
              <a:rPr lang="es-PE" sz="1400" dirty="0">
                <a:solidFill>
                  <a:prstClr val="black"/>
                </a:solidFill>
              </a:rPr>
              <a:t>. </a:t>
            </a:r>
            <a:r>
              <a:rPr lang="en-US" sz="1400" dirty="0">
                <a:solidFill>
                  <a:prstClr val="black"/>
                </a:solidFill>
              </a:rPr>
              <a:t>N° 019-2005-AI, F.J. 8.)</a:t>
            </a:r>
            <a:endParaRPr lang="es-ES" sz="1400" i="1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5285" y="4908659"/>
            <a:ext cx="3342316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PE" sz="1600" dirty="0">
                <a:solidFill>
                  <a:prstClr val="black"/>
                </a:solidFill>
              </a:rPr>
              <a:t>Los órganos, funcionarios y trabajadores públicos sirven y protegen al</a:t>
            </a:r>
            <a:r>
              <a:rPr lang="es-PE" sz="1600" i="1" dirty="0">
                <a:solidFill>
                  <a:prstClr val="black"/>
                </a:solidFill>
              </a:rPr>
              <a:t> </a:t>
            </a:r>
            <a:r>
              <a:rPr lang="es-PE" sz="1600" b="1" i="1" dirty="0">
                <a:solidFill>
                  <a:srgbClr val="FF0000"/>
                </a:solidFill>
              </a:rPr>
              <a:t>interés general</a:t>
            </a:r>
            <a:r>
              <a:rPr lang="es-PE" sz="1600" dirty="0">
                <a:solidFill>
                  <a:prstClr val="black"/>
                </a:solidFill>
              </a:rPr>
              <a:t>; y ese servicio a la nación debe hacerse de modo </a:t>
            </a:r>
            <a:r>
              <a:rPr lang="es-PE" sz="1600" b="1" i="1" dirty="0">
                <a:solidFill>
                  <a:srgbClr val="FF0000"/>
                </a:solidFill>
              </a:rPr>
              <a:t>transparente</a:t>
            </a:r>
            <a:r>
              <a:rPr lang="es-PE" sz="1600" dirty="0">
                <a:solidFill>
                  <a:prstClr val="black"/>
                </a:solidFill>
              </a:rPr>
              <a:t>. </a:t>
            </a:r>
          </a:p>
          <a:p>
            <a:endParaRPr lang="es-PE" sz="1600" dirty="0">
              <a:solidFill>
                <a:prstClr val="black"/>
              </a:solidFill>
            </a:endParaRPr>
          </a:p>
          <a:p>
            <a:pPr algn="r"/>
            <a:r>
              <a:rPr lang="es-PE" sz="1600" dirty="0">
                <a:solidFill>
                  <a:prstClr val="black"/>
                </a:solidFill>
              </a:rPr>
              <a:t>(</a:t>
            </a:r>
            <a:r>
              <a:rPr lang="es-PE" sz="1600" dirty="0" err="1">
                <a:solidFill>
                  <a:prstClr val="black"/>
                </a:solidFill>
              </a:rPr>
              <a:t>Exp</a:t>
            </a:r>
            <a:r>
              <a:rPr lang="es-PE" sz="1600" dirty="0">
                <a:solidFill>
                  <a:prstClr val="black"/>
                </a:solidFill>
              </a:rPr>
              <a:t>. Nº 2235-2004-AA/TC, FJ. 10.)</a:t>
            </a:r>
          </a:p>
        </p:txBody>
      </p:sp>
    </p:spTree>
    <p:extLst>
      <p:ext uri="{BB962C8B-B14F-4D97-AF65-F5344CB8AC3E}">
        <p14:creationId xmlns:p14="http://schemas.microsoft.com/office/powerpoint/2010/main" val="139828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03718" y="241647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Como la ampliación de facultades a la Unidad de Inteligencia Financiera para acceder a la reserva tributaria, el secreto bancario o bursátil; todos, amparados en derechos fundamentales</a:t>
            </a:r>
            <a:endParaRPr lang="es-P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l="18118" t="10376" r="50755" b="38602"/>
          <a:stretch/>
        </p:blipFill>
        <p:spPr bwMode="auto">
          <a:xfrm>
            <a:off x="592282" y="1300097"/>
            <a:ext cx="4404591" cy="4158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8B8F797-714D-4F94-9758-93DB3B868B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Transparencia, un factor legitimador de políticas preventivo-criminales ponderar</a:t>
            </a:r>
          </a:p>
        </p:txBody>
      </p:sp>
    </p:spTree>
    <p:extLst>
      <p:ext uri="{BB962C8B-B14F-4D97-AF65-F5344CB8AC3E}">
        <p14:creationId xmlns:p14="http://schemas.microsoft.com/office/powerpoint/2010/main" val="279956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6534" y="911516"/>
            <a:ext cx="44214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>
                <a:solidFill>
                  <a:prstClr val="black"/>
                </a:solidFill>
              </a:rPr>
              <a:t>Principios de Buen Gobierno</a:t>
            </a:r>
          </a:p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7134" y="14469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prstClr val="black"/>
                </a:solidFill>
              </a:rPr>
              <a:t>“(…) Una gestión </a:t>
            </a:r>
            <a:r>
              <a:rPr lang="es-PE" b="1" u="sng" dirty="0">
                <a:solidFill>
                  <a:prstClr val="black"/>
                </a:solidFill>
              </a:rPr>
              <a:t>transparente</a:t>
            </a:r>
            <a:r>
              <a:rPr lang="es-PE" dirty="0">
                <a:solidFill>
                  <a:prstClr val="black"/>
                </a:solidFill>
              </a:rPr>
              <a:t>, responsable, consecuente y participativa, sensible a las necesidades y aspiraciones de la población, es el fundamento en el que se basa el buen gobierno, y que ese fundamento es condición indispensable para la promoción de los derechos humanos.”</a:t>
            </a:r>
          </a:p>
          <a:p>
            <a:pPr algn="r"/>
            <a:r>
              <a:rPr lang="es-PE" dirty="0">
                <a:solidFill>
                  <a:prstClr val="black"/>
                </a:solidFill>
              </a:rPr>
              <a:t>(Resol. 2000/64 - Consejo de DDHH. NN.UU)</a:t>
            </a:r>
          </a:p>
        </p:txBody>
      </p:sp>
      <p:sp>
        <p:nvSpPr>
          <p:cNvPr id="5" name="Flecha curvada hacia abajo 4"/>
          <p:cNvSpPr/>
          <p:nvPr/>
        </p:nvSpPr>
        <p:spPr>
          <a:xfrm rot="1628350">
            <a:off x="5799103" y="1061369"/>
            <a:ext cx="4024611" cy="12806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65866" y="3814543"/>
            <a:ext cx="9965267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Una gestión transparente supone, …</a:t>
            </a:r>
            <a:endParaRPr lang="es-PE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la administración estatal </a:t>
            </a:r>
            <a:r>
              <a:rPr lang="es-ES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publicite y ponga a disposición de cualquiera que lo requiera, información que produzca o posea concerniente a cualquier asunto de naturaleza pública</a:t>
            </a: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y,</a:t>
            </a:r>
            <a:endParaRPr lang="es-PE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reconozca y promueva el </a:t>
            </a:r>
            <a:r>
              <a:rPr lang="es-ES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ejercicio del derecho ciudadano de acceder a la información pública</a:t>
            </a: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la administración estatal.</a:t>
            </a:r>
            <a:endParaRPr lang="es-PE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caracteriza siempre por optimizar los mecanismos de </a:t>
            </a:r>
            <a:r>
              <a:rPr lang="es-ES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rendición de cuentas</a:t>
            </a: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la ciudadanía para informarla acerca del </a:t>
            </a:r>
            <a:r>
              <a:rPr lang="es-ES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qué, para qué y cómo se emplearon los recursos públicos </a:t>
            </a: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la administración estatal; así también para informarla acerca de los </a:t>
            </a:r>
            <a:r>
              <a:rPr lang="es-ES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resultados y acciones</a:t>
            </a:r>
            <a:r>
              <a:rPr lang="es-E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que realicen las autoridades públicas en el desempeño de sus funciones.</a:t>
            </a:r>
            <a:endParaRPr lang="es-PE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naciones uni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59" y="1268085"/>
            <a:ext cx="1585181" cy="15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F58FE3D-F715-4BC9-8F8F-4E8AE79BB5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Y es que la transparencia, está en el corazón de las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17804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77290" y="129159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i="1" dirty="0"/>
              <a:t>No olvidemos: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77540" y="2340351"/>
            <a:ext cx="673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Convención de NN.UU. Contra la Corrupción</a:t>
            </a:r>
          </a:p>
        </p:txBody>
      </p:sp>
      <p:pic>
        <p:nvPicPr>
          <p:cNvPr id="12290" name="Picture 2" descr="Resultado de imagen para logo naciones uni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27" y="2106393"/>
            <a:ext cx="1025201" cy="8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/>
          <a:srcRect l="11674" t="14917" r="27775" b="16330"/>
          <a:stretch/>
        </p:blipFill>
        <p:spPr bwMode="auto">
          <a:xfrm>
            <a:off x="1108710" y="3430487"/>
            <a:ext cx="4743450" cy="3358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12161" t="17727" r="13062" b="8542"/>
          <a:stretch/>
        </p:blipFill>
        <p:spPr bwMode="auto">
          <a:xfrm>
            <a:off x="6320790" y="3397664"/>
            <a:ext cx="5760721" cy="3391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enos 3"/>
          <p:cNvSpPr/>
          <p:nvPr/>
        </p:nvSpPr>
        <p:spPr>
          <a:xfrm>
            <a:off x="11159067" y="4910660"/>
            <a:ext cx="914400" cy="15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nos 9"/>
          <p:cNvSpPr/>
          <p:nvPr/>
        </p:nvSpPr>
        <p:spPr>
          <a:xfrm>
            <a:off x="5867392" y="5109953"/>
            <a:ext cx="3903140" cy="14784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A69E52-CFF7-4500-863D-08121BF417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Y es que la transparencia, está en el corazón de las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27126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77290" y="129159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i="1" dirty="0"/>
              <a:t>No olvidemos: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485005" y="2305763"/>
            <a:ext cx="750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Convención Interamericana Contra la Corrupción</a:t>
            </a:r>
          </a:p>
        </p:txBody>
      </p:sp>
      <p:pic>
        <p:nvPicPr>
          <p:cNvPr id="21506" name="Picture 2" descr="OA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1" y="2305764"/>
            <a:ext cx="3376294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3"/>
          <a:srcRect l="15323" t="7567" r="16224" b="8540"/>
          <a:stretch/>
        </p:blipFill>
        <p:spPr bwMode="auto">
          <a:xfrm>
            <a:off x="2983230" y="3258382"/>
            <a:ext cx="7395210" cy="3599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53EC3E6-8BEA-47AB-A011-784370D55A2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Y es que la transparencia, está en el corazón de las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74212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5867" y="2777190"/>
            <a:ext cx="10058400" cy="376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RECOMENDACIÓN DEL CONSEJO DE LA OCDE SOBRE INTEGRIDAD PÚBLICA (Perú adherente)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Fomentar la transparencia y la participación de las partes interesadas en todas las fases del proceso político y del ciclo de elaboración de políticas públicas al objeto de promover la rendición de cuentas y el interés general, en concreto: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s-PE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promoviendo la transparencia y la apertura de la administración, en particular, garantizando el libre acceso a la información, además de respuestas oportunas a las solicitudes de información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otorgando a todas las partes interesadas —en particular, al sector privado, la sociedad civil y las personas físicas— acceso al desarrollo e implementación de las políticas públicas;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oecd.org/media/oecdorg/satellitesites/centrodemexico/50430991OCDE_SPAIN_10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8" y="1027642"/>
            <a:ext cx="27051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B9219E0-4974-41E1-8D50-84C7140A4B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Y es que la transparencia, está en el corazón de las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99488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19"/>
          <p:cNvSpPr/>
          <p:nvPr/>
        </p:nvSpPr>
        <p:spPr>
          <a:xfrm>
            <a:off x="2347641" y="1187434"/>
            <a:ext cx="8058502" cy="456955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o 4"/>
          <p:cNvGrpSpPr/>
          <p:nvPr/>
        </p:nvGrpSpPr>
        <p:grpSpPr>
          <a:xfrm>
            <a:off x="2772846" y="4966609"/>
            <a:ext cx="1515311" cy="735165"/>
            <a:chOff x="1008113" y="3516677"/>
            <a:chExt cx="1491371" cy="723550"/>
          </a:xfrm>
        </p:grpSpPr>
        <p:sp>
          <p:nvSpPr>
            <p:cNvPr id="18" name="Rectángulo 17"/>
            <p:cNvSpPr/>
            <p:nvPr/>
          </p:nvSpPr>
          <p:spPr>
            <a:xfrm>
              <a:off x="1008113" y="3516677"/>
              <a:ext cx="1491371" cy="7235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1008113" y="3516677"/>
              <a:ext cx="1491371" cy="72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105" tIns="0" rIns="0" bIns="0" numCol="1" spcCol="1270" anchor="t" anchorCtr="0">
              <a:noAutofit/>
            </a:bodyPr>
            <a:lstStyle/>
            <a:p>
              <a:pPr marL="0" marR="0" lvl="0" indent="0" algn="l" defTabSz="8129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2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NORMAS ADECUADAS</a:t>
              </a:r>
              <a:endParaRPr kumimoji="0" lang="es-PE" sz="182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769846" y="4037758"/>
            <a:ext cx="1887031" cy="1110226"/>
            <a:chOff x="1959211" y="2606278"/>
            <a:chExt cx="1857219" cy="1637727"/>
          </a:xfrm>
        </p:grpSpPr>
        <p:sp>
          <p:nvSpPr>
            <p:cNvPr id="16" name="Rectángulo 15"/>
            <p:cNvSpPr/>
            <p:nvPr/>
          </p:nvSpPr>
          <p:spPr>
            <a:xfrm>
              <a:off x="1959211" y="2606278"/>
              <a:ext cx="1857219" cy="16377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959211" y="2606278"/>
              <a:ext cx="1857219" cy="1637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67" tIns="0" rIns="0" bIns="0" numCol="1" spcCol="1270" anchor="t" anchorCtr="0">
              <a:noAutofit/>
            </a:bodyPr>
            <a:lstStyle/>
            <a:p>
              <a:pPr marL="0" marR="0" lvl="0" indent="0" algn="l" defTabSz="8129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2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CIUDADANÍA EMPODERADA, CONOCEDORA E INFORMADA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117306" y="3282464"/>
            <a:ext cx="1716252" cy="848858"/>
            <a:chOff x="3312369" y="1969844"/>
            <a:chExt cx="1689138" cy="2527518"/>
          </a:xfrm>
        </p:grpSpPr>
        <p:sp>
          <p:nvSpPr>
            <p:cNvPr id="14" name="Rectángulo 13"/>
            <p:cNvSpPr/>
            <p:nvPr/>
          </p:nvSpPr>
          <p:spPr>
            <a:xfrm>
              <a:off x="3312369" y="1969844"/>
              <a:ext cx="1689138" cy="25275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312369" y="1969844"/>
              <a:ext cx="1689138" cy="2527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957" tIns="0" rIns="0" bIns="0" numCol="1" spcCol="1270" anchor="t" anchorCtr="0">
              <a:noAutofit/>
            </a:bodyPr>
            <a:lstStyle/>
            <a:p>
              <a:pPr marL="0" marR="0" lvl="0" indent="0" algn="l" defTabSz="8129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2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CIUDADANÍA QUE EJERCE SUS DERECHOS SIN DIFICULTADES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710948" y="2502492"/>
            <a:ext cx="1851795" cy="3070531"/>
            <a:chOff x="4896537" y="1484129"/>
            <a:chExt cx="1822539" cy="3316875"/>
          </a:xfrm>
        </p:grpSpPr>
        <p:sp>
          <p:nvSpPr>
            <p:cNvPr id="12" name="Rectángulo 11"/>
            <p:cNvSpPr/>
            <p:nvPr/>
          </p:nvSpPr>
          <p:spPr>
            <a:xfrm>
              <a:off x="4896537" y="1484129"/>
              <a:ext cx="1755353" cy="30132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4963723" y="1787771"/>
              <a:ext cx="1755353" cy="3013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194" tIns="0" rIns="0" bIns="0" numCol="1" spcCol="1270" anchor="t" anchorCtr="0">
              <a:noAutofit/>
            </a:bodyPr>
            <a:lstStyle/>
            <a:p>
              <a:pPr marL="0" marR="0" lvl="0" indent="0" algn="l" defTabSz="8129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2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FUNCIONARIO QUE CUMPLE SUS OBLIGACIONES Y TIENE CONDICIONES NECESARIAS</a:t>
              </a:r>
            </a:p>
            <a:p>
              <a:pPr marL="0" marR="0" lvl="0" indent="0" algn="l" defTabSz="8129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2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(ENTENDER EL CONCEPTO DE SERVIDOR PÚBLICO)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486083" y="2202493"/>
            <a:ext cx="1857580" cy="976974"/>
            <a:chOff x="6323960" y="794019"/>
            <a:chExt cx="1828233" cy="4876941"/>
          </a:xfrm>
        </p:grpSpPr>
        <p:sp>
          <p:nvSpPr>
            <p:cNvPr id="10" name="Rectángulo 9"/>
            <p:cNvSpPr/>
            <p:nvPr/>
          </p:nvSpPr>
          <p:spPr>
            <a:xfrm>
              <a:off x="6323960" y="794019"/>
              <a:ext cx="1819971" cy="30266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6332222" y="2644275"/>
              <a:ext cx="1819971" cy="302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6054" tIns="0" rIns="0" bIns="0" numCol="1" spcCol="1270" anchor="t" anchorCtr="0">
              <a:noAutofit/>
            </a:bodyPr>
            <a:lstStyle/>
            <a:p>
              <a:pPr marL="0" marR="0" lvl="0" indent="0" algn="l" defTabSz="8129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29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ÓRGANO DE GARANTÍA</a:t>
              </a:r>
            </a:p>
          </p:txBody>
        </p:sp>
      </p:grpSp>
      <p:sp>
        <p:nvSpPr>
          <p:cNvPr id="21" name="Elipse 20"/>
          <p:cNvSpPr/>
          <p:nvPr/>
        </p:nvSpPr>
        <p:spPr>
          <a:xfrm>
            <a:off x="3109623" y="4622831"/>
            <a:ext cx="168159" cy="1681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2" name="Elipse 21"/>
          <p:cNvSpPr/>
          <p:nvPr/>
        </p:nvSpPr>
        <p:spPr>
          <a:xfrm>
            <a:off x="4199659" y="3686741"/>
            <a:ext cx="263206" cy="2632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3" name="Elipse 22"/>
          <p:cNvSpPr/>
          <p:nvPr/>
        </p:nvSpPr>
        <p:spPr>
          <a:xfrm>
            <a:off x="5558989" y="2876308"/>
            <a:ext cx="350941" cy="35094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4" name="Elipse 23"/>
          <p:cNvSpPr/>
          <p:nvPr/>
        </p:nvSpPr>
        <p:spPr>
          <a:xfrm>
            <a:off x="7188954" y="2260889"/>
            <a:ext cx="453300" cy="453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5" name="Elipse 24"/>
          <p:cNvSpPr/>
          <p:nvPr/>
        </p:nvSpPr>
        <p:spPr>
          <a:xfrm>
            <a:off x="8839799" y="1866504"/>
            <a:ext cx="577591" cy="5775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6" name="5 CuadroTexto"/>
          <p:cNvSpPr txBox="1">
            <a:spLocks noChangeArrowheads="1"/>
          </p:cNvSpPr>
          <p:nvPr/>
        </p:nvSpPr>
        <p:spPr bwMode="auto">
          <a:xfrm>
            <a:off x="1790707" y="1238457"/>
            <a:ext cx="2805991" cy="151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802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802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802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487"/>
              </a:spcBef>
              <a:spcAft>
                <a:spcPts val="487"/>
              </a:spcAft>
              <a:buClrTx/>
              <a:buSzTx/>
              <a:buFont typeface="Arial" panose="020B0604020202020204" pitchFamily="34" charset="0"/>
              <a:buNone/>
              <a:tabLst>
                <a:tab pos="7180263" algn="l"/>
              </a:tabLst>
              <a:defRPr/>
            </a:pPr>
            <a:r>
              <a:rPr kumimoji="0" lang="es-ES" altLang="es-PE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¿Qué se requiere para garantizar el principio de transparencia?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27350" y="3224967"/>
            <a:ext cx="1428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Retos…</a:t>
            </a:r>
          </a:p>
        </p:txBody>
      </p:sp>
    </p:spTree>
    <p:extLst>
      <p:ext uri="{BB962C8B-B14F-4D97-AF65-F5344CB8AC3E}">
        <p14:creationId xmlns:p14="http://schemas.microsoft.com/office/powerpoint/2010/main" val="277204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655518" y="1963093"/>
            <a:ext cx="5906705" cy="70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35"/>
              </a:lnSpc>
              <a:spcBef>
                <a:spcPts val="121"/>
              </a:spcBef>
            </a:pPr>
            <a:r>
              <a:rPr sz="3600" baseline="2793" dirty="0">
                <a:latin typeface="Wingdings"/>
                <a:cs typeface="Wingdings"/>
              </a:rPr>
              <a:t></a:t>
            </a:r>
            <a:r>
              <a:rPr sz="3600" spc="214" baseline="2696" dirty="0">
                <a:cs typeface="Times New Roman"/>
              </a:rPr>
              <a:t> </a:t>
            </a:r>
            <a:r>
              <a:rPr lang="es-PE" sz="3600" baseline="2540" dirty="0">
                <a:latin typeface="Calibri"/>
                <a:cs typeface="Calibri"/>
              </a:rPr>
              <a:t>Es un bien jurídico preciado para la democracia y, por ende, del máximo orden.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7940" y="3061122"/>
            <a:ext cx="31255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dirty="0">
                <a:latin typeface="Wingdings"/>
                <a:cs typeface="Wingdings"/>
              </a:rPr>
              <a:t>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26677" y="3046390"/>
            <a:ext cx="5906705" cy="63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863" algn="just">
              <a:lnSpc>
                <a:spcPts val="2305"/>
              </a:lnSpc>
              <a:spcBef>
                <a:spcPts val="115"/>
              </a:spcBef>
            </a:pPr>
            <a:r>
              <a:rPr lang="es-PE" sz="3600" baseline="2540" dirty="0">
                <a:latin typeface="Calibri"/>
                <a:cs typeface="Calibri"/>
              </a:rPr>
              <a:t>Es un principio-derecho que debe operar en el razonamiento práctico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5518" y="4059940"/>
            <a:ext cx="31255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dirty="0">
                <a:latin typeface="Wingdings"/>
                <a:cs typeface="Wingdings"/>
              </a:rPr>
              <a:t>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6676" y="4059940"/>
            <a:ext cx="5620379" cy="63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03">
              <a:lnSpc>
                <a:spcPts val="2305"/>
              </a:lnSpc>
              <a:spcBef>
                <a:spcPts val="115"/>
              </a:spcBef>
            </a:pPr>
            <a:r>
              <a:rPr lang="es-PE" sz="3600" baseline="2540" dirty="0">
                <a:latin typeface="Calibri"/>
                <a:cs typeface="Calibri"/>
              </a:rPr>
              <a:t>Es un principio-derecho legitimador de políticas públicas (inclusive de las preventivo-criminales)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1" name="Picture 2" descr="Resultado de imagen para imagenes de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4" y="1998956"/>
            <a:ext cx="503034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id="{6F2FD4DD-9074-4A64-96CA-1DDD587F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232" y="1998956"/>
            <a:ext cx="725873" cy="5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>
            <a:extLst>
              <a:ext uri="{FF2B5EF4-FFF2-40B4-BE49-F238E27FC236}">
                <a16:creationId xmlns:a16="http://schemas.microsoft.com/office/drawing/2014/main" id="{A452BE01-4361-490A-BA2F-C2A58AEA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73" y="3291825"/>
            <a:ext cx="725873" cy="5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n relacionada">
            <a:extLst>
              <a:ext uri="{FF2B5EF4-FFF2-40B4-BE49-F238E27FC236}">
                <a16:creationId xmlns:a16="http://schemas.microsoft.com/office/drawing/2014/main" id="{607DD21E-7123-447A-9669-EDBF7647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64" y="4594033"/>
            <a:ext cx="725873" cy="5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69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18803" y="2761796"/>
            <a:ext cx="10157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5400" dirty="0">
                <a:solidFill>
                  <a:prstClr val="white"/>
                </a:solidFill>
              </a:rPr>
              <a:t>  ¿Qué sabemos de la práctica institucional?</a:t>
            </a:r>
          </a:p>
        </p:txBody>
      </p:sp>
    </p:spTree>
    <p:extLst>
      <p:ext uri="{BB962C8B-B14F-4D97-AF65-F5344CB8AC3E}">
        <p14:creationId xmlns:p14="http://schemas.microsoft.com/office/powerpoint/2010/main" val="3188124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271933" y="3022258"/>
            <a:ext cx="2642616" cy="160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1008" y="343577"/>
            <a:ext cx="192678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3150" b="1" baseline="2600" dirty="0">
                <a:latin typeface="Calibri"/>
                <a:cs typeface="Calibri"/>
              </a:rPr>
              <a:t>T</a:t>
            </a:r>
            <a:r>
              <a:rPr sz="3150" b="1" spc="9" baseline="2600" dirty="0">
                <a:latin typeface="Calibri"/>
                <a:cs typeface="Calibri"/>
              </a:rPr>
              <a:t>R</a:t>
            </a:r>
            <a:r>
              <a:rPr sz="3150" b="1" baseline="2600" dirty="0">
                <a:latin typeface="Calibri"/>
                <a:cs typeface="Calibri"/>
              </a:rPr>
              <a:t>ANS</a:t>
            </a:r>
            <a:r>
              <a:rPr sz="3150" b="1" spc="-144" baseline="2600" dirty="0">
                <a:latin typeface="Calibri"/>
                <a:cs typeface="Calibri"/>
              </a:rPr>
              <a:t>P</a:t>
            </a:r>
            <a:r>
              <a:rPr sz="3150" b="1" baseline="2600" dirty="0">
                <a:latin typeface="Calibri"/>
                <a:cs typeface="Calibri"/>
              </a:rPr>
              <a:t>ARENCIA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332" y="1282518"/>
            <a:ext cx="280833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>
                <a:latin typeface="Calibri"/>
                <a:cs typeface="Calibri"/>
              </a:rPr>
              <a:t>S</a:t>
            </a:r>
            <a:r>
              <a:rPr sz="2700" baseline="3034" dirty="0">
                <a:latin typeface="Calibri"/>
                <a:cs typeface="Calibri"/>
              </a:rPr>
              <a:t>e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spc="-19" baseline="3034" dirty="0">
                <a:latin typeface="Calibri"/>
                <a:cs typeface="Calibri"/>
              </a:rPr>
              <a:t>c</a:t>
            </a:r>
            <a:r>
              <a:rPr sz="2700" baseline="3034" dirty="0">
                <a:latin typeface="Calibri"/>
                <a:cs typeface="Calibri"/>
              </a:rPr>
              <a:t>onocen</a:t>
            </a:r>
            <a:r>
              <a:rPr sz="2700" spc="2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dos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mod</a:t>
            </a:r>
            <a:r>
              <a:rPr sz="2700" spc="4" baseline="3034" dirty="0">
                <a:latin typeface="Calibri"/>
                <a:cs typeface="Calibri"/>
              </a:rPr>
              <a:t>a</a:t>
            </a:r>
            <a:r>
              <a:rPr sz="2700" spc="-4" baseline="3034" dirty="0">
                <a:latin typeface="Calibri"/>
                <a:cs typeface="Calibri"/>
              </a:rPr>
              <a:t>li</a:t>
            </a:r>
            <a:r>
              <a:rPr sz="2700" baseline="3034" dirty="0">
                <a:latin typeface="Calibri"/>
                <a:cs typeface="Calibri"/>
              </a:rPr>
              <a:t>da</a:t>
            </a:r>
            <a:r>
              <a:rPr sz="2700" spc="4" baseline="3034" dirty="0">
                <a:latin typeface="Calibri"/>
                <a:cs typeface="Calibri"/>
              </a:rPr>
              <a:t>d</a:t>
            </a:r>
            <a:r>
              <a:rPr sz="2700" baseline="3034" dirty="0">
                <a:latin typeface="Calibri"/>
                <a:cs typeface="Calibri"/>
              </a:rPr>
              <a:t>e</a:t>
            </a:r>
            <a:r>
              <a:rPr sz="2700" spc="14" baseline="3034" dirty="0">
                <a:latin typeface="Calibri"/>
                <a:cs typeface="Calibri"/>
              </a:rPr>
              <a:t>s</a:t>
            </a:r>
            <a:r>
              <a:rPr sz="2700" baseline="3034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9132" y="1741800"/>
            <a:ext cx="3250875" cy="803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baseline="3034" dirty="0">
                <a:latin typeface="Calibri"/>
                <a:cs typeface="Calibri"/>
              </a:rPr>
              <a:t>2. </a:t>
            </a:r>
            <a:r>
              <a:rPr sz="2700" b="1" spc="-104" baseline="3034" dirty="0">
                <a:latin typeface="Calibri"/>
                <a:cs typeface="Calibri"/>
              </a:rPr>
              <a:t>T</a:t>
            </a:r>
            <a:r>
              <a:rPr sz="2700" b="1" spc="-39" baseline="3034" dirty="0">
                <a:latin typeface="Calibri"/>
                <a:cs typeface="Calibri"/>
              </a:rPr>
              <a:t>r</a:t>
            </a:r>
            <a:r>
              <a:rPr sz="2700" b="1" baseline="3034" dirty="0">
                <a:latin typeface="Calibri"/>
                <a:cs typeface="Calibri"/>
              </a:rPr>
              <a:t>ans</a:t>
            </a:r>
            <a:r>
              <a:rPr sz="2700" b="1" spc="9" baseline="3034" dirty="0">
                <a:latin typeface="Calibri"/>
                <a:cs typeface="Calibri"/>
              </a:rPr>
              <a:t>p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baseline="3034" dirty="0">
                <a:latin typeface="Calibri"/>
                <a:cs typeface="Calibri"/>
              </a:rPr>
              <a:t>enc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25" baseline="3034" dirty="0">
                <a:latin typeface="Calibri"/>
                <a:cs typeface="Calibri"/>
              </a:rPr>
              <a:t> </a:t>
            </a:r>
            <a:r>
              <a:rPr sz="2700" b="1" spc="-34" baseline="3034" dirty="0">
                <a:latin typeface="Calibri"/>
                <a:cs typeface="Calibri"/>
              </a:rPr>
              <a:t>P</a:t>
            </a:r>
            <a:r>
              <a:rPr sz="2700" b="1" baseline="3034" dirty="0">
                <a:latin typeface="Calibri"/>
                <a:cs typeface="Calibri"/>
              </a:rPr>
              <a:t>asi</a:t>
            </a:r>
            <a:r>
              <a:rPr sz="2700" b="1" spc="-25" baseline="3034" dirty="0">
                <a:latin typeface="Calibri"/>
                <a:cs typeface="Calibri"/>
              </a:rPr>
              <a:t>v</a:t>
            </a:r>
            <a:r>
              <a:rPr sz="2700" b="1" baseline="3034" dirty="0">
                <a:latin typeface="Calibri"/>
                <a:cs typeface="Calibri"/>
              </a:rPr>
              <a:t>a;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media</a:t>
            </a:r>
            <a:r>
              <a:rPr sz="2700" spc="-9" baseline="3034" dirty="0">
                <a:latin typeface="Calibri"/>
                <a:cs typeface="Calibri"/>
              </a:rPr>
              <a:t>n</a:t>
            </a:r>
            <a:r>
              <a:rPr sz="2700" spc="-25" baseline="3034" dirty="0">
                <a:latin typeface="Calibri"/>
                <a:cs typeface="Calibri"/>
              </a:rPr>
              <a:t>t</a:t>
            </a:r>
            <a:r>
              <a:rPr sz="2700" baseline="3034" dirty="0"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  <a:spcBef>
                <a:spcPts val="11"/>
              </a:spcBef>
            </a:pPr>
            <a:r>
              <a:rPr sz="2700" spc="-4" baseline="1517" dirty="0">
                <a:latin typeface="Calibri"/>
                <a:cs typeface="Calibri"/>
              </a:rPr>
              <a:t>l</a:t>
            </a:r>
            <a:r>
              <a:rPr sz="2700" baseline="1517" dirty="0">
                <a:latin typeface="Calibri"/>
                <a:cs typeface="Calibri"/>
              </a:rPr>
              <a:t>as </a:t>
            </a:r>
            <a:r>
              <a:rPr sz="2700" spc="4" baseline="1517" dirty="0">
                <a:latin typeface="Calibri"/>
                <a:cs typeface="Calibri"/>
              </a:rPr>
              <a:t>s</a:t>
            </a:r>
            <a:r>
              <a:rPr sz="2700" baseline="1517" dirty="0">
                <a:latin typeface="Calibri"/>
                <a:cs typeface="Calibri"/>
              </a:rPr>
              <a:t>o</a:t>
            </a:r>
            <a:r>
              <a:rPr sz="2700" spc="-4" baseline="1517" dirty="0">
                <a:latin typeface="Calibri"/>
                <a:cs typeface="Calibri"/>
              </a:rPr>
              <a:t>lici</a:t>
            </a:r>
            <a:r>
              <a:rPr sz="2700" baseline="1517" dirty="0">
                <a:latin typeface="Calibri"/>
                <a:cs typeface="Calibri"/>
              </a:rPr>
              <a:t>tud</a:t>
            </a:r>
            <a:r>
              <a:rPr sz="2700" spc="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s</a:t>
            </a:r>
            <a:r>
              <a:rPr sz="2700" spc="1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de</a:t>
            </a:r>
            <a:r>
              <a:rPr sz="2700" spc="25" baseline="1517" dirty="0"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700" b="1" spc="-4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b="1" spc="-24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endParaRPr dirty="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</a:pP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700" b="1" spc="-34" baseline="1517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ormaci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ó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b="1" spc="-39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púb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700" b="1" spc="-4" baseline="151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baseline="1517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16624" y="1741800"/>
            <a:ext cx="3604286" cy="1077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43">
              <a:lnSpc>
                <a:spcPts val="1935"/>
              </a:lnSpc>
              <a:spcBef>
                <a:spcPts val="96"/>
              </a:spcBef>
            </a:pPr>
            <a:r>
              <a:rPr sz="2700" b="1" baseline="3034" dirty="0">
                <a:latin typeface="Calibri"/>
                <a:cs typeface="Calibri"/>
              </a:rPr>
              <a:t>1. </a:t>
            </a:r>
            <a:r>
              <a:rPr sz="2700" b="1" spc="276" baseline="3034" dirty="0">
                <a:latin typeface="Calibri"/>
                <a:cs typeface="Calibri"/>
              </a:rPr>
              <a:t> </a:t>
            </a:r>
            <a:r>
              <a:rPr sz="2700" b="1" spc="-100" baseline="3034" dirty="0">
                <a:latin typeface="Calibri"/>
                <a:cs typeface="Calibri"/>
              </a:rPr>
              <a:t>T</a:t>
            </a:r>
            <a:r>
              <a:rPr sz="2700" b="1" spc="-39" baseline="3034" dirty="0">
                <a:latin typeface="Calibri"/>
                <a:cs typeface="Calibri"/>
              </a:rPr>
              <a:t>r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4" baseline="3034" dirty="0">
                <a:latin typeface="Calibri"/>
                <a:cs typeface="Calibri"/>
              </a:rPr>
              <a:t>n</a:t>
            </a:r>
            <a:r>
              <a:rPr sz="2700" b="1" spc="-9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p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-4" baseline="3034" dirty="0">
                <a:latin typeface="Calibri"/>
                <a:cs typeface="Calibri"/>
              </a:rPr>
              <a:t>e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-9" baseline="3034" dirty="0">
                <a:latin typeface="Calibri"/>
                <a:cs typeface="Calibri"/>
              </a:rPr>
              <a:t>ci</a:t>
            </a:r>
            <a:r>
              <a:rPr sz="2700" b="1" baseline="3034" dirty="0">
                <a:latin typeface="Calibri"/>
                <a:cs typeface="Calibri"/>
              </a:rPr>
              <a:t>a </a:t>
            </a:r>
            <a:r>
              <a:rPr sz="2700" b="1" spc="281" baseline="3034" dirty="0">
                <a:latin typeface="Calibri"/>
                <a:cs typeface="Calibri"/>
              </a:rPr>
              <a:t> 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4" baseline="3034" dirty="0">
                <a:latin typeface="Calibri"/>
                <a:cs typeface="Calibri"/>
              </a:rPr>
              <a:t>c</a:t>
            </a:r>
            <a:r>
              <a:rPr sz="2700" b="1" baseline="3034" dirty="0">
                <a:latin typeface="Calibri"/>
                <a:cs typeface="Calibri"/>
              </a:rPr>
              <a:t>t</a:t>
            </a:r>
            <a:r>
              <a:rPr sz="2700" b="1" spc="-4" baseline="3034" dirty="0">
                <a:latin typeface="Calibri"/>
                <a:cs typeface="Calibri"/>
              </a:rPr>
              <a:t>i</a:t>
            </a:r>
            <a:r>
              <a:rPr sz="2700" b="1" spc="-19" baseline="3034" dirty="0">
                <a:latin typeface="Calibri"/>
                <a:cs typeface="Calibri"/>
              </a:rPr>
              <a:t>v</a:t>
            </a:r>
            <a:r>
              <a:rPr sz="2700" b="1" spc="-4" baseline="3034" dirty="0">
                <a:latin typeface="Calibri"/>
                <a:cs typeface="Calibri"/>
              </a:rPr>
              <a:t>a</a:t>
            </a:r>
            <a:r>
              <a:rPr sz="2700" baseline="3034" dirty="0">
                <a:latin typeface="Calibri"/>
                <a:cs typeface="Calibri"/>
              </a:rPr>
              <a:t>; </a:t>
            </a:r>
            <a:r>
              <a:rPr sz="2700" spc="276" baseline="3034" dirty="0">
                <a:latin typeface="Calibri"/>
                <a:cs typeface="Calibri"/>
              </a:rPr>
              <a:t> </a:t>
            </a:r>
            <a:r>
              <a:rPr sz="2700" spc="-4" baseline="3034" dirty="0">
                <a:latin typeface="Calibri"/>
                <a:cs typeface="Calibri"/>
              </a:rPr>
              <a:t>c</a:t>
            </a:r>
            <a:r>
              <a:rPr sz="2700" baseline="3034" dirty="0">
                <a:latin typeface="Calibri"/>
                <a:cs typeface="Calibri"/>
              </a:rPr>
              <a:t>ua</a:t>
            </a:r>
            <a:r>
              <a:rPr sz="2700" spc="4" baseline="3034" dirty="0">
                <a:latin typeface="Calibri"/>
                <a:cs typeface="Calibri"/>
              </a:rPr>
              <a:t>n</a:t>
            </a:r>
            <a:r>
              <a:rPr sz="2700" baseline="3034" dirty="0">
                <a:latin typeface="Calibri"/>
                <a:cs typeface="Calibri"/>
              </a:rPr>
              <a:t>do </a:t>
            </a:r>
            <a:r>
              <a:rPr sz="2700" spc="281" baseline="3034" dirty="0">
                <a:latin typeface="Calibri"/>
                <a:cs typeface="Calibri"/>
              </a:rPr>
              <a:t> </a:t>
            </a:r>
            <a:r>
              <a:rPr sz="2700" spc="-4" baseline="3034" dirty="0">
                <a:latin typeface="Calibri"/>
                <a:cs typeface="Calibri"/>
              </a:rPr>
              <a:t>la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baseline="1517" dirty="0">
                <a:latin typeface="Calibri"/>
                <a:cs typeface="Calibri"/>
              </a:rPr>
              <a:t>E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baseline="1517" dirty="0">
                <a:latin typeface="Calibri"/>
                <a:cs typeface="Calibri"/>
              </a:rPr>
              <a:t>t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4" baseline="1517" dirty="0">
                <a:latin typeface="Calibri"/>
                <a:cs typeface="Calibri"/>
              </a:rPr>
              <a:t>d</a:t>
            </a:r>
            <a:r>
              <a:rPr sz="2700" baseline="1517" dirty="0">
                <a:latin typeface="Calibri"/>
                <a:cs typeface="Calibri"/>
              </a:rPr>
              <a:t>ad</a:t>
            </a:r>
            <a:r>
              <a:rPr sz="2700" spc="17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b</a:t>
            </a:r>
            <a:r>
              <a:rPr sz="2700" spc="9" baseline="1517" dirty="0">
                <a:latin typeface="Calibri"/>
                <a:cs typeface="Calibri"/>
              </a:rPr>
              <a:t>r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baseline="1517" dirty="0">
                <a:latin typeface="Calibri"/>
                <a:cs typeface="Calibri"/>
              </a:rPr>
              <a:t>nda</a:t>
            </a:r>
            <a:r>
              <a:rPr sz="2700" spc="199" baseline="1517" dirty="0">
                <a:latin typeface="Calibri"/>
                <a:cs typeface="Calibri"/>
              </a:rPr>
              <a:t> 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spc="-34" baseline="1517" dirty="0">
                <a:latin typeface="Calibri"/>
                <a:cs typeface="Calibri"/>
              </a:rPr>
              <a:t>f</a:t>
            </a:r>
            <a:r>
              <a:rPr sz="2700" baseline="1517" dirty="0">
                <a:latin typeface="Calibri"/>
                <a:cs typeface="Calibri"/>
              </a:rPr>
              <a:t>orma</a:t>
            </a:r>
            <a:r>
              <a:rPr sz="2700" spc="-4" baseline="1517" dirty="0">
                <a:latin typeface="Calibri"/>
                <a:cs typeface="Calibri"/>
              </a:rPr>
              <a:t>ci</a:t>
            </a:r>
            <a:r>
              <a:rPr sz="2700" baseline="1517" dirty="0">
                <a:latin typeface="Calibri"/>
                <a:cs typeface="Calibri"/>
              </a:rPr>
              <a:t>ón</a:t>
            </a:r>
            <a:r>
              <a:rPr sz="2700" spc="200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m</a:t>
            </a:r>
            <a:r>
              <a:rPr sz="2700" spc="1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dia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 marL="12700" marR="405">
              <a:lnSpc>
                <a:spcPts val="2160"/>
              </a:lnSpc>
            </a:pPr>
            <a:r>
              <a:rPr sz="2700" spc="4" baseline="1517" dirty="0">
                <a:latin typeface="Calibri"/>
                <a:cs typeface="Calibri"/>
              </a:rPr>
              <a:t>s</a:t>
            </a:r>
            <a:r>
              <a:rPr sz="2700" baseline="1517" dirty="0">
                <a:latin typeface="Calibri"/>
                <a:cs typeface="Calibri"/>
              </a:rPr>
              <a:t>u</a:t>
            </a:r>
            <a:r>
              <a:rPr sz="2700" spc="75" baseline="1517" dirty="0">
                <a:latin typeface="Calibri"/>
                <a:cs typeface="Calibri"/>
              </a:rPr>
              <a:t> 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b="1" spc="-9" baseline="1517" dirty="0">
                <a:solidFill>
                  <a:srgbClr val="FF0000"/>
                </a:solidFill>
                <a:latin typeface="Calibri"/>
                <a:cs typeface="Calibri"/>
              </a:rPr>
              <a:t>á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700" b="1" spc="-9" baseline="1517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b="1" spc="64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19" baseline="1517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700" b="1" spc="79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o</a:t>
            </a:r>
            <a:r>
              <a:rPr sz="2700" spc="5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m</a:t>
            </a:r>
            <a:r>
              <a:rPr sz="2700" spc="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dia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e</a:t>
            </a:r>
            <a:r>
              <a:rPr sz="2700" spc="7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au</a:t>
            </a:r>
            <a:r>
              <a:rPr sz="2700" spc="4" baseline="1517" dirty="0">
                <a:latin typeface="Calibri"/>
                <a:cs typeface="Calibri"/>
              </a:rPr>
              <a:t>d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1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nc</a:t>
            </a:r>
            <a:r>
              <a:rPr sz="2700" spc="-9" baseline="1517" dirty="0">
                <a:latin typeface="Calibri"/>
                <a:cs typeface="Calibri"/>
              </a:rPr>
              <a:t>i</a:t>
            </a:r>
            <a:r>
              <a:rPr sz="2700" baseline="1517" dirty="0">
                <a:latin typeface="Calibri"/>
                <a:cs typeface="Calibri"/>
              </a:rPr>
              <a:t>as</a:t>
            </a:r>
            <a:endParaRPr dirty="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aseline="1517" dirty="0">
                <a:latin typeface="Calibri"/>
                <a:cs typeface="Calibri"/>
              </a:rPr>
              <a:t>p</a:t>
            </a:r>
            <a:r>
              <a:rPr sz="2700" spc="4" baseline="1517" dirty="0">
                <a:latin typeface="Calibri"/>
                <a:cs typeface="Calibri"/>
              </a:rPr>
              <a:t>ú</a:t>
            </a:r>
            <a:r>
              <a:rPr sz="2700" baseline="1517" dirty="0">
                <a:latin typeface="Calibri"/>
                <a:cs typeface="Calibri"/>
              </a:rPr>
              <a:t>bl</a:t>
            </a:r>
            <a:r>
              <a:rPr sz="2700" spc="-9" baseline="1517" dirty="0">
                <a:latin typeface="Calibri"/>
                <a:cs typeface="Calibri"/>
              </a:rPr>
              <a:t>i</a:t>
            </a:r>
            <a:r>
              <a:rPr sz="2700" spc="-14" baseline="1517" dirty="0">
                <a:latin typeface="Calibri"/>
                <a:cs typeface="Calibri"/>
              </a:rPr>
              <a:t>c</a:t>
            </a:r>
            <a:r>
              <a:rPr sz="2700" baseline="1517" dirty="0">
                <a:latin typeface="Calibri"/>
                <a:cs typeface="Calibri"/>
              </a:rPr>
              <a:t>as</a:t>
            </a:r>
            <a:r>
              <a:rPr sz="2700" spc="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de</a:t>
            </a:r>
            <a:r>
              <a:rPr sz="2700" spc="14" baseline="1517" dirty="0">
                <a:latin typeface="Calibri"/>
                <a:cs typeface="Calibri"/>
              </a:rPr>
              <a:t> </a:t>
            </a:r>
            <a:r>
              <a:rPr sz="2700" b="1" spc="-29" baseline="1517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b="1" spc="-9" baseline="1517" dirty="0">
                <a:solidFill>
                  <a:srgbClr val="FF0000"/>
                </a:solidFill>
                <a:latin typeface="Calibri"/>
                <a:cs typeface="Calibri"/>
              </a:rPr>
              <a:t>ió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spc="-39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700" b="1" spc="-14" baseline="1517" dirty="0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baseline="1517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56862" y="4301067"/>
            <a:ext cx="3776133" cy="25569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Transparencia colaborativa o proactiva (de datos abiertos): </a:t>
            </a:r>
            <a:r>
              <a:rPr lang="es-PE" dirty="0">
                <a:solidFill>
                  <a:schemeClr val="tx1"/>
                </a:solidFill>
              </a:rPr>
              <a:t>obligación de publicar datos crudos (abiertos) para que la ciudadanía los procese (derecho) y produzca nueva información</a:t>
            </a:r>
            <a:r>
              <a:rPr lang="es-PE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93" y="3101484"/>
            <a:ext cx="2716915" cy="11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l="5431" t="25357" r="6144" b="32683"/>
          <a:stretch/>
        </p:blipFill>
        <p:spPr bwMode="auto">
          <a:xfrm>
            <a:off x="9517487" y="6305277"/>
            <a:ext cx="2638566" cy="5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03092"/>
              </p:ext>
            </p:extLst>
          </p:nvPr>
        </p:nvGraphicFramePr>
        <p:xfrm>
          <a:off x="2130805" y="1850346"/>
          <a:ext cx="8070208" cy="3876832"/>
        </p:xfrm>
        <a:graphic>
          <a:graphicData uri="http://schemas.openxmlformats.org/drawingml/2006/table">
            <a:tbl>
              <a:tblPr/>
              <a:tblGrid>
                <a:gridCol w="294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10">
                <a:tc rowSpan="4">
                  <a:txBody>
                    <a:bodyPr/>
                    <a:lstStyle/>
                    <a:p>
                      <a:pPr algn="ctr"/>
                      <a:endParaRPr lang="es-PE" sz="4400" dirty="0"/>
                    </a:p>
                    <a:p>
                      <a:pPr algn="ctr"/>
                      <a:r>
                        <a:rPr lang="es-PE" sz="3200" dirty="0"/>
                        <a:t>Para</a:t>
                      </a:r>
                      <a:r>
                        <a:rPr lang="es-PE" sz="3200" baseline="0" dirty="0"/>
                        <a:t> conocer sobre la práctica institucional, hace falta…</a:t>
                      </a:r>
                      <a:endParaRPr lang="es-PE" sz="3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Normativa y planes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Institucionalidad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69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800" baseline="0" dirty="0"/>
                        <a:t>Verificar el cumplimiento de obligaciones de transparencia activa y pasiva</a:t>
                      </a:r>
                      <a:endParaRPr lang="es-P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52">
                <a:tc vMerge="1">
                  <a:txBody>
                    <a:bodyPr/>
                    <a:lstStyle/>
                    <a:p>
                      <a:pPr algn="ctr"/>
                      <a:endParaRPr lang="es-PE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Grado</a:t>
                      </a:r>
                      <a:r>
                        <a:rPr lang="es-PE" sz="2800" baseline="0" dirty="0"/>
                        <a:t> de satisfacción ciudadana</a:t>
                      </a:r>
                      <a:endParaRPr lang="es-P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CB9219E0-4974-41E1-8D50-84C7140A4B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Práctica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810343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l="5431" t="25357" r="6144" b="32683"/>
          <a:stretch/>
        </p:blipFill>
        <p:spPr bwMode="auto">
          <a:xfrm>
            <a:off x="9517487" y="6305277"/>
            <a:ext cx="2638566" cy="5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03092"/>
              </p:ext>
            </p:extLst>
          </p:nvPr>
        </p:nvGraphicFramePr>
        <p:xfrm>
          <a:off x="2130805" y="1850346"/>
          <a:ext cx="8070208" cy="3876832"/>
        </p:xfrm>
        <a:graphic>
          <a:graphicData uri="http://schemas.openxmlformats.org/drawingml/2006/table">
            <a:tbl>
              <a:tblPr/>
              <a:tblGrid>
                <a:gridCol w="294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10">
                <a:tc rowSpan="4">
                  <a:txBody>
                    <a:bodyPr/>
                    <a:lstStyle/>
                    <a:p>
                      <a:pPr algn="ctr"/>
                      <a:endParaRPr lang="es-PE" sz="4400" dirty="0"/>
                    </a:p>
                    <a:p>
                      <a:pPr algn="ctr"/>
                      <a:r>
                        <a:rPr lang="es-PE" sz="3200" dirty="0"/>
                        <a:t>Para</a:t>
                      </a:r>
                      <a:r>
                        <a:rPr lang="es-PE" sz="3200" baseline="0" dirty="0"/>
                        <a:t> conocer sobre la práctica institucional, hace falta…</a:t>
                      </a:r>
                      <a:endParaRPr lang="es-PE" sz="3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Normativa y planes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Institucionalidad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69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800" baseline="0" dirty="0"/>
                        <a:t>Verificar el cumplimiento de obligaciones de transparencia activa y pasiva</a:t>
                      </a:r>
                      <a:endParaRPr lang="es-P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52">
                <a:tc vMerge="1">
                  <a:txBody>
                    <a:bodyPr/>
                    <a:lstStyle/>
                    <a:p>
                      <a:pPr algn="ctr"/>
                      <a:endParaRPr lang="es-PE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Grado</a:t>
                      </a:r>
                      <a:r>
                        <a:rPr lang="es-PE" sz="2800" baseline="0" dirty="0"/>
                        <a:t> de satisfacción ciudadana</a:t>
                      </a:r>
                      <a:endParaRPr lang="es-P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CB9219E0-4974-41E1-8D50-84C7140A4B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Práctica institucional</a:t>
            </a:r>
          </a:p>
        </p:txBody>
      </p:sp>
      <p:pic>
        <p:nvPicPr>
          <p:cNvPr id="8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81" y="1858584"/>
            <a:ext cx="725873" cy="7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88" y="2694724"/>
            <a:ext cx="699266" cy="6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5336">
            <a:off x="9668817" y="2840702"/>
            <a:ext cx="530197" cy="2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88" y="3589908"/>
            <a:ext cx="699266" cy="6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5336">
            <a:off x="9652342" y="3711480"/>
            <a:ext cx="530197" cy="2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039" y="4989625"/>
            <a:ext cx="619691" cy="6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54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1402" y="2931129"/>
            <a:ext cx="1208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5400" dirty="0">
                <a:solidFill>
                  <a:prstClr val="white"/>
                </a:solidFill>
                <a:latin typeface="Calibri" panose="020F0502020204030204"/>
              </a:rPr>
              <a:t>  Marco normativo y diseño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486770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4724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Hitos normativo-institucionales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872"/>
            <a:ext cx="12192000" cy="4809743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/>
          <a:srcRect l="5431" t="25357" r="6144" b="32683"/>
          <a:stretch/>
        </p:blipFill>
        <p:spPr bwMode="auto">
          <a:xfrm>
            <a:off x="9299448" y="6227065"/>
            <a:ext cx="2892552" cy="63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64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70424201"/>
              </p:ext>
            </p:extLst>
          </p:nvPr>
        </p:nvGraphicFramePr>
        <p:xfrm>
          <a:off x="-52002" y="588359"/>
          <a:ext cx="6022472" cy="322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6553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Régimen de infracciones y sanciones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2 Diagrama"/>
          <p:cNvGraphicFramePr/>
          <p:nvPr>
            <p:extLst>
              <p:ext uri="{D42A27DB-BD31-4B8C-83A1-F6EECF244321}">
                <p14:modId xmlns:p14="http://schemas.microsoft.com/office/powerpoint/2010/main" val="4110539883"/>
              </p:ext>
            </p:extLst>
          </p:nvPr>
        </p:nvGraphicFramePr>
        <p:xfrm>
          <a:off x="6150864" y="1383887"/>
          <a:ext cx="6022472" cy="322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Imagen 10"/>
          <p:cNvPicPr/>
          <p:nvPr/>
        </p:nvPicPr>
        <p:blipFill rotWithShape="1">
          <a:blip r:embed="rId12"/>
          <a:srcRect l="5431" t="25357" r="6144" b="32683"/>
          <a:stretch/>
        </p:blipFill>
        <p:spPr bwMode="auto">
          <a:xfrm>
            <a:off x="9299448" y="6227065"/>
            <a:ext cx="2892552" cy="63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2 Diagrama"/>
          <p:cNvGraphicFramePr/>
          <p:nvPr>
            <p:extLst>
              <p:ext uri="{D42A27DB-BD31-4B8C-83A1-F6EECF244321}">
                <p14:modId xmlns:p14="http://schemas.microsoft.com/office/powerpoint/2010/main" val="1503121623"/>
              </p:ext>
            </p:extLst>
          </p:nvPr>
        </p:nvGraphicFramePr>
        <p:xfrm>
          <a:off x="32625" y="3770907"/>
          <a:ext cx="6824590" cy="322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215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/>
          <p:cNvSpPr txBox="1">
            <a:spLocks/>
          </p:cNvSpPr>
          <p:nvPr/>
        </p:nvSpPr>
        <p:spPr>
          <a:xfrm>
            <a:off x="-186126" y="875110"/>
            <a:ext cx="7635862" cy="319372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39" b="1" dirty="0">
                <a:solidFill>
                  <a:srgbClr val="C00000"/>
                </a:solidFill>
              </a:rPr>
              <a:t>Sanciones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1479" y="4416880"/>
            <a:ext cx="6860652" cy="392463"/>
          </a:xfrm>
        </p:spPr>
        <p:txBody>
          <a:bodyPr rtlCol="0" anchor="ctr">
            <a:noAutofit/>
          </a:bodyPr>
          <a:lstStyle/>
          <a:p>
            <a:pPr algn="just">
              <a:spcBef>
                <a:spcPct val="0"/>
              </a:spcBef>
              <a:buNone/>
              <a:defRPr/>
            </a:pPr>
            <a:r>
              <a:rPr lang="es-ES" sz="2032" i="1" dirty="0">
                <a:latin typeface="+mj-lt"/>
                <a:ea typeface="+mj-ea"/>
                <a:cs typeface="+mj-cs"/>
              </a:rPr>
              <a:t>	Sanción de multa </a:t>
            </a:r>
            <a:r>
              <a:rPr lang="mr-IN" sz="2032" i="1" dirty="0">
                <a:latin typeface="+mj-lt"/>
                <a:ea typeface="+mj-ea"/>
                <a:cs typeface="+mj-cs"/>
              </a:rPr>
              <a:t>–</a:t>
            </a:r>
            <a:r>
              <a:rPr lang="es-ES" sz="2032" i="1" dirty="0">
                <a:latin typeface="+mj-lt"/>
                <a:ea typeface="+mj-ea"/>
                <a:cs typeface="+mj-cs"/>
              </a:rPr>
              <a:t> personas jurídicas bajo el régimen privado que prestan servicios públicos o ejercen función administrativa.</a:t>
            </a:r>
          </a:p>
        </p:txBody>
      </p:sp>
      <p:graphicFrame>
        <p:nvGraphicFramePr>
          <p:cNvPr id="7" name="12 Diagrama"/>
          <p:cNvGraphicFramePr/>
          <p:nvPr>
            <p:extLst>
              <p:ext uri="{D42A27DB-BD31-4B8C-83A1-F6EECF244321}">
                <p14:modId xmlns:p14="http://schemas.microsoft.com/office/powerpoint/2010/main" val="614668463"/>
              </p:ext>
            </p:extLst>
          </p:nvPr>
        </p:nvGraphicFramePr>
        <p:xfrm>
          <a:off x="278756" y="1490996"/>
          <a:ext cx="6783375" cy="253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8803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Régimen de infracciones y sanciones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Llamada con línea 2 2"/>
          <p:cNvSpPr/>
          <p:nvPr/>
        </p:nvSpPr>
        <p:spPr>
          <a:xfrm>
            <a:off x="9957816" y="5212408"/>
            <a:ext cx="2103120" cy="14996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8970"/>
              <a:gd name="adj6" fmla="val -12813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ENTIDAD PÚBLICA</a:t>
            </a:r>
          </a:p>
        </p:txBody>
      </p:sp>
      <p:sp>
        <p:nvSpPr>
          <p:cNvPr id="4" name="CuadroTexto 3"/>
          <p:cNvSpPr txBox="1"/>
          <p:nvPr/>
        </p:nvSpPr>
        <p:spPr>
          <a:xfrm rot="2695534">
            <a:off x="7436991" y="4061844"/>
            <a:ext cx="236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QUE IMPONE CADA </a:t>
            </a:r>
          </a:p>
        </p:txBody>
      </p:sp>
      <p:sp>
        <p:nvSpPr>
          <p:cNvPr id="2" name="Llamada con línea 2 1"/>
          <p:cNvSpPr/>
          <p:nvPr/>
        </p:nvSpPr>
        <p:spPr>
          <a:xfrm>
            <a:off x="2133599" y="5689600"/>
            <a:ext cx="1354667" cy="6549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1707"/>
              <a:gd name="adj6" fmla="val -762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Autoridad</a:t>
            </a:r>
          </a:p>
        </p:txBody>
      </p:sp>
    </p:spTree>
    <p:extLst>
      <p:ext uri="{BB962C8B-B14F-4D97-AF65-F5344CB8AC3E}">
        <p14:creationId xmlns:p14="http://schemas.microsoft.com/office/powerpoint/2010/main" val="287335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812"/>
            <a:ext cx="12192000" cy="511252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Portales de Transparencia Estándar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2212384" y="1911874"/>
            <a:ext cx="8193953" cy="3596314"/>
          </a:xfrm>
        </p:spPr>
        <p:txBody>
          <a:bodyPr/>
          <a:lstStyle/>
          <a:p>
            <a:pPr marL="0" indent="0" algn="just">
              <a:buNone/>
            </a:pPr>
            <a:endParaRPr lang="es-PE" altLang="es-PE" sz="1195" dirty="0"/>
          </a:p>
          <a:p>
            <a:pPr algn="just">
              <a:buFont typeface="Wingdings" pitchFamily="2" charset="2"/>
              <a:buChar char="§"/>
            </a:pPr>
            <a:r>
              <a:rPr lang="es-PE" altLang="es-PE" sz="1992" dirty="0"/>
              <a:t>10 rubros de información:</a:t>
            </a:r>
          </a:p>
        </p:txBody>
      </p:sp>
      <p:sp>
        <p:nvSpPr>
          <p:cNvPr id="15" name="8 Rectángulo"/>
          <p:cNvSpPr/>
          <p:nvPr/>
        </p:nvSpPr>
        <p:spPr>
          <a:xfrm>
            <a:off x="3513213" y="3371049"/>
            <a:ext cx="6259270" cy="693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ES" altLang="es-PE" sz="1992" dirty="0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11393" t="53552" r="9361" b="25113"/>
          <a:stretch/>
        </p:blipFill>
        <p:spPr>
          <a:xfrm>
            <a:off x="126842" y="2582496"/>
            <a:ext cx="11833510" cy="187063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584803" y="4766810"/>
            <a:ext cx="7466693" cy="15882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Datos Generales</a:t>
            </a:r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Planeamiento y Organización</a:t>
            </a:r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Presupuesto</a:t>
            </a:r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Proyectos de Inversión e </a:t>
            </a:r>
            <a:r>
              <a:rPr lang="es-PE" sz="1593" i="1" dirty="0" err="1"/>
              <a:t>Infobras</a:t>
            </a:r>
            <a:endParaRPr lang="es-PE" sz="1593" i="1" dirty="0"/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Participación ciudadana</a:t>
            </a:r>
          </a:p>
          <a:p>
            <a:pPr marL="341418" indent="-341418">
              <a:buFont typeface="+mj-lt"/>
              <a:buAutoNum type="arabicPeriod"/>
            </a:pPr>
            <a:endParaRPr lang="es-PE" sz="1593" i="1" dirty="0"/>
          </a:p>
          <a:p>
            <a:pPr marL="341418" indent="-341418">
              <a:buFont typeface="+mj-lt"/>
              <a:buAutoNum type="arabicPeriod"/>
            </a:pPr>
            <a:endParaRPr lang="es-PE" sz="1593" i="1" dirty="0"/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Personal</a:t>
            </a:r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Contratación de bienes y servicios</a:t>
            </a:r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Actividades oficiales</a:t>
            </a:r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Acceso a la información</a:t>
            </a:r>
          </a:p>
          <a:p>
            <a:pPr marL="341418" indent="-341418">
              <a:buFont typeface="+mj-lt"/>
              <a:buAutoNum type="arabicPeriod"/>
            </a:pPr>
            <a:r>
              <a:rPr lang="es-PE" sz="1593" i="1" dirty="0"/>
              <a:t>Registro de visitas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2415634" y="1233064"/>
            <a:ext cx="7635862" cy="319372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39" b="1" dirty="0">
                <a:solidFill>
                  <a:srgbClr val="C00000"/>
                </a:solidFill>
              </a:rPr>
              <a:t>Contenido de los PTE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" y="4972133"/>
            <a:ext cx="2505983" cy="1063585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 rotWithShape="1">
          <a:blip r:embed="rId4"/>
          <a:srcRect l="5431" t="25357" r="6144" b="32683"/>
          <a:stretch/>
        </p:blipFill>
        <p:spPr bwMode="auto">
          <a:xfrm>
            <a:off x="9299448" y="6227065"/>
            <a:ext cx="2892552" cy="63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42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/>
          </p:nvPr>
        </p:nvGraphicFramePr>
        <p:xfrm>
          <a:off x="-36113" y="2486512"/>
          <a:ext cx="9534955" cy="362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2867855" y="1535624"/>
            <a:ext cx="609521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En general, ¿qué tan informado está/se siente usted respecto al acontecer político nacional? 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5 Marcador de pie de página"/>
          <p:cNvSpPr txBox="1">
            <a:spLocks/>
          </p:cNvSpPr>
          <p:nvPr/>
        </p:nvSpPr>
        <p:spPr>
          <a:xfrm>
            <a:off x="214300" y="6584622"/>
            <a:ext cx="2162020" cy="184669"/>
          </a:xfrm>
          <a:prstGeom prst="rect">
            <a:avLst/>
          </a:prstGeom>
        </p:spPr>
        <p:txBody>
          <a:bodyPr lIns="91439" tIns="45720" rIns="91439" bIns="45720"/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09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Base: Total de entrevistados (1314)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9"/>
          <a:stretch/>
        </p:blipFill>
        <p:spPr>
          <a:xfrm>
            <a:off x="10271537" y="830124"/>
            <a:ext cx="1875910" cy="16234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498842" y="2758118"/>
          <a:ext cx="2633599" cy="313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355">
                  <a:extLst>
                    <a:ext uri="{9D8B030D-6E8A-4147-A177-3AD203B41FA5}">
                      <a16:colId xmlns:a16="http://schemas.microsoft.com/office/drawing/2014/main" val="943636779"/>
                    </a:ext>
                  </a:extLst>
                </a:gridCol>
                <a:gridCol w="1446244">
                  <a:extLst>
                    <a:ext uri="{9D8B030D-6E8A-4147-A177-3AD203B41FA5}">
                      <a16:colId xmlns:a16="http://schemas.microsoft.com/office/drawing/2014/main" val="2700348956"/>
                    </a:ext>
                  </a:extLst>
                </a:gridCol>
              </a:tblGrid>
              <a:tr h="583491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Informados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No informados</a:t>
                      </a:r>
                    </a:p>
                  </a:txBody>
                  <a:tcPr anchor="ctr"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2974"/>
                  </a:ext>
                </a:extLst>
              </a:tr>
              <a:tr h="8514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1547631"/>
                  </a:ext>
                </a:extLst>
              </a:tr>
              <a:tr h="8514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6416433"/>
                  </a:ext>
                </a:extLst>
              </a:tr>
              <a:tr h="8514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5132312"/>
                  </a:ext>
                </a:extLst>
              </a:tr>
            </a:tbl>
          </a:graphicData>
        </a:graphic>
      </p:graphicFrame>
      <p:cxnSp>
        <p:nvCxnSpPr>
          <p:cNvPr id="19" name="Conector recto 18"/>
          <p:cNvCxnSpPr/>
          <p:nvPr/>
        </p:nvCxnSpPr>
        <p:spPr>
          <a:xfrm flipV="1">
            <a:off x="214300" y="4228160"/>
            <a:ext cx="9284542" cy="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0608733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  <a:latin typeface="Calibri Light" panose="020F0302020204030204" pitchFamily="34" charset="0"/>
              </a:rPr>
              <a:t>Ciudadano poco informado</a:t>
            </a:r>
            <a:endParaRPr lang="es-PE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10970314" y="3488267"/>
            <a:ext cx="705307" cy="508000"/>
          </a:xfrm>
          <a:custGeom>
            <a:avLst/>
            <a:gdLst>
              <a:gd name="connsiteX0" fmla="*/ 408886 w 705307"/>
              <a:gd name="connsiteY0" fmla="*/ 42333 h 508000"/>
              <a:gd name="connsiteX1" fmla="*/ 349619 w 705307"/>
              <a:gd name="connsiteY1" fmla="*/ 50800 h 508000"/>
              <a:gd name="connsiteX2" fmla="*/ 19419 w 705307"/>
              <a:gd name="connsiteY2" fmla="*/ 67733 h 508000"/>
              <a:gd name="connsiteX3" fmla="*/ 36353 w 705307"/>
              <a:gd name="connsiteY3" fmla="*/ 203200 h 508000"/>
              <a:gd name="connsiteX4" fmla="*/ 53286 w 705307"/>
              <a:gd name="connsiteY4" fmla="*/ 228600 h 508000"/>
              <a:gd name="connsiteX5" fmla="*/ 61753 w 705307"/>
              <a:gd name="connsiteY5" fmla="*/ 262466 h 508000"/>
              <a:gd name="connsiteX6" fmla="*/ 78686 w 705307"/>
              <a:gd name="connsiteY6" fmla="*/ 287866 h 508000"/>
              <a:gd name="connsiteX7" fmla="*/ 87153 w 705307"/>
              <a:gd name="connsiteY7" fmla="*/ 330200 h 508000"/>
              <a:gd name="connsiteX8" fmla="*/ 154886 w 705307"/>
              <a:gd name="connsiteY8" fmla="*/ 389466 h 508000"/>
              <a:gd name="connsiteX9" fmla="*/ 171819 w 705307"/>
              <a:gd name="connsiteY9" fmla="*/ 414866 h 508000"/>
              <a:gd name="connsiteX10" fmla="*/ 231086 w 705307"/>
              <a:gd name="connsiteY10" fmla="*/ 440266 h 508000"/>
              <a:gd name="connsiteX11" fmla="*/ 264953 w 705307"/>
              <a:gd name="connsiteY11" fmla="*/ 448733 h 508000"/>
              <a:gd name="connsiteX12" fmla="*/ 298819 w 705307"/>
              <a:gd name="connsiteY12" fmla="*/ 465666 h 508000"/>
              <a:gd name="connsiteX13" fmla="*/ 315753 w 705307"/>
              <a:gd name="connsiteY13" fmla="*/ 482600 h 508000"/>
              <a:gd name="connsiteX14" fmla="*/ 375019 w 705307"/>
              <a:gd name="connsiteY14" fmla="*/ 499533 h 508000"/>
              <a:gd name="connsiteX15" fmla="*/ 400419 w 705307"/>
              <a:gd name="connsiteY15" fmla="*/ 508000 h 508000"/>
              <a:gd name="connsiteX16" fmla="*/ 578219 w 705307"/>
              <a:gd name="connsiteY16" fmla="*/ 499533 h 508000"/>
              <a:gd name="connsiteX17" fmla="*/ 629019 w 705307"/>
              <a:gd name="connsiteY17" fmla="*/ 448733 h 508000"/>
              <a:gd name="connsiteX18" fmla="*/ 654419 w 705307"/>
              <a:gd name="connsiteY18" fmla="*/ 423333 h 508000"/>
              <a:gd name="connsiteX19" fmla="*/ 671353 w 705307"/>
              <a:gd name="connsiteY19" fmla="*/ 389466 h 508000"/>
              <a:gd name="connsiteX20" fmla="*/ 679819 w 705307"/>
              <a:gd name="connsiteY20" fmla="*/ 364066 h 508000"/>
              <a:gd name="connsiteX21" fmla="*/ 696753 w 705307"/>
              <a:gd name="connsiteY21" fmla="*/ 347133 h 508000"/>
              <a:gd name="connsiteX22" fmla="*/ 705219 w 705307"/>
              <a:gd name="connsiteY22" fmla="*/ 321733 h 508000"/>
              <a:gd name="connsiteX23" fmla="*/ 696753 w 705307"/>
              <a:gd name="connsiteY23" fmla="*/ 101600 h 508000"/>
              <a:gd name="connsiteX24" fmla="*/ 645953 w 705307"/>
              <a:gd name="connsiteY24" fmla="*/ 67733 h 508000"/>
              <a:gd name="connsiteX25" fmla="*/ 552819 w 705307"/>
              <a:gd name="connsiteY25" fmla="*/ 33866 h 508000"/>
              <a:gd name="connsiteX26" fmla="*/ 518953 w 705307"/>
              <a:gd name="connsiteY26" fmla="*/ 16933 h 508000"/>
              <a:gd name="connsiteX27" fmla="*/ 476619 w 705307"/>
              <a:gd name="connsiteY27" fmla="*/ 8466 h 508000"/>
              <a:gd name="connsiteX28" fmla="*/ 451219 w 705307"/>
              <a:gd name="connsiteY28" fmla="*/ 0 h 508000"/>
              <a:gd name="connsiteX29" fmla="*/ 400419 w 705307"/>
              <a:gd name="connsiteY29" fmla="*/ 8466 h 508000"/>
              <a:gd name="connsiteX30" fmla="*/ 375019 w 705307"/>
              <a:gd name="connsiteY30" fmla="*/ 25400 h 508000"/>
              <a:gd name="connsiteX31" fmla="*/ 341153 w 705307"/>
              <a:gd name="connsiteY31" fmla="*/ 42333 h 508000"/>
              <a:gd name="connsiteX32" fmla="*/ 273419 w 705307"/>
              <a:gd name="connsiteY32" fmla="*/ 59266 h 508000"/>
              <a:gd name="connsiteX33" fmla="*/ 239553 w 705307"/>
              <a:gd name="connsiteY33" fmla="*/ 135466 h 508000"/>
              <a:gd name="connsiteX34" fmla="*/ 231086 w 705307"/>
              <a:gd name="connsiteY34" fmla="*/ 160866 h 508000"/>
              <a:gd name="connsiteX35" fmla="*/ 214153 w 705307"/>
              <a:gd name="connsiteY35" fmla="*/ 194733 h 508000"/>
              <a:gd name="connsiteX36" fmla="*/ 205686 w 705307"/>
              <a:gd name="connsiteY36" fmla="*/ 220133 h 508000"/>
              <a:gd name="connsiteX37" fmla="*/ 188753 w 705307"/>
              <a:gd name="connsiteY37" fmla="*/ 262466 h 508000"/>
              <a:gd name="connsiteX38" fmla="*/ 197219 w 705307"/>
              <a:gd name="connsiteY38" fmla="*/ 355600 h 508000"/>
              <a:gd name="connsiteX39" fmla="*/ 222619 w 705307"/>
              <a:gd name="connsiteY39" fmla="*/ 431800 h 508000"/>
              <a:gd name="connsiteX40" fmla="*/ 239553 w 705307"/>
              <a:gd name="connsiteY40" fmla="*/ 448733 h 508000"/>
              <a:gd name="connsiteX41" fmla="*/ 290353 w 705307"/>
              <a:gd name="connsiteY41" fmla="*/ 457200 h 508000"/>
              <a:gd name="connsiteX42" fmla="*/ 349619 w 705307"/>
              <a:gd name="connsiteY42" fmla="*/ 491066 h 508000"/>
              <a:gd name="connsiteX43" fmla="*/ 383486 w 705307"/>
              <a:gd name="connsiteY43" fmla="*/ 499533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05307" h="508000">
                <a:moveTo>
                  <a:pt x="408886" y="42333"/>
                </a:moveTo>
                <a:cubicBezTo>
                  <a:pt x="389130" y="45155"/>
                  <a:pt x="369533" y="49501"/>
                  <a:pt x="349619" y="50800"/>
                </a:cubicBezTo>
                <a:cubicBezTo>
                  <a:pt x="239641" y="57972"/>
                  <a:pt x="118525" y="19519"/>
                  <a:pt x="19419" y="67733"/>
                </a:cubicBezTo>
                <a:cubicBezTo>
                  <a:pt x="-21503" y="87641"/>
                  <a:pt x="11111" y="165336"/>
                  <a:pt x="36353" y="203200"/>
                </a:cubicBezTo>
                <a:lnTo>
                  <a:pt x="53286" y="228600"/>
                </a:lnTo>
                <a:cubicBezTo>
                  <a:pt x="56108" y="239889"/>
                  <a:pt x="57169" y="251771"/>
                  <a:pt x="61753" y="262466"/>
                </a:cubicBezTo>
                <a:cubicBezTo>
                  <a:pt x="65761" y="271819"/>
                  <a:pt x="75113" y="278338"/>
                  <a:pt x="78686" y="287866"/>
                </a:cubicBezTo>
                <a:cubicBezTo>
                  <a:pt x="83739" y="301341"/>
                  <a:pt x="81198" y="317099"/>
                  <a:pt x="87153" y="330200"/>
                </a:cubicBezTo>
                <a:cubicBezTo>
                  <a:pt x="113000" y="387064"/>
                  <a:pt x="109551" y="378133"/>
                  <a:pt x="154886" y="389466"/>
                </a:cubicBezTo>
                <a:cubicBezTo>
                  <a:pt x="160530" y="397933"/>
                  <a:pt x="164002" y="408352"/>
                  <a:pt x="171819" y="414866"/>
                </a:cubicBezTo>
                <a:cubicBezTo>
                  <a:pt x="183602" y="424685"/>
                  <a:pt x="214972" y="435662"/>
                  <a:pt x="231086" y="440266"/>
                </a:cubicBezTo>
                <a:cubicBezTo>
                  <a:pt x="242275" y="443463"/>
                  <a:pt x="254057" y="444647"/>
                  <a:pt x="264953" y="448733"/>
                </a:cubicBezTo>
                <a:cubicBezTo>
                  <a:pt x="276771" y="453165"/>
                  <a:pt x="288318" y="458665"/>
                  <a:pt x="298819" y="465666"/>
                </a:cubicBezTo>
                <a:cubicBezTo>
                  <a:pt x="305461" y="470094"/>
                  <a:pt x="308458" y="479358"/>
                  <a:pt x="315753" y="482600"/>
                </a:cubicBezTo>
                <a:cubicBezTo>
                  <a:pt x="334528" y="490945"/>
                  <a:pt x="355340" y="493629"/>
                  <a:pt x="375019" y="499533"/>
                </a:cubicBezTo>
                <a:cubicBezTo>
                  <a:pt x="383567" y="502098"/>
                  <a:pt x="391952" y="505178"/>
                  <a:pt x="400419" y="508000"/>
                </a:cubicBezTo>
                <a:lnTo>
                  <a:pt x="578219" y="499533"/>
                </a:lnTo>
                <a:cubicBezTo>
                  <a:pt x="601400" y="493523"/>
                  <a:pt x="612086" y="465666"/>
                  <a:pt x="629019" y="448733"/>
                </a:cubicBezTo>
                <a:cubicBezTo>
                  <a:pt x="637486" y="440266"/>
                  <a:pt x="649064" y="434043"/>
                  <a:pt x="654419" y="423333"/>
                </a:cubicBezTo>
                <a:cubicBezTo>
                  <a:pt x="660064" y="412044"/>
                  <a:pt x="666381" y="401067"/>
                  <a:pt x="671353" y="389466"/>
                </a:cubicBezTo>
                <a:cubicBezTo>
                  <a:pt x="674869" y="381263"/>
                  <a:pt x="675227" y="371719"/>
                  <a:pt x="679819" y="364066"/>
                </a:cubicBezTo>
                <a:cubicBezTo>
                  <a:pt x="683926" y="357221"/>
                  <a:pt x="691108" y="352777"/>
                  <a:pt x="696753" y="347133"/>
                </a:cubicBezTo>
                <a:cubicBezTo>
                  <a:pt x="699575" y="338666"/>
                  <a:pt x="705219" y="330658"/>
                  <a:pt x="705219" y="321733"/>
                </a:cubicBezTo>
                <a:cubicBezTo>
                  <a:pt x="705219" y="248301"/>
                  <a:pt x="706786" y="174343"/>
                  <a:pt x="696753" y="101600"/>
                </a:cubicBezTo>
                <a:cubicBezTo>
                  <a:pt x="693187" y="75742"/>
                  <a:pt x="661735" y="75624"/>
                  <a:pt x="645953" y="67733"/>
                </a:cubicBezTo>
                <a:cubicBezTo>
                  <a:pt x="571783" y="30648"/>
                  <a:pt x="637706" y="48014"/>
                  <a:pt x="552819" y="33866"/>
                </a:cubicBezTo>
                <a:cubicBezTo>
                  <a:pt x="541530" y="28222"/>
                  <a:pt x="530926" y="20924"/>
                  <a:pt x="518953" y="16933"/>
                </a:cubicBezTo>
                <a:cubicBezTo>
                  <a:pt x="505301" y="12382"/>
                  <a:pt x="490580" y="11956"/>
                  <a:pt x="476619" y="8466"/>
                </a:cubicBezTo>
                <a:cubicBezTo>
                  <a:pt x="467961" y="6302"/>
                  <a:pt x="459686" y="2822"/>
                  <a:pt x="451219" y="0"/>
                </a:cubicBezTo>
                <a:cubicBezTo>
                  <a:pt x="434286" y="2822"/>
                  <a:pt x="416705" y="3037"/>
                  <a:pt x="400419" y="8466"/>
                </a:cubicBezTo>
                <a:cubicBezTo>
                  <a:pt x="390765" y="11684"/>
                  <a:pt x="383854" y="20351"/>
                  <a:pt x="375019" y="25400"/>
                </a:cubicBezTo>
                <a:cubicBezTo>
                  <a:pt x="364061" y="31662"/>
                  <a:pt x="353126" y="38342"/>
                  <a:pt x="341153" y="42333"/>
                </a:cubicBezTo>
                <a:cubicBezTo>
                  <a:pt x="319074" y="49692"/>
                  <a:pt x="273419" y="59266"/>
                  <a:pt x="273419" y="59266"/>
                </a:cubicBezTo>
                <a:cubicBezTo>
                  <a:pt x="229736" y="190317"/>
                  <a:pt x="279802" y="54968"/>
                  <a:pt x="239553" y="135466"/>
                </a:cubicBezTo>
                <a:cubicBezTo>
                  <a:pt x="235562" y="143448"/>
                  <a:pt x="234602" y="152663"/>
                  <a:pt x="231086" y="160866"/>
                </a:cubicBezTo>
                <a:cubicBezTo>
                  <a:pt x="226114" y="172467"/>
                  <a:pt x="219125" y="183132"/>
                  <a:pt x="214153" y="194733"/>
                </a:cubicBezTo>
                <a:cubicBezTo>
                  <a:pt x="210637" y="202936"/>
                  <a:pt x="208820" y="211777"/>
                  <a:pt x="205686" y="220133"/>
                </a:cubicBezTo>
                <a:cubicBezTo>
                  <a:pt x="200350" y="234363"/>
                  <a:pt x="194397" y="248355"/>
                  <a:pt x="188753" y="262466"/>
                </a:cubicBezTo>
                <a:cubicBezTo>
                  <a:pt x="191575" y="293511"/>
                  <a:pt x="193577" y="324641"/>
                  <a:pt x="197219" y="355600"/>
                </a:cubicBezTo>
                <a:cubicBezTo>
                  <a:pt x="202323" y="398982"/>
                  <a:pt x="199149" y="402463"/>
                  <a:pt x="222619" y="431800"/>
                </a:cubicBezTo>
                <a:cubicBezTo>
                  <a:pt x="227606" y="438033"/>
                  <a:pt x="232079" y="445930"/>
                  <a:pt x="239553" y="448733"/>
                </a:cubicBezTo>
                <a:cubicBezTo>
                  <a:pt x="255627" y="454761"/>
                  <a:pt x="273420" y="454378"/>
                  <a:pt x="290353" y="457200"/>
                </a:cubicBezTo>
                <a:cubicBezTo>
                  <a:pt x="315862" y="474206"/>
                  <a:pt x="319542" y="478176"/>
                  <a:pt x="349619" y="491066"/>
                </a:cubicBezTo>
                <a:cubicBezTo>
                  <a:pt x="371458" y="500426"/>
                  <a:pt x="368067" y="499533"/>
                  <a:pt x="383486" y="49953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11142133" y="3529149"/>
            <a:ext cx="558800" cy="534851"/>
          </a:xfrm>
          <a:custGeom>
            <a:avLst/>
            <a:gdLst>
              <a:gd name="connsiteX0" fmla="*/ 321734 w 558800"/>
              <a:gd name="connsiteY0" fmla="*/ 1451 h 534851"/>
              <a:gd name="connsiteX1" fmla="*/ 279400 w 558800"/>
              <a:gd name="connsiteY1" fmla="*/ 9918 h 534851"/>
              <a:gd name="connsiteX2" fmla="*/ 169334 w 558800"/>
              <a:gd name="connsiteY2" fmla="*/ 18384 h 534851"/>
              <a:gd name="connsiteX3" fmla="*/ 118534 w 558800"/>
              <a:gd name="connsiteY3" fmla="*/ 35318 h 534851"/>
              <a:gd name="connsiteX4" fmla="*/ 76200 w 558800"/>
              <a:gd name="connsiteY4" fmla="*/ 69184 h 534851"/>
              <a:gd name="connsiteX5" fmla="*/ 59267 w 558800"/>
              <a:gd name="connsiteY5" fmla="*/ 86118 h 534851"/>
              <a:gd name="connsiteX6" fmla="*/ 0 w 558800"/>
              <a:gd name="connsiteY6" fmla="*/ 119984 h 534851"/>
              <a:gd name="connsiteX7" fmla="*/ 8467 w 558800"/>
              <a:gd name="connsiteY7" fmla="*/ 365518 h 534851"/>
              <a:gd name="connsiteX8" fmla="*/ 42334 w 558800"/>
              <a:gd name="connsiteY8" fmla="*/ 416318 h 534851"/>
              <a:gd name="connsiteX9" fmla="*/ 59267 w 558800"/>
              <a:gd name="connsiteY9" fmla="*/ 441718 h 534851"/>
              <a:gd name="connsiteX10" fmla="*/ 152400 w 558800"/>
              <a:gd name="connsiteY10" fmla="*/ 484051 h 534851"/>
              <a:gd name="connsiteX11" fmla="*/ 169334 w 558800"/>
              <a:gd name="connsiteY11" fmla="*/ 500984 h 534851"/>
              <a:gd name="connsiteX12" fmla="*/ 254000 w 558800"/>
              <a:gd name="connsiteY12" fmla="*/ 526384 h 534851"/>
              <a:gd name="connsiteX13" fmla="*/ 279400 w 558800"/>
              <a:gd name="connsiteY13" fmla="*/ 534851 h 534851"/>
              <a:gd name="connsiteX14" fmla="*/ 465667 w 558800"/>
              <a:gd name="connsiteY14" fmla="*/ 526384 h 534851"/>
              <a:gd name="connsiteX15" fmla="*/ 482600 w 558800"/>
              <a:gd name="connsiteY15" fmla="*/ 500984 h 534851"/>
              <a:gd name="connsiteX16" fmla="*/ 508000 w 558800"/>
              <a:gd name="connsiteY16" fmla="*/ 484051 h 534851"/>
              <a:gd name="connsiteX17" fmla="*/ 524934 w 558800"/>
              <a:gd name="connsiteY17" fmla="*/ 467118 h 534851"/>
              <a:gd name="connsiteX18" fmla="*/ 550334 w 558800"/>
              <a:gd name="connsiteY18" fmla="*/ 382451 h 534851"/>
              <a:gd name="connsiteX19" fmla="*/ 558800 w 558800"/>
              <a:gd name="connsiteY19" fmla="*/ 357051 h 534851"/>
              <a:gd name="connsiteX20" fmla="*/ 550334 w 558800"/>
              <a:gd name="connsiteY20" fmla="*/ 204651 h 534851"/>
              <a:gd name="connsiteX21" fmla="*/ 533400 w 558800"/>
              <a:gd name="connsiteY21" fmla="*/ 153851 h 534851"/>
              <a:gd name="connsiteX22" fmla="*/ 508000 w 558800"/>
              <a:gd name="connsiteY22" fmla="*/ 145384 h 534851"/>
              <a:gd name="connsiteX23" fmla="*/ 482600 w 558800"/>
              <a:gd name="connsiteY23" fmla="*/ 119984 h 534851"/>
              <a:gd name="connsiteX24" fmla="*/ 457200 w 558800"/>
              <a:gd name="connsiteY24" fmla="*/ 103051 h 534851"/>
              <a:gd name="connsiteX25" fmla="*/ 414867 w 558800"/>
              <a:gd name="connsiteY25" fmla="*/ 52251 h 534851"/>
              <a:gd name="connsiteX26" fmla="*/ 389467 w 558800"/>
              <a:gd name="connsiteY26" fmla="*/ 43784 h 534851"/>
              <a:gd name="connsiteX27" fmla="*/ 321734 w 558800"/>
              <a:gd name="connsiteY27" fmla="*/ 1451 h 5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8800" h="534851">
                <a:moveTo>
                  <a:pt x="321734" y="1451"/>
                </a:moveTo>
                <a:cubicBezTo>
                  <a:pt x="303390" y="-4193"/>
                  <a:pt x="293703" y="8329"/>
                  <a:pt x="279400" y="9918"/>
                </a:cubicBezTo>
                <a:cubicBezTo>
                  <a:pt x="242828" y="13981"/>
                  <a:pt x="205681" y="12645"/>
                  <a:pt x="169334" y="18384"/>
                </a:cubicBezTo>
                <a:cubicBezTo>
                  <a:pt x="151703" y="21168"/>
                  <a:pt x="118534" y="35318"/>
                  <a:pt x="118534" y="35318"/>
                </a:cubicBezTo>
                <a:cubicBezTo>
                  <a:pt x="77638" y="76212"/>
                  <a:pt x="129615" y="26451"/>
                  <a:pt x="76200" y="69184"/>
                </a:cubicBezTo>
                <a:cubicBezTo>
                  <a:pt x="69967" y="74171"/>
                  <a:pt x="65500" y="81131"/>
                  <a:pt x="59267" y="86118"/>
                </a:cubicBezTo>
                <a:cubicBezTo>
                  <a:pt x="39323" y="102073"/>
                  <a:pt x="23175" y="108397"/>
                  <a:pt x="0" y="119984"/>
                </a:cubicBezTo>
                <a:cubicBezTo>
                  <a:pt x="2822" y="201829"/>
                  <a:pt x="-3115" y="284448"/>
                  <a:pt x="8467" y="365518"/>
                </a:cubicBezTo>
                <a:cubicBezTo>
                  <a:pt x="11345" y="385665"/>
                  <a:pt x="31045" y="399385"/>
                  <a:pt x="42334" y="416318"/>
                </a:cubicBezTo>
                <a:cubicBezTo>
                  <a:pt x="47978" y="424785"/>
                  <a:pt x="50166" y="437167"/>
                  <a:pt x="59267" y="441718"/>
                </a:cubicBezTo>
                <a:cubicBezTo>
                  <a:pt x="134983" y="479575"/>
                  <a:pt x="103053" y="467601"/>
                  <a:pt x="152400" y="484051"/>
                </a:cubicBezTo>
                <a:cubicBezTo>
                  <a:pt x="158045" y="489695"/>
                  <a:pt x="162194" y="497414"/>
                  <a:pt x="169334" y="500984"/>
                </a:cubicBezTo>
                <a:cubicBezTo>
                  <a:pt x="196170" y="514402"/>
                  <a:pt x="225636" y="518280"/>
                  <a:pt x="254000" y="526384"/>
                </a:cubicBezTo>
                <a:cubicBezTo>
                  <a:pt x="262581" y="528836"/>
                  <a:pt x="270933" y="532029"/>
                  <a:pt x="279400" y="534851"/>
                </a:cubicBezTo>
                <a:cubicBezTo>
                  <a:pt x="341489" y="532029"/>
                  <a:pt x="404360" y="536602"/>
                  <a:pt x="465667" y="526384"/>
                </a:cubicBezTo>
                <a:cubicBezTo>
                  <a:pt x="475704" y="524711"/>
                  <a:pt x="475405" y="508179"/>
                  <a:pt x="482600" y="500984"/>
                </a:cubicBezTo>
                <a:cubicBezTo>
                  <a:pt x="489795" y="493789"/>
                  <a:pt x="500054" y="490408"/>
                  <a:pt x="508000" y="484051"/>
                </a:cubicBezTo>
                <a:cubicBezTo>
                  <a:pt x="514233" y="479064"/>
                  <a:pt x="519289" y="472762"/>
                  <a:pt x="524934" y="467118"/>
                </a:cubicBezTo>
                <a:cubicBezTo>
                  <a:pt x="537730" y="415928"/>
                  <a:pt x="529718" y="444300"/>
                  <a:pt x="550334" y="382451"/>
                </a:cubicBezTo>
                <a:lnTo>
                  <a:pt x="558800" y="357051"/>
                </a:lnTo>
                <a:cubicBezTo>
                  <a:pt x="555978" y="306251"/>
                  <a:pt x="556645" y="255136"/>
                  <a:pt x="550334" y="204651"/>
                </a:cubicBezTo>
                <a:cubicBezTo>
                  <a:pt x="548120" y="186939"/>
                  <a:pt x="550333" y="159496"/>
                  <a:pt x="533400" y="153851"/>
                </a:cubicBezTo>
                <a:lnTo>
                  <a:pt x="508000" y="145384"/>
                </a:lnTo>
                <a:cubicBezTo>
                  <a:pt x="499533" y="136917"/>
                  <a:pt x="491798" y="127649"/>
                  <a:pt x="482600" y="119984"/>
                </a:cubicBezTo>
                <a:cubicBezTo>
                  <a:pt x="474783" y="113470"/>
                  <a:pt x="464395" y="110246"/>
                  <a:pt x="457200" y="103051"/>
                </a:cubicBezTo>
                <a:cubicBezTo>
                  <a:pt x="425961" y="71812"/>
                  <a:pt x="456481" y="79994"/>
                  <a:pt x="414867" y="52251"/>
                </a:cubicBezTo>
                <a:cubicBezTo>
                  <a:pt x="407441" y="47300"/>
                  <a:pt x="398015" y="46348"/>
                  <a:pt x="389467" y="43784"/>
                </a:cubicBezTo>
                <a:cubicBezTo>
                  <a:pt x="330439" y="26076"/>
                  <a:pt x="340078" y="7095"/>
                  <a:pt x="321734" y="1451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97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41476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Funcionarios responsables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85676"/>
            <a:ext cx="5705856" cy="359631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PE" altLang="es-PE" sz="2400" b="1" dirty="0"/>
              <a:t>Funcionario responsable del PTE</a:t>
            </a:r>
            <a:r>
              <a:rPr lang="es-PE" altLang="es-PE" sz="2400" dirty="0"/>
              <a:t>: Encargado de elaborar y actualizar la información en el PTE (art. 4, </a:t>
            </a:r>
            <a:r>
              <a:rPr lang="es-PE" altLang="es-PE" sz="2400" dirty="0" err="1"/>
              <a:t>Rgto</a:t>
            </a:r>
            <a:r>
              <a:rPr lang="es-PE" altLang="es-PE" sz="2400" dirty="0"/>
              <a:t>).  </a:t>
            </a:r>
          </a:p>
          <a:p>
            <a:pPr algn="just">
              <a:buFont typeface="Wingdings" pitchFamily="2" charset="2"/>
              <a:buChar char="§"/>
            </a:pPr>
            <a:r>
              <a:rPr lang="es-ES" altLang="es-PE" sz="2400" b="1" dirty="0"/>
              <a:t>Coordinadores</a:t>
            </a:r>
            <a:r>
              <a:rPr lang="es-ES" altLang="es-PE" sz="2400" dirty="0"/>
              <a:t>: Funcionario de cada unidad orgánica poseedora de la información. Encargado de proveer la información necesaria al “Funcionario responsable del PTE” (art. 4, </a:t>
            </a:r>
            <a:r>
              <a:rPr lang="es-ES" altLang="es-PE" sz="2400" dirty="0" err="1"/>
              <a:t>Rgto</a:t>
            </a:r>
            <a:r>
              <a:rPr lang="es-ES" altLang="es-PE" sz="2400" dirty="0"/>
              <a:t>).</a:t>
            </a:r>
          </a:p>
          <a:p>
            <a:pPr marL="0" indent="0">
              <a:buNone/>
            </a:pPr>
            <a:endParaRPr lang="es-ES" altLang="es-PE" sz="2400" dirty="0"/>
          </a:p>
          <a:p>
            <a:pPr algn="just" eaLnBrk="1" hangingPunct="1">
              <a:lnSpc>
                <a:spcPct val="95000"/>
              </a:lnSpc>
              <a:spcAft>
                <a:spcPct val="30000"/>
              </a:spcAft>
              <a:buFont typeface="Wingdings" pitchFamily="2" charset="2"/>
              <a:buChar char="§"/>
              <a:defRPr/>
            </a:pPr>
            <a:endParaRPr lang="es-MX" sz="2400" dirty="0">
              <a:solidFill>
                <a:srgbClr val="000066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09" y="669215"/>
            <a:ext cx="947438" cy="789533"/>
          </a:xfrm>
          <a:prstGeom prst="rect">
            <a:avLst/>
          </a:prstGeom>
        </p:spPr>
      </p:pic>
      <p:sp>
        <p:nvSpPr>
          <p:cNvPr id="6" name="Marcador de contenido 6"/>
          <p:cNvSpPr txBox="1">
            <a:spLocks/>
          </p:cNvSpPr>
          <p:nvPr/>
        </p:nvSpPr>
        <p:spPr>
          <a:xfrm>
            <a:off x="5797296" y="3410557"/>
            <a:ext cx="6373368" cy="3538883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PE" sz="2400" b="1" dirty="0"/>
              <a:t>Funcionario Responsable de Acceso a la Información Pública </a:t>
            </a:r>
            <a:r>
              <a:rPr lang="es-PE" sz="2400" dirty="0"/>
              <a:t>(obligación del titular designarlo): Tiene el deber de atender todas las solicitudes que se formulen dentro de la entidad y en el plazo legal (art. 8, Ley; art. 4, </a:t>
            </a:r>
            <a:r>
              <a:rPr lang="es-PE" sz="2400" dirty="0" err="1"/>
              <a:t>Rgto</a:t>
            </a:r>
            <a:r>
              <a:rPr lang="es-PE" sz="2400" dirty="0"/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2400" b="1" dirty="0"/>
              <a:t>Funcionario poseedor de la información</a:t>
            </a:r>
            <a:r>
              <a:rPr lang="es-PE" sz="2400" dirty="0"/>
              <a:t>: Para ello, puede requerir la información solicitada al área de la entidad que la haya creado u obtenido, o que la tenga en su posesión o su control. (art. 6, </a:t>
            </a:r>
            <a:r>
              <a:rPr lang="es-PE" sz="2400" dirty="0" err="1"/>
              <a:t>Rgto</a:t>
            </a:r>
            <a:r>
              <a:rPr lang="es-PE" sz="2400" dirty="0"/>
              <a:t>)</a:t>
            </a:r>
            <a:endParaRPr lang="es-PE" altLang="es-PE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433734" y="2477347"/>
            <a:ext cx="444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FF0000"/>
                </a:solidFill>
                <a:latin typeface="Britannic Bold" panose="020B0903060703020204" pitchFamily="34" charset="0"/>
              </a:rPr>
              <a:t>FRAI ≠ F poseedor</a:t>
            </a:r>
          </a:p>
        </p:txBody>
      </p:sp>
    </p:spTree>
    <p:extLst>
      <p:ext uri="{BB962C8B-B14F-4D97-AF65-F5344CB8AC3E}">
        <p14:creationId xmlns:p14="http://schemas.microsoft.com/office/powerpoint/2010/main" val="2769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09900" y="995567"/>
            <a:ext cx="617220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PE" altLang="es-PE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 MINJUS</a:t>
            </a:r>
          </a:p>
          <a:p>
            <a:r>
              <a:rPr lang="es-PE" altLang="es-P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013-2017-JUS</a:t>
            </a:r>
          </a:p>
        </p:txBody>
      </p:sp>
      <p:graphicFrame>
        <p:nvGraphicFramePr>
          <p:cNvPr id="8" name="Diagram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31292"/>
              </p:ext>
            </p:extLst>
          </p:nvPr>
        </p:nvGraphicFramePr>
        <p:xfrm>
          <a:off x="548640" y="791785"/>
          <a:ext cx="7406640" cy="350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a la derecha con bandas 1"/>
          <p:cNvSpPr/>
          <p:nvPr/>
        </p:nvSpPr>
        <p:spPr>
          <a:xfrm>
            <a:off x="7271499" y="2290298"/>
            <a:ext cx="821469" cy="1797813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noFill/>
            </a:endParaRPr>
          </a:p>
        </p:txBody>
      </p:sp>
      <p:sp>
        <p:nvSpPr>
          <p:cNvPr id="5" name="Flecha a la derecha con bandas 4"/>
          <p:cNvSpPr/>
          <p:nvPr/>
        </p:nvSpPr>
        <p:spPr>
          <a:xfrm>
            <a:off x="7271499" y="649597"/>
            <a:ext cx="895793" cy="873198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noFill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8408519" y="558800"/>
            <a:ext cx="1663845" cy="16370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Autoridad Nacional de Transparencia y Acceso a la Información Pública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8408519" y="2403593"/>
            <a:ext cx="1663845" cy="18224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Autoridad Nacional de Protección de Datos Personales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919215" y="5375402"/>
            <a:ext cx="2057618" cy="1359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2056443" y="5392336"/>
            <a:ext cx="1910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Tribunal de Transparencia y Acceso a la Información Pública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919215" y="4264346"/>
            <a:ext cx="2307967" cy="5937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274682" y="4368379"/>
            <a:ext cx="1933863" cy="33855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s-PE" sz="1600" dirty="0"/>
              <a:t>Despacho Ministerial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1511777" y="4816509"/>
            <a:ext cx="407438" cy="46075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1243137" y="1329247"/>
            <a:ext cx="530197" cy="48126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95401" y="649597"/>
            <a:ext cx="2292426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Despacho Viceministerial </a:t>
            </a:r>
          </a:p>
          <a:p>
            <a:pPr algn="ctr"/>
            <a:r>
              <a:rPr lang="es-PE" sz="1600" dirty="0"/>
              <a:t>de Justicia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811"/>
            <a:ext cx="12192000" cy="42895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Institucionalidad emergente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7"/>
          <a:srcRect l="5431" t="25357" r="6144" b="32683"/>
          <a:stretch/>
        </p:blipFill>
        <p:spPr bwMode="auto">
          <a:xfrm>
            <a:off x="9299448" y="6227065"/>
            <a:ext cx="2892552" cy="63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05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55508"/>
              </p:ext>
            </p:extLst>
          </p:nvPr>
        </p:nvGraphicFramePr>
        <p:xfrm>
          <a:off x="1252150" y="668866"/>
          <a:ext cx="10095553" cy="577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Tipo de función o potestad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3200" dirty="0">
                          <a:effectLst/>
                        </a:rPr>
                        <a:t>Autoridad Nacional de Transparencia y Acceso a la Información Pública (DL 1353)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Normativa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</a:rPr>
                        <a:t>Proponer políticas y </a:t>
                      </a:r>
                      <a:r>
                        <a:rPr lang="es-PE" sz="2000" b="1" dirty="0">
                          <a:solidFill>
                            <a:srgbClr val="FF0000"/>
                          </a:solidFill>
                          <a:effectLst/>
                        </a:rPr>
                        <a:t>emitir directivas </a:t>
                      </a:r>
                      <a:r>
                        <a:rPr lang="es-PE" sz="2000" dirty="0">
                          <a:effectLst/>
                        </a:rPr>
                        <a:t>y lineamientos (art. 4, inc.1 y 2).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Supervisora/</a:t>
                      </a:r>
                      <a:endParaRPr lang="es-P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fiscalizadora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b="1" dirty="0">
                          <a:solidFill>
                            <a:srgbClr val="FF0000"/>
                          </a:solidFill>
                          <a:effectLst/>
                        </a:rPr>
                        <a:t>Supervisar el cumplimiento </a:t>
                      </a:r>
                      <a:r>
                        <a:rPr lang="es-PE" sz="2000" dirty="0">
                          <a:effectLst/>
                        </a:rPr>
                        <a:t>de las normas y requerir información necesaria a las entidades para verificar ello (art. 4, inc. 3 y 6).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</a:rPr>
                        <a:t>Elaborar y presentar al Congreso de la República el </a:t>
                      </a:r>
                      <a:r>
                        <a:rPr lang="es-PE" sz="2000" b="1" dirty="0">
                          <a:solidFill>
                            <a:srgbClr val="FF0000"/>
                          </a:solidFill>
                          <a:effectLst/>
                        </a:rPr>
                        <a:t>informe anual </a:t>
                      </a:r>
                      <a:r>
                        <a:rPr lang="es-PE" sz="2000" dirty="0">
                          <a:effectLst/>
                        </a:rPr>
                        <a:t>sobre los pedidos de acceso a la información pública. (art. 4, inc. 7).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</a:rPr>
                        <a:t>Supervisar el cumplimiento de la actualización del </a:t>
                      </a:r>
                      <a:r>
                        <a:rPr lang="es-PE" sz="2000" b="1" dirty="0">
                          <a:solidFill>
                            <a:srgbClr val="FF0000"/>
                          </a:solidFill>
                          <a:effectLst/>
                        </a:rPr>
                        <a:t>Portal de Transparencia</a:t>
                      </a:r>
                      <a:r>
                        <a:rPr lang="es-PE" sz="2000" dirty="0">
                          <a:effectLst/>
                        </a:rPr>
                        <a:t> (art. 4, inc. 8).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Consultiva/</a:t>
                      </a:r>
                      <a:endParaRPr lang="es-P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orientadora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b="1" dirty="0">
                          <a:solidFill>
                            <a:srgbClr val="FF0000"/>
                          </a:solidFill>
                          <a:effectLst/>
                        </a:rPr>
                        <a:t>Absolver las consultas </a:t>
                      </a:r>
                      <a:r>
                        <a:rPr lang="es-PE" sz="2000" dirty="0">
                          <a:effectLst/>
                        </a:rPr>
                        <a:t>que las entidades o las personas jurídicas o naturales le formulen respecto de la aplicación de normas de la materia (art. 4, inc. 4).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Promotora/de representación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b="1" dirty="0">
                          <a:solidFill>
                            <a:srgbClr val="FF0000"/>
                          </a:solidFill>
                          <a:effectLst/>
                        </a:rPr>
                        <a:t>Fomentar la cultura </a:t>
                      </a:r>
                      <a:r>
                        <a:rPr lang="es-PE" sz="2000" dirty="0">
                          <a:effectLst/>
                        </a:rPr>
                        <a:t>de transparencia y acceso a la información pública (art. 4, inc. 6).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0" y="811"/>
            <a:ext cx="12192000" cy="42895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Institucionalidad emergente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52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164234" y="676319"/>
            <a:ext cx="7391657" cy="10152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 Nacional de Transparencia, Acceso a la Información Pública y Protección de Datos Personales (</a:t>
            </a:r>
            <a:r>
              <a:rPr lang="es-PE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" name="Conector recto de flecha 3"/>
          <p:cNvCxnSpPr>
            <a:stCxn id="2" idx="2"/>
          </p:cNvCxnSpPr>
          <p:nvPr/>
        </p:nvCxnSpPr>
        <p:spPr>
          <a:xfrm flipH="1">
            <a:off x="4106333" y="1691585"/>
            <a:ext cx="1753730" cy="133197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2" idx="2"/>
          </p:cNvCxnSpPr>
          <p:nvPr/>
        </p:nvCxnSpPr>
        <p:spPr>
          <a:xfrm>
            <a:off x="5860063" y="1691585"/>
            <a:ext cx="1675270" cy="1331975"/>
          </a:xfrm>
          <a:prstGeom prst="straightConnector1">
            <a:avLst/>
          </a:prstGeom>
          <a:ln w="31750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4"/>
          <p:cNvGraphicFramePr>
            <a:graphicFrameLocks/>
          </p:cNvGraphicFramePr>
          <p:nvPr>
            <p:extLst/>
          </p:nvPr>
        </p:nvGraphicFramePr>
        <p:xfrm>
          <a:off x="1234440" y="2926080"/>
          <a:ext cx="4992624" cy="381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7149373" y="3097132"/>
            <a:ext cx="2150075" cy="1359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7268934" y="3197157"/>
            <a:ext cx="1910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Tribunal de Transparencia y Acceso a la Información Pública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12192000" cy="42895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Institucionalidad propuesta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7"/>
          <a:srcRect l="5431" t="25357" r="6144" b="32683"/>
          <a:stretch/>
        </p:blipFill>
        <p:spPr bwMode="auto">
          <a:xfrm>
            <a:off x="9299448" y="6227065"/>
            <a:ext cx="2892552" cy="63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inta perforada 2"/>
          <p:cNvSpPr/>
          <p:nvPr/>
        </p:nvSpPr>
        <p:spPr>
          <a:xfrm rot="19472764">
            <a:off x="3895872" y="2123829"/>
            <a:ext cx="1642533" cy="285205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Brazo gestor</a:t>
            </a:r>
          </a:p>
        </p:txBody>
      </p:sp>
      <p:sp>
        <p:nvSpPr>
          <p:cNvPr id="13" name="Cinta perforada 12"/>
          <p:cNvSpPr/>
          <p:nvPr/>
        </p:nvSpPr>
        <p:spPr>
          <a:xfrm rot="2417412">
            <a:off x="6124457" y="2160704"/>
            <a:ext cx="1642533" cy="285205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Brazo </a:t>
            </a:r>
            <a:r>
              <a:rPr lang="es-PE" sz="1600" dirty="0" err="1">
                <a:solidFill>
                  <a:schemeClr val="tx1"/>
                </a:solidFill>
              </a:rPr>
              <a:t>resolutor</a:t>
            </a:r>
            <a:endParaRPr lang="es-P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2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8674" y="2872201"/>
            <a:ext cx="11443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es-PE" sz="5400" dirty="0">
                <a:solidFill>
                  <a:prstClr val="white"/>
                </a:solidFill>
              </a:rPr>
              <a:t>Obligaciones de transparencia activa</a:t>
            </a:r>
          </a:p>
        </p:txBody>
      </p:sp>
    </p:spTree>
    <p:extLst>
      <p:ext uri="{BB962C8B-B14F-4D97-AF65-F5344CB8AC3E}">
        <p14:creationId xmlns:p14="http://schemas.microsoft.com/office/powerpoint/2010/main" val="1965068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708404" y="2490217"/>
            <a:ext cx="3098292" cy="714755"/>
          </a:xfrm>
          <a:custGeom>
            <a:avLst/>
            <a:gdLst/>
            <a:ahLst/>
            <a:cxnLst/>
            <a:rect l="l" t="t" r="r" b="b"/>
            <a:pathLst>
              <a:path w="3098292" h="714755">
                <a:moveTo>
                  <a:pt x="0" y="714755"/>
                </a:moveTo>
                <a:lnTo>
                  <a:pt x="3098292" y="714755"/>
                </a:lnTo>
                <a:lnTo>
                  <a:pt x="3098292" y="0"/>
                </a:lnTo>
                <a:lnTo>
                  <a:pt x="0" y="0"/>
                </a:lnTo>
                <a:lnTo>
                  <a:pt x="0" y="71475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08404" y="3349752"/>
            <a:ext cx="4169664" cy="1339596"/>
          </a:xfrm>
          <a:custGeom>
            <a:avLst/>
            <a:gdLst/>
            <a:ahLst/>
            <a:cxnLst/>
            <a:rect l="l" t="t" r="r" b="b"/>
            <a:pathLst>
              <a:path w="4169664" h="1339596">
                <a:moveTo>
                  <a:pt x="0" y="1339596"/>
                </a:moveTo>
                <a:lnTo>
                  <a:pt x="4169664" y="1339596"/>
                </a:lnTo>
                <a:lnTo>
                  <a:pt x="4169664" y="0"/>
                </a:lnTo>
                <a:lnTo>
                  <a:pt x="0" y="0"/>
                </a:lnTo>
                <a:lnTo>
                  <a:pt x="0" y="133959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5732" y="4834061"/>
            <a:ext cx="2372868" cy="509015"/>
          </a:xfrm>
          <a:custGeom>
            <a:avLst/>
            <a:gdLst/>
            <a:ahLst/>
            <a:cxnLst/>
            <a:rect l="l" t="t" r="r" b="b"/>
            <a:pathLst>
              <a:path w="2372868" h="509015">
                <a:moveTo>
                  <a:pt x="0" y="509015"/>
                </a:moveTo>
                <a:lnTo>
                  <a:pt x="2372868" y="509015"/>
                </a:lnTo>
                <a:lnTo>
                  <a:pt x="2372868" y="0"/>
                </a:lnTo>
                <a:lnTo>
                  <a:pt x="0" y="0"/>
                </a:lnTo>
                <a:lnTo>
                  <a:pt x="0" y="50901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82795" y="4749313"/>
            <a:ext cx="2282952" cy="509016"/>
          </a:xfrm>
          <a:custGeom>
            <a:avLst/>
            <a:gdLst/>
            <a:ahLst/>
            <a:cxnLst/>
            <a:rect l="l" t="t" r="r" b="b"/>
            <a:pathLst>
              <a:path w="2282952" h="509015">
                <a:moveTo>
                  <a:pt x="0" y="509016"/>
                </a:moveTo>
                <a:lnTo>
                  <a:pt x="2282952" y="509016"/>
                </a:lnTo>
                <a:lnTo>
                  <a:pt x="2282952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54936" y="5447307"/>
            <a:ext cx="2973324" cy="507491"/>
          </a:xfrm>
          <a:custGeom>
            <a:avLst/>
            <a:gdLst/>
            <a:ahLst/>
            <a:cxnLst/>
            <a:rect l="l" t="t" r="r" b="b"/>
            <a:pathLst>
              <a:path w="2973324" h="507491">
                <a:moveTo>
                  <a:pt x="0" y="507492"/>
                </a:moveTo>
                <a:lnTo>
                  <a:pt x="2973324" y="507492"/>
                </a:lnTo>
                <a:lnTo>
                  <a:pt x="2973324" y="0"/>
                </a:lnTo>
                <a:lnTo>
                  <a:pt x="0" y="0"/>
                </a:lnTo>
                <a:lnTo>
                  <a:pt x="0" y="50749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74536" y="2458213"/>
            <a:ext cx="3906012" cy="922019"/>
          </a:xfrm>
          <a:custGeom>
            <a:avLst/>
            <a:gdLst/>
            <a:ahLst/>
            <a:cxnLst/>
            <a:rect l="l" t="t" r="r" b="b"/>
            <a:pathLst>
              <a:path w="3906012" h="922019">
                <a:moveTo>
                  <a:pt x="0" y="922019"/>
                </a:moveTo>
                <a:lnTo>
                  <a:pt x="3906012" y="922019"/>
                </a:lnTo>
                <a:lnTo>
                  <a:pt x="390601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8532" y="3491485"/>
            <a:ext cx="1677924" cy="507491"/>
          </a:xfrm>
          <a:custGeom>
            <a:avLst/>
            <a:gdLst/>
            <a:ahLst/>
            <a:cxnLst/>
            <a:rect l="l" t="t" r="r" b="b"/>
            <a:pathLst>
              <a:path w="1677924" h="507491">
                <a:moveTo>
                  <a:pt x="0" y="507491"/>
                </a:moveTo>
                <a:lnTo>
                  <a:pt x="1677924" y="507491"/>
                </a:lnTo>
                <a:lnTo>
                  <a:pt x="1677924" y="0"/>
                </a:lnTo>
                <a:lnTo>
                  <a:pt x="0" y="0"/>
                </a:lnTo>
                <a:lnTo>
                  <a:pt x="0" y="50749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2804" y="4101084"/>
            <a:ext cx="4104132" cy="1130808"/>
          </a:xfrm>
          <a:custGeom>
            <a:avLst/>
            <a:gdLst/>
            <a:ahLst/>
            <a:cxnLst/>
            <a:rect l="l" t="t" r="r" b="b"/>
            <a:pathLst>
              <a:path w="4104132" h="1130808">
                <a:moveTo>
                  <a:pt x="0" y="1130808"/>
                </a:moveTo>
                <a:lnTo>
                  <a:pt x="4104132" y="1130808"/>
                </a:lnTo>
                <a:lnTo>
                  <a:pt x="4104132" y="0"/>
                </a:lnTo>
                <a:lnTo>
                  <a:pt x="0" y="0"/>
                </a:lnTo>
                <a:lnTo>
                  <a:pt x="0" y="113080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2333" y="2468879"/>
            <a:ext cx="1534667" cy="714756"/>
          </a:xfrm>
          <a:custGeom>
            <a:avLst/>
            <a:gdLst/>
            <a:ahLst/>
            <a:cxnLst/>
            <a:rect l="l" t="t" r="r" b="b"/>
            <a:pathLst>
              <a:path w="1534667" h="714756">
                <a:moveTo>
                  <a:pt x="0" y="714756"/>
                </a:moveTo>
                <a:lnTo>
                  <a:pt x="1534667" y="714756"/>
                </a:lnTo>
                <a:lnTo>
                  <a:pt x="1534667" y="0"/>
                </a:lnTo>
                <a:lnTo>
                  <a:pt x="0" y="0"/>
                </a:lnTo>
                <a:lnTo>
                  <a:pt x="0" y="71475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5333" y="3578352"/>
            <a:ext cx="2526791" cy="300228"/>
          </a:xfrm>
          <a:custGeom>
            <a:avLst/>
            <a:gdLst/>
            <a:ahLst/>
            <a:cxnLst/>
            <a:rect l="l" t="t" r="r" b="b"/>
            <a:pathLst>
              <a:path w="2526791" h="300227">
                <a:moveTo>
                  <a:pt x="0" y="300228"/>
                </a:moveTo>
                <a:lnTo>
                  <a:pt x="2526791" y="300228"/>
                </a:lnTo>
                <a:lnTo>
                  <a:pt x="2526791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8800" y="5298948"/>
            <a:ext cx="4223004" cy="923544"/>
          </a:xfrm>
          <a:custGeom>
            <a:avLst/>
            <a:gdLst/>
            <a:ahLst/>
            <a:cxnLst/>
            <a:rect l="l" t="t" r="r" b="b"/>
            <a:pathLst>
              <a:path w="4223004" h="923544">
                <a:moveTo>
                  <a:pt x="0" y="923544"/>
                </a:moveTo>
                <a:lnTo>
                  <a:pt x="4223004" y="923544"/>
                </a:lnTo>
                <a:lnTo>
                  <a:pt x="422300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13068" y="4371976"/>
            <a:ext cx="3655106" cy="197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2025" spc="-4" baseline="2022" dirty="0">
                <a:latin typeface="Calibri"/>
                <a:cs typeface="Calibri"/>
              </a:rPr>
              <a:t>P</a:t>
            </a:r>
            <a:r>
              <a:rPr sz="2025" baseline="2022" dirty="0">
                <a:latin typeface="Calibri"/>
                <a:cs typeface="Calibri"/>
              </a:rPr>
              <a:t>lan </a:t>
            </a:r>
            <a:r>
              <a:rPr sz="2025" spc="-4" baseline="2022" dirty="0">
                <a:latin typeface="Calibri"/>
                <a:cs typeface="Calibri"/>
              </a:rPr>
              <a:t>A</a:t>
            </a:r>
            <a:r>
              <a:rPr sz="2025" baseline="2022" dirty="0">
                <a:latin typeface="Calibri"/>
                <a:cs typeface="Calibri"/>
              </a:rPr>
              <a:t>n</a:t>
            </a:r>
            <a:r>
              <a:rPr sz="2025" spc="-9" baseline="2022" dirty="0">
                <a:latin typeface="Calibri"/>
                <a:cs typeface="Calibri"/>
              </a:rPr>
              <a:t>u</a:t>
            </a:r>
            <a:r>
              <a:rPr sz="2025" baseline="2022" dirty="0">
                <a:latin typeface="Calibri"/>
                <a:cs typeface="Calibri"/>
              </a:rPr>
              <a:t>al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</a:t>
            </a:r>
            <a:r>
              <a:rPr sz="2025" spc="-4" baseline="2022" dirty="0">
                <a:latin typeface="Calibri"/>
                <a:cs typeface="Calibri"/>
              </a:rPr>
              <a:t>A</a:t>
            </a:r>
            <a:r>
              <a:rPr sz="2025" baseline="2022" dirty="0">
                <a:latin typeface="Calibri"/>
                <a:cs typeface="Calibri"/>
              </a:rPr>
              <a:t>d</a:t>
            </a:r>
            <a:r>
              <a:rPr sz="2025" spc="-9" baseline="2022" dirty="0">
                <a:latin typeface="Calibri"/>
                <a:cs typeface="Calibri"/>
              </a:rPr>
              <a:t>q</a:t>
            </a:r>
            <a:r>
              <a:rPr sz="2025" baseline="2022" dirty="0">
                <a:latin typeface="Calibri"/>
                <a:cs typeface="Calibri"/>
              </a:rPr>
              <a:t>ui</a:t>
            </a:r>
            <a:r>
              <a:rPr sz="2025" spc="-4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ici</a:t>
            </a:r>
            <a:r>
              <a:rPr sz="2025" spc="9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n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baseline="2022" dirty="0">
                <a:latin typeface="Calibri"/>
                <a:cs typeface="Calibri"/>
              </a:rPr>
              <a:t>s; p</a:t>
            </a:r>
            <a:r>
              <a:rPr sz="2025" spc="-34" baseline="2022" dirty="0">
                <a:latin typeface="Calibri"/>
                <a:cs typeface="Calibri"/>
              </a:rPr>
              <a:t>r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cesos</a:t>
            </a:r>
            <a:r>
              <a:rPr sz="2025" spc="-1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s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baseline="2022" dirty="0">
                <a:latin typeface="Calibri"/>
                <a:cs typeface="Calibri"/>
              </a:rPr>
              <a:t>lecci</a:t>
            </a:r>
            <a:r>
              <a:rPr sz="2025" spc="4" baseline="2022" dirty="0">
                <a:latin typeface="Calibri"/>
                <a:cs typeface="Calibri"/>
              </a:rPr>
              <a:t>ó</a:t>
            </a:r>
            <a:r>
              <a:rPr sz="2025" baseline="2022" dirty="0">
                <a:latin typeface="Calibri"/>
                <a:cs typeface="Calibri"/>
              </a:rPr>
              <a:t>n;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1283" y="4798817"/>
            <a:ext cx="1792253" cy="197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2025" u="sng" spc="-4" baseline="2022" dirty="0">
                <a:latin typeface="Calibri"/>
                <a:cs typeface="Calibri"/>
              </a:rPr>
              <a:t>I</a:t>
            </a:r>
            <a:r>
              <a:rPr sz="2025" u="sng" spc="-14" baseline="2022" dirty="0">
                <a:latin typeface="Calibri"/>
                <a:cs typeface="Calibri"/>
              </a:rPr>
              <a:t>n</a:t>
            </a:r>
            <a:r>
              <a:rPr sz="2025" u="sng" spc="-29" baseline="2022" dirty="0">
                <a:latin typeface="Calibri"/>
                <a:cs typeface="Calibri"/>
              </a:rPr>
              <a:t>f</a:t>
            </a:r>
            <a:r>
              <a:rPr sz="2025" u="sng" spc="4" baseline="2022" dirty="0">
                <a:latin typeface="Calibri"/>
                <a:cs typeface="Calibri"/>
              </a:rPr>
              <a:t>o</a:t>
            </a:r>
            <a:r>
              <a:rPr sz="2025" u="sng" baseline="2022" dirty="0">
                <a:latin typeface="Calibri"/>
                <a:cs typeface="Calibri"/>
              </a:rPr>
              <a:t>rmaci</a:t>
            </a:r>
            <a:r>
              <a:rPr sz="2025" u="sng" spc="9" baseline="2022" dirty="0">
                <a:latin typeface="Calibri"/>
                <a:cs typeface="Calibri"/>
              </a:rPr>
              <a:t>ó</a:t>
            </a:r>
            <a:r>
              <a:rPr sz="2025" u="sng" baseline="2022" dirty="0">
                <a:latin typeface="Calibri"/>
                <a:cs typeface="Calibri"/>
              </a:rPr>
              <a:t>n</a:t>
            </a:r>
            <a:r>
              <a:rPr sz="2025" u="sng" spc="-9" baseline="2022" dirty="0">
                <a:latin typeface="Calibri"/>
                <a:cs typeface="Calibri"/>
              </a:rPr>
              <a:t> </a:t>
            </a:r>
            <a:r>
              <a:rPr sz="2025" u="sng" baseline="2022" dirty="0">
                <a:latin typeface="Calibri"/>
                <a:cs typeface="Calibri"/>
              </a:rPr>
              <a:t>de </a:t>
            </a:r>
            <a:r>
              <a:rPr sz="2025" u="sng" spc="-25" baseline="2022" dirty="0">
                <a:latin typeface="Calibri"/>
                <a:cs typeface="Calibri"/>
              </a:rPr>
              <a:t>P</a:t>
            </a:r>
            <a:r>
              <a:rPr sz="2025" u="sng" baseline="2022" dirty="0">
                <a:latin typeface="Calibri"/>
                <a:cs typeface="Calibri"/>
              </a:rPr>
              <a:t>e</a:t>
            </a:r>
            <a:r>
              <a:rPr sz="2025" u="sng" spc="-25" baseline="2022" dirty="0">
                <a:latin typeface="Calibri"/>
                <a:cs typeface="Calibri"/>
              </a:rPr>
              <a:t>r</a:t>
            </a:r>
            <a:r>
              <a:rPr sz="2025" u="sng" baseline="2022" dirty="0">
                <a:latin typeface="Calibri"/>
                <a:cs typeface="Calibri"/>
              </a:rPr>
              <a:t>s</a:t>
            </a:r>
            <a:r>
              <a:rPr sz="2025" u="sng" spc="4" baseline="2022" dirty="0">
                <a:latin typeface="Calibri"/>
                <a:cs typeface="Calibri"/>
              </a:rPr>
              <a:t>o</a:t>
            </a:r>
            <a:r>
              <a:rPr sz="2025" u="sng" baseline="2022" dirty="0">
                <a:latin typeface="Calibri"/>
                <a:cs typeface="Calibri"/>
              </a:rPr>
              <a:t>na</a:t>
            </a:r>
            <a:r>
              <a:rPr sz="2025" u="sng" spc="-34" baseline="2022" dirty="0">
                <a:latin typeface="Calibri"/>
                <a:cs typeface="Calibri"/>
              </a:rPr>
              <a:t>l</a:t>
            </a:r>
            <a:r>
              <a:rPr sz="2025" baseline="2022" dirty="0">
                <a:latin typeface="Calibri"/>
                <a:cs typeface="Calibri"/>
              </a:rPr>
              <a:t>: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1283" y="5012508"/>
            <a:ext cx="2139321" cy="197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2025" spc="-25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emu</a:t>
            </a:r>
            <a:r>
              <a:rPr sz="2025" spc="-4" baseline="2022" dirty="0">
                <a:latin typeface="Calibri"/>
                <a:cs typeface="Calibri"/>
              </a:rPr>
              <a:t>n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25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i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nes;</a:t>
            </a:r>
            <a:r>
              <a:rPr sz="2025" spc="1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y</a:t>
            </a:r>
            <a:r>
              <a:rPr sz="2025" spc="-4" baseline="2022" dirty="0">
                <a:latin typeface="Calibri"/>
                <a:cs typeface="Calibri"/>
              </a:rPr>
              <a:t> c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ncep</a:t>
            </a:r>
            <a:r>
              <a:rPr sz="2025" spc="-4" baseline="2022" dirty="0">
                <a:latin typeface="Calibri"/>
                <a:cs typeface="Calibri"/>
              </a:rPr>
              <a:t>t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8800" y="5298948"/>
            <a:ext cx="4223004" cy="92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101725"/>
              </a:lnSpc>
              <a:spcBef>
                <a:spcPts val="340"/>
              </a:spcBef>
            </a:pPr>
            <a:r>
              <a:rPr sz="1350" u="sng" spc="-4" dirty="0">
                <a:latin typeface="Calibri"/>
                <a:cs typeface="Calibri"/>
              </a:rPr>
              <a:t>I</a:t>
            </a:r>
            <a:r>
              <a:rPr sz="1350" u="sng" spc="-14" dirty="0">
                <a:latin typeface="Calibri"/>
                <a:cs typeface="Calibri"/>
              </a:rPr>
              <a:t>n</a:t>
            </a:r>
            <a:r>
              <a:rPr sz="1350" u="sng" spc="-29" dirty="0">
                <a:latin typeface="Calibri"/>
                <a:cs typeface="Calibri"/>
              </a:rPr>
              <a:t>f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spc="-4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m</a:t>
            </a:r>
            <a:r>
              <a:rPr sz="1350" u="sng" spc="-4" dirty="0">
                <a:latin typeface="Calibri"/>
                <a:cs typeface="Calibri"/>
              </a:rPr>
              <a:t>a</a:t>
            </a:r>
            <a:r>
              <a:rPr sz="1350" u="sng" dirty="0">
                <a:latin typeface="Calibri"/>
                <a:cs typeface="Calibri"/>
              </a:rPr>
              <a:t>ci</a:t>
            </a:r>
            <a:r>
              <a:rPr sz="1350" u="sng" spc="4" dirty="0">
                <a:latin typeface="Calibri"/>
                <a:cs typeface="Calibri"/>
              </a:rPr>
              <a:t>ó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4" dirty="0">
                <a:latin typeface="Calibri"/>
                <a:cs typeface="Calibri"/>
              </a:rPr>
              <a:t>d</a:t>
            </a:r>
            <a:r>
              <a:rPr sz="1350" u="sng" dirty="0">
                <a:latin typeface="Calibri"/>
                <a:cs typeface="Calibri"/>
              </a:rPr>
              <a:t>ici</a:t>
            </a:r>
            <a:r>
              <a:rPr sz="1350" u="sng" spc="9" dirty="0">
                <a:latin typeface="Calibri"/>
                <a:cs typeface="Calibri"/>
              </a:rPr>
              <a:t>o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4" dirty="0">
                <a:latin typeface="Calibri"/>
                <a:cs typeface="Calibri"/>
              </a:rPr>
              <a:t>a</a:t>
            </a:r>
            <a:r>
              <a:rPr sz="1350" u="sng" spc="4" dirty="0">
                <a:latin typeface="Calibri"/>
                <a:cs typeface="Calibri"/>
              </a:rPr>
              <a:t>l</a:t>
            </a:r>
            <a:r>
              <a:rPr sz="1350" dirty="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  <a:p>
            <a:pPr marL="92328">
              <a:lnSpc>
                <a:spcPts val="1620"/>
              </a:lnSpc>
              <a:spcBef>
                <a:spcPts val="81"/>
              </a:spcBef>
            </a:pPr>
            <a:r>
              <a:rPr sz="2025" baseline="2022" dirty="0">
                <a:latin typeface="Calibri"/>
                <a:cs typeface="Calibri"/>
              </a:rPr>
              <a:t>Com</a:t>
            </a:r>
            <a:r>
              <a:rPr sz="2025" spc="-4" baseline="2022" dirty="0">
                <a:latin typeface="Calibri"/>
                <a:cs typeface="Calibri"/>
              </a:rPr>
              <a:t>u</a:t>
            </a:r>
            <a:r>
              <a:rPr sz="2025" baseline="2022" dirty="0">
                <a:latin typeface="Calibri"/>
                <a:cs typeface="Calibri"/>
              </a:rPr>
              <a:t>ni</a:t>
            </a:r>
            <a:r>
              <a:rPr sz="2025" spc="-1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d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s;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no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as</a:t>
            </a:r>
            <a:r>
              <a:rPr sz="2025" spc="-1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p</a:t>
            </a:r>
            <a:r>
              <a:rPr sz="2025" spc="-19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4" baseline="2022" dirty="0">
                <a:latin typeface="Calibri"/>
                <a:cs typeface="Calibri"/>
              </a:rPr>
              <a:t>n</a:t>
            </a:r>
            <a:r>
              <a:rPr sz="2025" baseline="2022" dirty="0">
                <a:latin typeface="Calibri"/>
                <a:cs typeface="Calibri"/>
              </a:rPr>
              <a:t>sa;</a:t>
            </a:r>
            <a:r>
              <a:rPr sz="2025" spc="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nom</a:t>
            </a:r>
            <a:r>
              <a:rPr sz="2025" spc="-4" baseline="2022" dirty="0">
                <a:latin typeface="Calibri"/>
                <a:cs typeface="Calibri"/>
              </a:rPr>
              <a:t>b</a:t>
            </a:r>
            <a:r>
              <a:rPr sz="2025" spc="-1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spc="-4" baseline="2022" dirty="0">
                <a:latin typeface="Calibri"/>
                <a:cs typeface="Calibri"/>
              </a:rPr>
              <a:t>fr</a:t>
            </a:r>
            <a:r>
              <a:rPr sz="2025" baseline="2022" dirty="0">
                <a:latin typeface="Calibri"/>
                <a:cs typeface="Calibri"/>
              </a:rPr>
              <a:t>i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  <a:p>
            <a:pPr marL="92328">
              <a:lnSpc>
                <a:spcPts val="1620"/>
              </a:lnSpc>
            </a:pPr>
            <a:r>
              <a:rPr sz="2025" spc="-1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4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pon</a:t>
            </a:r>
            <a:r>
              <a:rPr sz="2025" spc="-4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b</a:t>
            </a:r>
            <a:r>
              <a:rPr sz="2025" baseline="2022" dirty="0">
                <a:latin typeface="Calibri"/>
                <a:cs typeface="Calibri"/>
              </a:rPr>
              <a:t>les de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acceso;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ac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as</a:t>
            </a:r>
            <a:r>
              <a:rPr sz="2025" spc="-1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s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baseline="2022" dirty="0">
                <a:latin typeface="Calibri"/>
                <a:cs typeface="Calibri"/>
              </a:rPr>
              <a:t>siones</a:t>
            </a:r>
            <a:r>
              <a:rPr sz="2025" spc="-25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Cons</a:t>
            </a:r>
            <a:r>
              <a:rPr sz="2025" spc="-9" baseline="2022" dirty="0">
                <a:latin typeface="Calibri"/>
                <a:cs typeface="Calibri"/>
              </a:rPr>
              <a:t>e</a:t>
            </a:r>
            <a:r>
              <a:rPr sz="2025" baseline="2022" dirty="0">
                <a:latin typeface="Calibri"/>
                <a:cs typeface="Calibri"/>
              </a:rPr>
              <a:t>j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;</a:t>
            </a:r>
            <a:endParaRPr sz="1350">
              <a:latin typeface="Calibri"/>
              <a:cs typeface="Calibri"/>
            </a:endParaRPr>
          </a:p>
          <a:p>
            <a:pPr marL="92328">
              <a:lnSpc>
                <a:spcPts val="1620"/>
              </a:lnSpc>
            </a:pPr>
            <a:r>
              <a:rPr sz="2025" spc="-14" baseline="2022" dirty="0">
                <a:latin typeface="Calibri"/>
                <a:cs typeface="Calibri"/>
              </a:rPr>
              <a:t>e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c.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4936" y="5479112"/>
            <a:ext cx="2973324" cy="507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49">
              <a:lnSpc>
                <a:spcPct val="101725"/>
              </a:lnSpc>
              <a:spcBef>
                <a:spcPts val="340"/>
              </a:spcBef>
            </a:pPr>
            <a:r>
              <a:rPr sz="1350" u="sng" spc="-4" dirty="0">
                <a:latin typeface="Calibri"/>
                <a:cs typeface="Calibri"/>
              </a:rPr>
              <a:t>P</a:t>
            </a:r>
            <a:r>
              <a:rPr sz="1350" u="sng" spc="-29" dirty="0">
                <a:latin typeface="Calibri"/>
                <a:cs typeface="Calibri"/>
              </a:rPr>
              <a:t>r</a:t>
            </a:r>
            <a:r>
              <a:rPr sz="1350" u="sng" spc="-4" dirty="0">
                <a:latin typeface="Calibri"/>
                <a:cs typeface="Calibri"/>
              </a:rPr>
              <a:t>o</a:t>
            </a:r>
            <a:r>
              <a:rPr sz="1350" u="sng" spc="-14" dirty="0">
                <a:latin typeface="Calibri"/>
                <a:cs typeface="Calibri"/>
              </a:rPr>
              <a:t>y</a:t>
            </a:r>
            <a:r>
              <a:rPr sz="1350" u="sng" dirty="0">
                <a:latin typeface="Calibri"/>
                <a:cs typeface="Calibri"/>
              </a:rPr>
              <a:t>ec</a:t>
            </a:r>
            <a:r>
              <a:rPr sz="1350" u="sng" spc="-9" dirty="0">
                <a:latin typeface="Calibri"/>
                <a:cs typeface="Calibri"/>
              </a:rPr>
              <a:t>t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dirty="0">
                <a:latin typeface="Calibri"/>
                <a:cs typeface="Calibri"/>
              </a:rPr>
              <a:t>s</a:t>
            </a:r>
            <a:r>
              <a:rPr sz="1350" u="sng" spc="-1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de</a:t>
            </a:r>
            <a:r>
              <a:rPr sz="1350" u="sng" spc="-4" dirty="0">
                <a:latin typeface="Calibri"/>
                <a:cs typeface="Calibri"/>
              </a:rPr>
              <a:t> I</a:t>
            </a:r>
            <a:r>
              <a:rPr sz="1350" u="sng" spc="-29" dirty="0">
                <a:latin typeface="Calibri"/>
                <a:cs typeface="Calibri"/>
              </a:rPr>
              <a:t>n</a:t>
            </a:r>
            <a:r>
              <a:rPr sz="1350" u="sng" spc="-14" dirty="0">
                <a:latin typeface="Calibri"/>
                <a:cs typeface="Calibri"/>
              </a:rPr>
              <a:t>v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29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sión</a:t>
            </a:r>
            <a:r>
              <a:rPr sz="1350" u="sng" spc="4" dirty="0">
                <a:latin typeface="Calibri"/>
                <a:cs typeface="Calibri"/>
              </a:rPr>
              <a:t> </a:t>
            </a:r>
            <a:r>
              <a:rPr sz="1350" u="sng" spc="-4" dirty="0">
                <a:latin typeface="Calibri"/>
                <a:cs typeface="Calibri"/>
              </a:rPr>
              <a:t>P</a:t>
            </a:r>
            <a:r>
              <a:rPr sz="1350" u="sng" dirty="0">
                <a:latin typeface="Calibri"/>
                <a:cs typeface="Calibri"/>
              </a:rPr>
              <a:t>ú</a:t>
            </a:r>
            <a:r>
              <a:rPr sz="1350" u="sng" spc="-9" dirty="0">
                <a:latin typeface="Calibri"/>
                <a:cs typeface="Calibri"/>
              </a:rPr>
              <a:t>b</a:t>
            </a:r>
            <a:r>
              <a:rPr sz="1350" u="sng" dirty="0">
                <a:latin typeface="Calibri"/>
                <a:cs typeface="Calibri"/>
              </a:rPr>
              <a:t>li</a:t>
            </a:r>
            <a:r>
              <a:rPr sz="1350" u="sng" spc="-9" dirty="0">
                <a:latin typeface="Calibri"/>
                <a:cs typeface="Calibri"/>
              </a:rPr>
              <a:t>c</a:t>
            </a:r>
            <a:r>
              <a:rPr sz="1350" u="sng" spc="4" dirty="0">
                <a:latin typeface="Calibri"/>
                <a:cs typeface="Calibri"/>
              </a:rPr>
              <a:t>a</a:t>
            </a:r>
            <a:r>
              <a:rPr sz="1350" dirty="0">
                <a:latin typeface="Calibri"/>
                <a:cs typeface="Calibri"/>
              </a:rPr>
              <a:t>:</a:t>
            </a:r>
          </a:p>
          <a:p>
            <a:pPr marL="92049">
              <a:lnSpc>
                <a:spcPts val="1620"/>
              </a:lnSpc>
              <a:spcBef>
                <a:spcPts val="81"/>
              </a:spcBef>
            </a:pPr>
            <a:r>
              <a:rPr sz="2025" spc="4" baseline="2022" dirty="0">
                <a:latin typeface="Calibri"/>
                <a:cs typeface="Calibri"/>
              </a:rPr>
              <a:t>Mo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o</a:t>
            </a:r>
            <a:r>
              <a:rPr sz="2025" spc="-34" baseline="2022" dirty="0">
                <a:latin typeface="Calibri"/>
                <a:cs typeface="Calibri"/>
              </a:rPr>
              <a:t> 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al</a:t>
            </a:r>
            <a:r>
              <a:rPr sz="2025" spc="-2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p</a:t>
            </a:r>
            <a:r>
              <a:rPr sz="2025" spc="-19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4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u</a:t>
            </a:r>
            <a:r>
              <a:rPr sz="2025" spc="-9" baseline="2022" dirty="0">
                <a:latin typeface="Calibri"/>
                <a:cs typeface="Calibri"/>
              </a:rPr>
              <a:t>p</a:t>
            </a:r>
            <a:r>
              <a:rPr sz="2025" baseline="2022" dirty="0">
                <a:latin typeface="Calibri"/>
                <a:cs typeface="Calibri"/>
              </a:rPr>
              <a:t>u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spc="-14" baseline="2022" dirty="0">
                <a:latin typeface="Calibri"/>
                <a:cs typeface="Calibri"/>
              </a:rPr>
              <a:t>s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d</a:t>
            </a:r>
            <a:r>
              <a:rPr sz="2025" baseline="2022" dirty="0">
                <a:latin typeface="Calibri"/>
                <a:cs typeface="Calibri"/>
              </a:rPr>
              <a:t>o</a:t>
            </a:r>
            <a:r>
              <a:rPr sz="2025" spc="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y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ej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baseline="2022" dirty="0">
                <a:latin typeface="Calibri"/>
                <a:cs typeface="Calibri"/>
              </a:rPr>
              <a:t>cu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d</a:t>
            </a:r>
            <a:r>
              <a:rPr sz="2025" baseline="2022" dirty="0">
                <a:latin typeface="Calibri"/>
                <a:cs typeface="Calibri"/>
              </a:rPr>
              <a:t>o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2804" y="4101085"/>
            <a:ext cx="4104132" cy="1130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963" marR="1779360" algn="just">
              <a:lnSpc>
                <a:spcPct val="101725"/>
              </a:lnSpc>
              <a:spcBef>
                <a:spcPts val="340"/>
              </a:spcBef>
            </a:pPr>
            <a:r>
              <a:rPr sz="1350" u="sng" spc="-4" dirty="0">
                <a:latin typeface="Calibri"/>
                <a:cs typeface="Calibri"/>
              </a:rPr>
              <a:t>I</a:t>
            </a:r>
            <a:r>
              <a:rPr sz="1350" u="sng" spc="-14" dirty="0">
                <a:latin typeface="Calibri"/>
                <a:cs typeface="Calibri"/>
              </a:rPr>
              <a:t>n</a:t>
            </a:r>
            <a:r>
              <a:rPr sz="1350" u="sng" spc="-29" dirty="0">
                <a:latin typeface="Calibri"/>
                <a:cs typeface="Calibri"/>
              </a:rPr>
              <a:t>f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spc="-4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m</a:t>
            </a:r>
            <a:r>
              <a:rPr sz="1350" u="sng" spc="-4" dirty="0">
                <a:latin typeface="Calibri"/>
                <a:cs typeface="Calibri"/>
              </a:rPr>
              <a:t>a</a:t>
            </a:r>
            <a:r>
              <a:rPr sz="1350" u="sng" dirty="0">
                <a:latin typeface="Calibri"/>
                <a:cs typeface="Calibri"/>
              </a:rPr>
              <a:t>ci</a:t>
            </a:r>
            <a:r>
              <a:rPr sz="1350" u="sng" spc="4" dirty="0">
                <a:latin typeface="Calibri"/>
                <a:cs typeface="Calibri"/>
              </a:rPr>
              <a:t>ó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de</a:t>
            </a:r>
            <a:r>
              <a:rPr sz="1350" u="sng" spc="-4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Co</a:t>
            </a:r>
            <a:r>
              <a:rPr sz="1350" u="sng" spc="-14" dirty="0">
                <a:latin typeface="Calibri"/>
                <a:cs typeface="Calibri"/>
              </a:rPr>
              <a:t>n</a:t>
            </a:r>
            <a:r>
              <a:rPr sz="1350" u="sng" dirty="0">
                <a:latin typeface="Calibri"/>
                <a:cs typeface="Calibri"/>
              </a:rPr>
              <a:t>t</a:t>
            </a:r>
            <a:r>
              <a:rPr sz="1350" u="sng" spc="-25" dirty="0">
                <a:latin typeface="Calibri"/>
                <a:cs typeface="Calibri"/>
              </a:rPr>
              <a:t>r</a:t>
            </a:r>
            <a:r>
              <a:rPr sz="1350" u="sng" spc="-14" dirty="0">
                <a:latin typeface="Calibri"/>
                <a:cs typeface="Calibri"/>
              </a:rPr>
              <a:t>a</a:t>
            </a:r>
            <a:r>
              <a:rPr sz="1350" u="sng" spc="-9" dirty="0">
                <a:latin typeface="Calibri"/>
                <a:cs typeface="Calibri"/>
              </a:rPr>
              <a:t>t</a:t>
            </a:r>
            <a:r>
              <a:rPr sz="1350" u="sng" dirty="0">
                <a:latin typeface="Calibri"/>
                <a:cs typeface="Calibri"/>
              </a:rPr>
              <a:t>aci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4" dirty="0">
                <a:latin typeface="Calibri"/>
                <a:cs typeface="Calibri"/>
              </a:rPr>
              <a:t>e</a:t>
            </a:r>
            <a:r>
              <a:rPr sz="1350" u="sng" spc="4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  <a:p>
            <a:pPr marL="92963" marR="118445" algn="just">
              <a:lnSpc>
                <a:spcPts val="1620"/>
              </a:lnSpc>
              <a:spcBef>
                <a:spcPts val="1665"/>
              </a:spcBef>
            </a:pPr>
            <a:r>
              <a:rPr sz="1350" spc="4" dirty="0">
                <a:latin typeface="Calibri"/>
                <a:cs typeface="Calibri"/>
              </a:rPr>
              <a:t>ó</a:t>
            </a:r>
            <a:r>
              <a:rPr sz="1350" spc="-2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d</a:t>
            </a:r>
            <a:r>
              <a:rPr sz="1350" spc="-4" dirty="0">
                <a:latin typeface="Calibri"/>
                <a:cs typeface="Calibri"/>
              </a:rPr>
              <a:t>e</a:t>
            </a:r>
            <a:r>
              <a:rPr sz="1350" dirty="0">
                <a:latin typeface="Calibri"/>
                <a:cs typeface="Calibri"/>
              </a:rPr>
              <a:t>n</a:t>
            </a:r>
            <a:r>
              <a:rPr sz="1350" spc="-4" dirty="0">
                <a:latin typeface="Calibri"/>
                <a:cs typeface="Calibri"/>
              </a:rPr>
              <a:t>e</a:t>
            </a:r>
            <a:r>
              <a:rPr sz="1350" dirty="0">
                <a:latin typeface="Calibri"/>
                <a:cs typeface="Calibri"/>
              </a:rPr>
              <a:t>s de </a:t>
            </a:r>
            <a:r>
              <a:rPr sz="1350" spc="-9" dirty="0">
                <a:latin typeface="Calibri"/>
                <a:cs typeface="Calibri"/>
              </a:rPr>
              <a:t>c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m</a:t>
            </a:r>
            <a:r>
              <a:rPr sz="1350" spc="-4" dirty="0">
                <a:latin typeface="Calibri"/>
                <a:cs typeface="Calibri"/>
              </a:rPr>
              <a:t>p</a:t>
            </a:r>
            <a:r>
              <a:rPr sz="1350" spc="-2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a;</a:t>
            </a:r>
            <a:r>
              <a:rPr sz="1350" spc="-9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g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14" dirty="0">
                <a:latin typeface="Calibri"/>
                <a:cs typeface="Calibri"/>
              </a:rPr>
              <a:t>s</a:t>
            </a:r>
            <a:r>
              <a:rPr sz="1350" spc="-9" dirty="0">
                <a:latin typeface="Calibri"/>
                <a:cs typeface="Calibri"/>
              </a:rPr>
              <a:t>t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s</a:t>
            </a:r>
            <a:r>
              <a:rPr sz="1350" spc="-2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 vi</a:t>
            </a:r>
            <a:r>
              <a:rPr sz="1350" spc="-14" dirty="0">
                <a:latin typeface="Calibri"/>
                <a:cs typeface="Calibri"/>
              </a:rPr>
              <a:t>á</a:t>
            </a:r>
            <a:r>
              <a:rPr sz="1350" dirty="0">
                <a:latin typeface="Calibri"/>
                <a:cs typeface="Calibri"/>
              </a:rPr>
              <a:t>ti</a:t>
            </a:r>
            <a:r>
              <a:rPr sz="1350" spc="-4" dirty="0">
                <a:latin typeface="Calibri"/>
                <a:cs typeface="Calibri"/>
              </a:rPr>
              <a:t>c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s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</a:t>
            </a:r>
            <a:r>
              <a:rPr sz="1350" spc="-4" dirty="0">
                <a:latin typeface="Calibri"/>
                <a:cs typeface="Calibri"/>
              </a:rPr>
              <a:t>a</a:t>
            </a:r>
            <a:r>
              <a:rPr sz="1350" dirty="0">
                <a:latin typeface="Calibri"/>
                <a:cs typeface="Calibri"/>
              </a:rPr>
              <a:t>saj</a:t>
            </a:r>
            <a:r>
              <a:rPr sz="1350" spc="-4" dirty="0">
                <a:latin typeface="Calibri"/>
                <a:cs typeface="Calibri"/>
              </a:rPr>
              <a:t>e</a:t>
            </a:r>
            <a:r>
              <a:rPr sz="1350" dirty="0">
                <a:latin typeface="Calibri"/>
                <a:cs typeface="Calibri"/>
              </a:rPr>
              <a:t>s; u</a:t>
            </a:r>
            <a:r>
              <a:rPr sz="1350" spc="-4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o</a:t>
            </a:r>
            <a:r>
              <a:rPr sz="1350" spc="-1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 </a:t>
            </a:r>
            <a:r>
              <a:rPr sz="1350" spc="-14" dirty="0">
                <a:latin typeface="Calibri"/>
                <a:cs typeface="Calibri"/>
              </a:rPr>
              <a:t>v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h</a:t>
            </a:r>
            <a:r>
              <a:rPr sz="1350" dirty="0">
                <a:latin typeface="Calibri"/>
                <a:cs typeface="Calibri"/>
              </a:rPr>
              <a:t>ícul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s;</a:t>
            </a:r>
            <a:r>
              <a:rPr sz="1350" spc="-9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g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14" dirty="0">
                <a:latin typeface="Calibri"/>
                <a:cs typeface="Calibri"/>
              </a:rPr>
              <a:t>s</a:t>
            </a:r>
            <a:r>
              <a:rPr sz="1350" spc="-9" dirty="0">
                <a:latin typeface="Calibri"/>
                <a:cs typeface="Calibri"/>
              </a:rPr>
              <a:t>t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s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por</a:t>
            </a:r>
            <a:r>
              <a:rPr sz="1350" spc="-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</a:t>
            </a:r>
            <a:r>
              <a:rPr sz="1350" spc="-9" dirty="0">
                <a:latin typeface="Calibri"/>
                <a:cs typeface="Calibri"/>
              </a:rPr>
              <a:t>u</a:t>
            </a:r>
            <a:r>
              <a:rPr sz="1350" dirty="0">
                <a:latin typeface="Calibri"/>
                <a:cs typeface="Calibri"/>
              </a:rPr>
              <a:t>blici</a:t>
            </a:r>
            <a:r>
              <a:rPr sz="1350" spc="-4" dirty="0">
                <a:latin typeface="Calibri"/>
                <a:cs typeface="Calibri"/>
              </a:rPr>
              <a:t>d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4" dirty="0">
                <a:latin typeface="Calibri"/>
                <a:cs typeface="Calibri"/>
              </a:rPr>
              <a:t>d</a:t>
            </a:r>
            <a:r>
              <a:rPr sz="1350" dirty="0">
                <a:latin typeface="Calibri"/>
                <a:cs typeface="Calibri"/>
              </a:rPr>
              <a:t>;</a:t>
            </a:r>
            <a:r>
              <a:rPr sz="1350" spc="1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liq</a:t>
            </a:r>
            <a:r>
              <a:rPr sz="1350" spc="-9" dirty="0">
                <a:latin typeface="Calibri"/>
                <a:cs typeface="Calibri"/>
              </a:rPr>
              <a:t>u</a:t>
            </a:r>
            <a:r>
              <a:rPr sz="1350" dirty="0">
                <a:latin typeface="Calibri"/>
                <a:cs typeface="Calibri"/>
              </a:rPr>
              <a:t>id</a:t>
            </a:r>
            <a:r>
              <a:rPr sz="1350" spc="-4" dirty="0">
                <a:latin typeface="Calibri"/>
                <a:cs typeface="Calibri"/>
              </a:rPr>
              <a:t>a</a:t>
            </a:r>
            <a:r>
              <a:rPr sz="1350" dirty="0">
                <a:latin typeface="Calibri"/>
                <a:cs typeface="Calibri"/>
              </a:rPr>
              <a:t>ci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n</a:t>
            </a:r>
            <a:r>
              <a:rPr sz="1350" spc="-4" dirty="0">
                <a:latin typeface="Calibri"/>
                <a:cs typeface="Calibri"/>
              </a:rPr>
              <a:t>e</a:t>
            </a:r>
            <a:r>
              <a:rPr sz="1350" dirty="0">
                <a:latin typeface="Calibri"/>
                <a:cs typeface="Calibri"/>
              </a:rPr>
              <a:t>s de 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b</a:t>
            </a:r>
            <a:r>
              <a:rPr sz="1350" spc="-3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a; la</a:t>
            </a:r>
            <a:r>
              <a:rPr sz="1350" spc="-4" dirty="0">
                <a:latin typeface="Calibri"/>
                <a:cs typeface="Calibri"/>
              </a:rPr>
              <a:t>u</a:t>
            </a:r>
            <a:r>
              <a:rPr sz="1350" dirty="0">
                <a:latin typeface="Calibri"/>
                <a:cs typeface="Calibri"/>
              </a:rPr>
              <a:t>dos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bit</a:t>
            </a:r>
            <a:r>
              <a:rPr sz="1350" spc="-2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al</a:t>
            </a:r>
            <a:r>
              <a:rPr sz="1350" spc="-4" dirty="0">
                <a:latin typeface="Calibri"/>
                <a:cs typeface="Calibri"/>
              </a:rPr>
              <a:t>e</a:t>
            </a:r>
            <a:r>
              <a:rPr sz="1350" dirty="0">
                <a:latin typeface="Calibri"/>
                <a:cs typeface="Calibri"/>
              </a:rPr>
              <a:t>s; </a:t>
            </a:r>
            <a:r>
              <a:rPr sz="1350" spc="-14" dirty="0">
                <a:latin typeface="Calibri"/>
                <a:cs typeface="Calibri"/>
              </a:rPr>
              <a:t>e</a:t>
            </a:r>
            <a:r>
              <a:rPr sz="1350" spc="-9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c.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85333" y="3578353"/>
            <a:ext cx="2526791" cy="300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101725"/>
              </a:lnSpc>
              <a:spcBef>
                <a:spcPts val="345"/>
              </a:spcBef>
            </a:pPr>
            <a:r>
              <a:rPr sz="1350" u="sng" spc="-29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4" dirty="0">
                <a:latin typeface="Calibri"/>
                <a:cs typeface="Calibri"/>
              </a:rPr>
              <a:t>g</a:t>
            </a:r>
            <a:r>
              <a:rPr sz="1350" u="sng" dirty="0">
                <a:latin typeface="Calibri"/>
                <a:cs typeface="Calibri"/>
              </a:rPr>
              <a:t>i</a:t>
            </a:r>
            <a:r>
              <a:rPr sz="1350" u="sng" spc="-14" dirty="0">
                <a:latin typeface="Calibri"/>
                <a:cs typeface="Calibri"/>
              </a:rPr>
              <a:t>s</a:t>
            </a:r>
            <a:r>
              <a:rPr sz="1350" u="sng" dirty="0">
                <a:latin typeface="Calibri"/>
                <a:cs typeface="Calibri"/>
              </a:rPr>
              <a:t>t</a:t>
            </a:r>
            <a:r>
              <a:rPr sz="1350" u="sng" spc="-25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o</a:t>
            </a:r>
            <a:r>
              <a:rPr sz="1350" u="sng" spc="-4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de</a:t>
            </a:r>
            <a:r>
              <a:rPr sz="1350" u="sng" spc="-4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Visi</a:t>
            </a:r>
            <a:r>
              <a:rPr sz="1350" u="sng" spc="-14" dirty="0">
                <a:latin typeface="Calibri"/>
                <a:cs typeface="Calibri"/>
              </a:rPr>
              <a:t>t</a:t>
            </a:r>
            <a:r>
              <a:rPr sz="1350" u="sng" dirty="0">
                <a:latin typeface="Calibri"/>
                <a:cs typeface="Calibri"/>
              </a:rPr>
              <a:t>as</a:t>
            </a:r>
            <a:r>
              <a:rPr sz="1350" u="sng" spc="-34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Fu</a:t>
            </a:r>
            <a:r>
              <a:rPr sz="1350" u="sng" spc="-9" dirty="0">
                <a:latin typeface="Calibri"/>
                <a:cs typeface="Calibri"/>
              </a:rPr>
              <a:t>n</a:t>
            </a:r>
            <a:r>
              <a:rPr sz="1350" u="sng" dirty="0">
                <a:latin typeface="Calibri"/>
                <a:cs typeface="Calibri"/>
              </a:rPr>
              <a:t>ci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4" dirty="0">
                <a:latin typeface="Calibri"/>
                <a:cs typeface="Calibri"/>
              </a:rPr>
              <a:t>ar</a:t>
            </a:r>
            <a:r>
              <a:rPr sz="1350" u="sng" dirty="0">
                <a:latin typeface="Calibri"/>
                <a:cs typeface="Calibri"/>
              </a:rPr>
              <a:t>i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dirty="0"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8532" y="3491485"/>
            <a:ext cx="1677924" cy="507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 marR="75180">
              <a:lnSpc>
                <a:spcPts val="1620"/>
              </a:lnSpc>
              <a:spcBef>
                <a:spcPts val="410"/>
              </a:spcBef>
            </a:pPr>
            <a:r>
              <a:rPr sz="1350" u="sng" spc="-4" dirty="0">
                <a:latin typeface="Calibri"/>
                <a:cs typeface="Calibri"/>
              </a:rPr>
              <a:t>A</a:t>
            </a:r>
            <a:r>
              <a:rPr sz="1350" u="sng" dirty="0">
                <a:latin typeface="Calibri"/>
                <a:cs typeface="Calibri"/>
              </a:rPr>
              <a:t>c</a:t>
            </a:r>
            <a:r>
              <a:rPr sz="1350" u="sng" spc="4" dirty="0">
                <a:latin typeface="Calibri"/>
                <a:cs typeface="Calibri"/>
              </a:rPr>
              <a:t>t</a:t>
            </a:r>
            <a:r>
              <a:rPr sz="1350" u="sng" dirty="0">
                <a:latin typeface="Calibri"/>
                <a:cs typeface="Calibri"/>
              </a:rPr>
              <a:t>ivi</a:t>
            </a:r>
            <a:r>
              <a:rPr sz="1350" u="sng" spc="-4" dirty="0">
                <a:latin typeface="Calibri"/>
                <a:cs typeface="Calibri"/>
              </a:rPr>
              <a:t>d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4" dirty="0">
                <a:latin typeface="Calibri"/>
                <a:cs typeface="Calibri"/>
              </a:rPr>
              <a:t>d</a:t>
            </a:r>
            <a:r>
              <a:rPr sz="1350" u="sng" dirty="0">
                <a:latin typeface="Calibri"/>
                <a:cs typeface="Calibri"/>
              </a:rPr>
              <a:t>es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Oficial</a:t>
            </a:r>
            <a:r>
              <a:rPr sz="1350" u="sng" spc="-4" dirty="0">
                <a:latin typeface="Calibri"/>
                <a:cs typeface="Calibri"/>
              </a:rPr>
              <a:t>e</a:t>
            </a:r>
            <a:r>
              <a:rPr sz="1350" u="sng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: </a:t>
            </a:r>
            <a:r>
              <a:rPr sz="1350" spc="-4" dirty="0">
                <a:latin typeface="Calibri"/>
                <a:cs typeface="Calibri"/>
              </a:rPr>
              <a:t>A</a:t>
            </a:r>
            <a:r>
              <a:rPr sz="1350" spc="-14" dirty="0">
                <a:latin typeface="Calibri"/>
                <a:cs typeface="Calibri"/>
              </a:rPr>
              <a:t>g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n</a:t>
            </a:r>
            <a:r>
              <a:rPr sz="1350" dirty="0">
                <a:latin typeface="Calibri"/>
                <a:cs typeface="Calibri"/>
              </a:rPr>
              <a:t>da d</a:t>
            </a:r>
            <a:r>
              <a:rPr sz="1350" spc="-4" dirty="0">
                <a:latin typeface="Calibri"/>
                <a:cs typeface="Calibri"/>
              </a:rPr>
              <a:t>e</a:t>
            </a:r>
            <a:r>
              <a:rPr sz="1350" dirty="0">
                <a:latin typeface="Calibri"/>
                <a:cs typeface="Calibri"/>
              </a:rPr>
              <a:t>l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titular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5733" y="3349752"/>
            <a:ext cx="42671" cy="1229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708404" y="3349752"/>
            <a:ext cx="4169664" cy="1229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49">
              <a:lnSpc>
                <a:spcPct val="101725"/>
              </a:lnSpc>
              <a:spcBef>
                <a:spcPts val="345"/>
              </a:spcBef>
            </a:pPr>
            <a:r>
              <a:rPr sz="1350" u="sng" spc="-4" dirty="0">
                <a:latin typeface="Calibri"/>
                <a:cs typeface="Calibri"/>
              </a:rPr>
              <a:t>P</a:t>
            </a:r>
            <a:r>
              <a:rPr sz="1350" u="sng" dirty="0">
                <a:latin typeface="Calibri"/>
                <a:cs typeface="Calibri"/>
              </a:rPr>
              <a:t>la</a:t>
            </a:r>
            <a:r>
              <a:rPr sz="1350" u="sng" spc="-4" dirty="0">
                <a:latin typeface="Calibri"/>
                <a:cs typeface="Calibri"/>
              </a:rPr>
              <a:t>n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4" dirty="0">
                <a:latin typeface="Calibri"/>
                <a:cs typeface="Calibri"/>
              </a:rPr>
              <a:t>a</a:t>
            </a:r>
            <a:r>
              <a:rPr sz="1350" u="sng" dirty="0">
                <a:latin typeface="Calibri"/>
                <a:cs typeface="Calibri"/>
              </a:rPr>
              <a:t>mi</a:t>
            </a:r>
            <a:r>
              <a:rPr sz="1350" u="sng" spc="-4" dirty="0">
                <a:latin typeface="Calibri"/>
                <a:cs typeface="Calibri"/>
              </a:rPr>
              <a:t>e</a:t>
            </a:r>
            <a:r>
              <a:rPr sz="1350" u="sng" spc="-14" dirty="0">
                <a:latin typeface="Calibri"/>
                <a:cs typeface="Calibri"/>
              </a:rPr>
              <a:t>n</a:t>
            </a:r>
            <a:r>
              <a:rPr sz="1350" u="sng" spc="-9" dirty="0">
                <a:latin typeface="Calibri"/>
                <a:cs typeface="Calibri"/>
              </a:rPr>
              <a:t>t</a:t>
            </a:r>
            <a:r>
              <a:rPr sz="1350" u="sng" dirty="0">
                <a:latin typeface="Calibri"/>
                <a:cs typeface="Calibri"/>
              </a:rPr>
              <a:t>o</a:t>
            </a:r>
            <a:r>
              <a:rPr sz="1350" u="sng" spc="-4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y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O</a:t>
            </a:r>
            <a:r>
              <a:rPr sz="1350" u="sng" spc="-25" dirty="0">
                <a:latin typeface="Calibri"/>
                <a:cs typeface="Calibri"/>
              </a:rPr>
              <a:t>rg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4" dirty="0">
                <a:latin typeface="Calibri"/>
                <a:cs typeface="Calibri"/>
              </a:rPr>
              <a:t>n</a:t>
            </a:r>
            <a:r>
              <a:rPr sz="1350" u="sng" dirty="0">
                <a:latin typeface="Calibri"/>
                <a:cs typeface="Calibri"/>
              </a:rPr>
              <a:t>i</a:t>
            </a:r>
            <a:r>
              <a:rPr sz="1350" u="sng" spc="-19" dirty="0">
                <a:latin typeface="Calibri"/>
                <a:cs typeface="Calibri"/>
              </a:rPr>
              <a:t>z</a:t>
            </a:r>
            <a:r>
              <a:rPr sz="1350" u="sng" dirty="0">
                <a:latin typeface="Calibri"/>
                <a:cs typeface="Calibri"/>
              </a:rPr>
              <a:t>aci</a:t>
            </a:r>
            <a:r>
              <a:rPr sz="1350" u="sng" spc="4" dirty="0">
                <a:latin typeface="Calibri"/>
                <a:cs typeface="Calibri"/>
              </a:rPr>
              <a:t>ón</a:t>
            </a:r>
            <a:r>
              <a:rPr sz="1350" dirty="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  <a:p>
            <a:pPr marL="92049">
              <a:lnSpc>
                <a:spcPts val="1620"/>
              </a:lnSpc>
              <a:spcBef>
                <a:spcPts val="81"/>
              </a:spcBef>
            </a:pPr>
            <a:r>
              <a:rPr sz="2025" spc="-4" baseline="2022" dirty="0">
                <a:latin typeface="Calibri"/>
                <a:cs typeface="Calibri"/>
              </a:rPr>
              <a:t>I</a:t>
            </a:r>
            <a:r>
              <a:rPr sz="2025" baseline="2022" dirty="0">
                <a:latin typeface="Calibri"/>
                <a:cs typeface="Calibri"/>
              </a:rPr>
              <a:t>n</a:t>
            </a:r>
            <a:r>
              <a:rPr sz="2025" spc="-19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tr</a:t>
            </a:r>
            <a:r>
              <a:rPr sz="2025" spc="-4" baseline="2022" dirty="0">
                <a:latin typeface="Calibri"/>
                <a:cs typeface="Calibri"/>
              </a:rPr>
              <a:t>u</a:t>
            </a:r>
            <a:r>
              <a:rPr sz="2025" baseline="2022" dirty="0">
                <a:latin typeface="Calibri"/>
                <a:cs typeface="Calibri"/>
              </a:rPr>
              <a:t>m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s</a:t>
            </a:r>
            <a:r>
              <a:rPr sz="2025" spc="-1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G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spc="-14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ti</a:t>
            </a:r>
            <a:r>
              <a:rPr sz="2025" spc="4" baseline="2022" dirty="0">
                <a:latin typeface="Calibri"/>
                <a:cs typeface="Calibri"/>
              </a:rPr>
              <a:t>ó</a:t>
            </a:r>
            <a:r>
              <a:rPr sz="2025" baseline="2022" dirty="0">
                <a:latin typeface="Calibri"/>
                <a:cs typeface="Calibri"/>
              </a:rPr>
              <a:t>n</a:t>
            </a:r>
            <a:r>
              <a:rPr sz="2025" spc="-1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(</a:t>
            </a:r>
            <a:r>
              <a:rPr sz="2025" spc="-19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O</a:t>
            </a:r>
            <a:r>
              <a:rPr sz="2025" spc="-125" baseline="2022" dirty="0">
                <a:latin typeface="Calibri"/>
                <a:cs typeface="Calibri"/>
              </a:rPr>
              <a:t>F</a:t>
            </a:r>
            <a:r>
              <a:rPr sz="2025" baseline="2022" dirty="0">
                <a:latin typeface="Calibri"/>
                <a:cs typeface="Calibri"/>
              </a:rPr>
              <a:t>,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spc="4" baseline="2022" dirty="0">
                <a:latin typeface="Calibri"/>
                <a:cs typeface="Calibri"/>
              </a:rPr>
              <a:t>M</a:t>
            </a:r>
            <a:r>
              <a:rPr sz="2025" baseline="2022" dirty="0">
                <a:latin typeface="Calibri"/>
                <a:cs typeface="Calibri"/>
              </a:rPr>
              <a:t>O</a:t>
            </a:r>
            <a:r>
              <a:rPr sz="2025" spc="-125" baseline="2022" dirty="0">
                <a:latin typeface="Calibri"/>
                <a:cs typeface="Calibri"/>
              </a:rPr>
              <a:t>F</a:t>
            </a:r>
            <a:r>
              <a:rPr sz="2025" baseline="2022" dirty="0">
                <a:latin typeface="Calibri"/>
                <a:cs typeface="Calibri"/>
              </a:rPr>
              <a:t>,</a:t>
            </a:r>
            <a:r>
              <a:rPr sz="2025" spc="-1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C</a:t>
            </a:r>
            <a:r>
              <a:rPr sz="2025" spc="-9" baseline="2022" dirty="0">
                <a:latin typeface="Calibri"/>
                <a:cs typeface="Calibri"/>
              </a:rPr>
              <a:t>A</a:t>
            </a:r>
            <a:r>
              <a:rPr sz="2025" spc="-175" baseline="2022" dirty="0">
                <a:latin typeface="Calibri"/>
                <a:cs typeface="Calibri"/>
              </a:rPr>
              <a:t>P</a:t>
            </a:r>
            <a:r>
              <a:rPr sz="2025" baseline="2022" dirty="0">
                <a:latin typeface="Calibri"/>
                <a:cs typeface="Calibri"/>
              </a:rPr>
              <a:t>, T</a:t>
            </a:r>
            <a:r>
              <a:rPr sz="2025" spc="4" baseline="2022" dirty="0">
                <a:latin typeface="Calibri"/>
                <a:cs typeface="Calibri"/>
              </a:rPr>
              <a:t>U</a:t>
            </a:r>
            <a:r>
              <a:rPr sz="2025" spc="-100" baseline="2022" dirty="0">
                <a:latin typeface="Calibri"/>
                <a:cs typeface="Calibri"/>
              </a:rPr>
              <a:t>P</a:t>
            </a:r>
            <a:r>
              <a:rPr sz="2025" spc="4" baseline="2022" dirty="0">
                <a:latin typeface="Calibri"/>
                <a:cs typeface="Calibri"/>
              </a:rPr>
              <a:t>A</a:t>
            </a:r>
            <a:r>
              <a:rPr sz="2025" baseline="2022" dirty="0">
                <a:latin typeface="Calibri"/>
                <a:cs typeface="Calibri"/>
              </a:rPr>
              <a:t>,</a:t>
            </a:r>
            <a:r>
              <a:rPr sz="2025" spc="-29" baseline="2022" dirty="0">
                <a:latin typeface="Calibri"/>
                <a:cs typeface="Calibri"/>
              </a:rPr>
              <a:t> </a:t>
            </a:r>
            <a:r>
              <a:rPr sz="2025" spc="-14" baseline="2022" dirty="0">
                <a:latin typeface="Calibri"/>
                <a:cs typeface="Calibri"/>
              </a:rPr>
              <a:t>e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c</a:t>
            </a:r>
            <a:r>
              <a:rPr sz="2025" spc="4" baseline="2022" dirty="0">
                <a:latin typeface="Calibri"/>
                <a:cs typeface="Calibri"/>
              </a:rPr>
              <a:t>.</a:t>
            </a:r>
            <a:r>
              <a:rPr sz="2025" baseline="2022" dirty="0">
                <a:latin typeface="Calibri"/>
                <a:cs typeface="Calibri"/>
              </a:rPr>
              <a:t>);</a:t>
            </a:r>
            <a:endParaRPr sz="1350">
              <a:latin typeface="Calibri"/>
              <a:cs typeface="Calibri"/>
            </a:endParaRPr>
          </a:p>
          <a:p>
            <a:pPr marL="92049">
              <a:lnSpc>
                <a:spcPts val="1620"/>
              </a:lnSpc>
            </a:pP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14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tr</a:t>
            </a:r>
            <a:r>
              <a:rPr sz="2025" spc="-4" baseline="2022" dirty="0">
                <a:latin typeface="Calibri"/>
                <a:cs typeface="Calibri"/>
              </a:rPr>
              <a:t>u</a:t>
            </a:r>
            <a:r>
              <a:rPr sz="2025" baseline="2022" dirty="0">
                <a:latin typeface="Calibri"/>
                <a:cs typeface="Calibri"/>
              </a:rPr>
              <a:t>c</a:t>
            </a:r>
            <a:r>
              <a:rPr sz="2025" spc="4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u</a:t>
            </a:r>
            <a:r>
              <a:rPr sz="2025" spc="-3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la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19" baseline="2022" dirty="0">
                <a:latin typeface="Calibri"/>
                <a:cs typeface="Calibri"/>
              </a:rPr>
              <a:t>n</a:t>
            </a:r>
            <a:r>
              <a:rPr sz="2025" baseline="2022" dirty="0">
                <a:latin typeface="Calibri"/>
                <a:cs typeface="Calibri"/>
              </a:rPr>
              <a:t>tidad (o</a:t>
            </a:r>
            <a:r>
              <a:rPr sz="2025" spc="-25" baseline="2022" dirty="0">
                <a:latin typeface="Calibri"/>
                <a:cs typeface="Calibri"/>
              </a:rPr>
              <a:t>rg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n</a:t>
            </a:r>
            <a:r>
              <a:rPr sz="2025" baseline="2022" dirty="0">
                <a:latin typeface="Calibri"/>
                <a:cs typeface="Calibri"/>
              </a:rPr>
              <a:t>ig</a:t>
            </a:r>
            <a:r>
              <a:rPr sz="2025" spc="-29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m</a:t>
            </a:r>
            <a:r>
              <a:rPr sz="2025" baseline="2022" dirty="0">
                <a:latin typeface="Calibri"/>
                <a:cs typeface="Calibri"/>
              </a:rPr>
              <a:t>a</a:t>
            </a:r>
            <a:r>
              <a:rPr sz="2025" spc="-4" baseline="2022" dirty="0">
                <a:latin typeface="Calibri"/>
                <a:cs typeface="Calibri"/>
              </a:rPr>
              <a:t>)</a:t>
            </a:r>
            <a:r>
              <a:rPr sz="2025" baseline="2022" dirty="0">
                <a:latin typeface="Calibri"/>
                <a:cs typeface="Calibri"/>
              </a:rPr>
              <a:t>;</a:t>
            </a:r>
            <a:r>
              <a:rPr sz="2025" spc="24" baseline="2022" dirty="0">
                <a:latin typeface="Calibri"/>
                <a:cs typeface="Calibri"/>
              </a:rPr>
              <a:t> </a:t>
            </a:r>
            <a:r>
              <a:rPr sz="2025" spc="-4" baseline="2022" dirty="0">
                <a:latin typeface="Calibri"/>
                <a:cs typeface="Calibri"/>
              </a:rPr>
              <a:t>P</a:t>
            </a:r>
            <a:r>
              <a:rPr sz="2025" baseline="2022" dirty="0">
                <a:latin typeface="Calibri"/>
                <a:cs typeface="Calibri"/>
              </a:rPr>
              <a:t>la</a:t>
            </a:r>
            <a:r>
              <a:rPr sz="2025" spc="-4" baseline="2022" dirty="0">
                <a:latin typeface="Calibri"/>
                <a:cs typeface="Calibri"/>
              </a:rPr>
              <a:t>n</a:t>
            </a:r>
            <a:r>
              <a:rPr sz="2025" baseline="2022" dirty="0">
                <a:latin typeface="Calibri"/>
                <a:cs typeface="Calibri"/>
              </a:rPr>
              <a:t>es y</a:t>
            </a:r>
            <a:endParaRPr sz="1350">
              <a:latin typeface="Calibri"/>
              <a:cs typeface="Calibri"/>
            </a:endParaRPr>
          </a:p>
          <a:p>
            <a:pPr marL="92049">
              <a:lnSpc>
                <a:spcPts val="1620"/>
              </a:lnSpc>
            </a:pPr>
            <a:r>
              <a:rPr sz="2025" baseline="2022" dirty="0">
                <a:latin typeface="Calibri"/>
                <a:cs typeface="Calibri"/>
              </a:rPr>
              <a:t>políti</a:t>
            </a:r>
            <a:r>
              <a:rPr sz="2025" spc="-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as;</a:t>
            </a:r>
            <a:endParaRPr sz="1350">
              <a:latin typeface="Calibri"/>
              <a:cs typeface="Calibri"/>
            </a:endParaRPr>
          </a:p>
          <a:p>
            <a:pPr marL="92049">
              <a:lnSpc>
                <a:spcPts val="1620"/>
              </a:lnSpc>
            </a:pPr>
            <a:r>
              <a:rPr sz="2025" spc="-4" baseline="2022" dirty="0">
                <a:latin typeface="Calibri"/>
                <a:cs typeface="Calibri"/>
              </a:rPr>
              <a:t>I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29" baseline="2022" dirty="0">
                <a:latin typeface="Calibri"/>
                <a:cs typeface="Calibri"/>
              </a:rPr>
              <a:t>f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spc="-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m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baseline="2022" dirty="0">
                <a:latin typeface="Calibri"/>
                <a:cs typeface="Calibri"/>
              </a:rPr>
              <a:t>s</a:t>
            </a:r>
            <a:r>
              <a:rPr sz="2025" spc="-4" baseline="2022" dirty="0">
                <a:latin typeface="Calibri"/>
                <a:cs typeface="Calibri"/>
              </a:rPr>
              <a:t> A</a:t>
            </a:r>
            <a:r>
              <a:rPr sz="2025" baseline="2022" dirty="0">
                <a:latin typeface="Calibri"/>
                <a:cs typeface="Calibri"/>
              </a:rPr>
              <a:t>n</a:t>
            </a:r>
            <a:r>
              <a:rPr sz="2025" spc="-9" baseline="2022" dirty="0">
                <a:latin typeface="Calibri"/>
                <a:cs typeface="Calibri"/>
              </a:rPr>
              <a:t>u</a:t>
            </a:r>
            <a:r>
              <a:rPr sz="2025" baseline="2022" dirty="0">
                <a:latin typeface="Calibri"/>
                <a:cs typeface="Calibri"/>
              </a:rPr>
              <a:t>al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baseline="2022" dirty="0">
                <a:latin typeface="Calibri"/>
                <a:cs typeface="Calibri"/>
              </a:rPr>
              <a:t>s de se</a:t>
            </a:r>
            <a:r>
              <a:rPr sz="2025" spc="-4" baseline="2022" dirty="0">
                <a:latin typeface="Calibri"/>
                <a:cs typeface="Calibri"/>
              </a:rPr>
              <a:t>g</a:t>
            </a:r>
            <a:r>
              <a:rPr sz="2025" baseline="2022" dirty="0">
                <a:latin typeface="Calibri"/>
                <a:cs typeface="Calibri"/>
              </a:rPr>
              <a:t>ui</a:t>
            </a:r>
            <a:r>
              <a:rPr sz="2025" spc="-4" baseline="2022" dirty="0">
                <a:latin typeface="Calibri"/>
                <a:cs typeface="Calibri"/>
              </a:rPr>
              <a:t>m</a:t>
            </a:r>
            <a:r>
              <a:rPr sz="2025" baseline="2022" dirty="0">
                <a:latin typeface="Calibri"/>
                <a:cs typeface="Calibri"/>
              </a:rPr>
              <a:t>ie</a:t>
            </a:r>
            <a:r>
              <a:rPr sz="2025" spc="-19" baseline="2022" dirty="0">
                <a:latin typeface="Calibri"/>
                <a:cs typeface="Calibri"/>
              </a:rPr>
              <a:t>n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;</a:t>
            </a:r>
            <a:r>
              <a:rPr sz="2025" spc="-19" baseline="2022" dirty="0">
                <a:latin typeface="Calibri"/>
                <a:cs typeface="Calibri"/>
              </a:rPr>
              <a:t> </a:t>
            </a:r>
            <a:r>
              <a:rPr sz="2025" spc="-4" baseline="2022" dirty="0">
                <a:latin typeface="Calibri"/>
                <a:cs typeface="Calibri"/>
              </a:rPr>
              <a:t>I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29" baseline="2022" dirty="0">
                <a:latin typeface="Calibri"/>
                <a:cs typeface="Calibri"/>
              </a:rPr>
              <a:t>f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spc="-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me de G</a:t>
            </a:r>
            <a:r>
              <a:rPr sz="2025" spc="-4" baseline="2022" dirty="0">
                <a:latin typeface="Calibri"/>
                <a:cs typeface="Calibri"/>
              </a:rPr>
              <a:t>e</a:t>
            </a:r>
            <a:r>
              <a:rPr sz="2025" spc="-14" baseline="2022" dirty="0">
                <a:latin typeface="Calibri"/>
                <a:cs typeface="Calibri"/>
              </a:rPr>
              <a:t>s</a:t>
            </a:r>
            <a:r>
              <a:rPr sz="2025" baseline="2022" dirty="0">
                <a:latin typeface="Calibri"/>
                <a:cs typeface="Calibri"/>
              </a:rPr>
              <a:t>ti</a:t>
            </a:r>
            <a:r>
              <a:rPr sz="2025" spc="4" baseline="2022" dirty="0">
                <a:latin typeface="Calibri"/>
                <a:cs typeface="Calibri"/>
              </a:rPr>
              <a:t>ó</a:t>
            </a:r>
            <a:r>
              <a:rPr sz="2025" baseline="2022" dirty="0">
                <a:latin typeface="Calibri"/>
                <a:cs typeface="Calibri"/>
              </a:rPr>
              <a:t>n</a:t>
            </a:r>
            <a:endParaRPr sz="1350">
              <a:latin typeface="Calibri"/>
              <a:cs typeface="Calibri"/>
            </a:endParaRPr>
          </a:p>
          <a:p>
            <a:pPr marL="92049">
              <a:lnSpc>
                <a:spcPts val="1210"/>
              </a:lnSpc>
            </a:pPr>
            <a:r>
              <a:rPr sz="2025" spc="-4" baseline="-12136" dirty="0">
                <a:latin typeface="Calibri"/>
                <a:cs typeface="Calibri"/>
              </a:rPr>
              <a:t>A</a:t>
            </a:r>
            <a:r>
              <a:rPr sz="2025" baseline="-12136" dirty="0">
                <a:latin typeface="Calibri"/>
                <a:cs typeface="Calibri"/>
              </a:rPr>
              <a:t>n</a:t>
            </a:r>
            <a:r>
              <a:rPr sz="2025" spc="-9" baseline="-12136" dirty="0">
                <a:latin typeface="Calibri"/>
                <a:cs typeface="Calibri"/>
              </a:rPr>
              <a:t>u</a:t>
            </a:r>
            <a:r>
              <a:rPr sz="2025" baseline="-12136" dirty="0">
                <a:latin typeface="Calibri"/>
                <a:cs typeface="Calibri"/>
              </a:rPr>
              <a:t>al; </a:t>
            </a:r>
            <a:r>
              <a:rPr sz="2025" spc="-29" baseline="-12136" dirty="0">
                <a:latin typeface="Calibri"/>
                <a:cs typeface="Calibri"/>
              </a:rPr>
              <a:t>R</a:t>
            </a:r>
            <a:r>
              <a:rPr sz="2025" baseline="-12136" dirty="0">
                <a:latin typeface="Calibri"/>
                <a:cs typeface="Calibri"/>
              </a:rPr>
              <a:t>e</a:t>
            </a:r>
            <a:r>
              <a:rPr sz="2025" spc="-9" baseline="-12136" dirty="0">
                <a:latin typeface="Calibri"/>
                <a:cs typeface="Calibri"/>
              </a:rPr>
              <a:t>c</a:t>
            </a:r>
            <a:r>
              <a:rPr sz="2025" spc="4" baseline="-12136" dirty="0">
                <a:latin typeface="Calibri"/>
                <a:cs typeface="Calibri"/>
              </a:rPr>
              <a:t>o</a:t>
            </a:r>
            <a:r>
              <a:rPr sz="2025" baseline="-12136" dirty="0">
                <a:latin typeface="Calibri"/>
                <a:cs typeface="Calibri"/>
              </a:rPr>
              <a:t>m</a:t>
            </a:r>
            <a:r>
              <a:rPr sz="2025" spc="-4" baseline="-12136" dirty="0">
                <a:latin typeface="Calibri"/>
                <a:cs typeface="Calibri"/>
              </a:rPr>
              <a:t>e</a:t>
            </a:r>
            <a:r>
              <a:rPr sz="2025" baseline="-12136" dirty="0">
                <a:latin typeface="Calibri"/>
                <a:cs typeface="Calibri"/>
              </a:rPr>
              <a:t>n</a:t>
            </a:r>
            <a:r>
              <a:rPr sz="2025" spc="-9" baseline="-12136" dirty="0">
                <a:latin typeface="Calibri"/>
                <a:cs typeface="Calibri"/>
              </a:rPr>
              <a:t>d</a:t>
            </a:r>
            <a:r>
              <a:rPr sz="2025" baseline="-12136" dirty="0">
                <a:latin typeface="Calibri"/>
                <a:cs typeface="Calibri"/>
              </a:rPr>
              <a:t>aci</a:t>
            </a:r>
            <a:r>
              <a:rPr sz="2025" spc="4" baseline="-12136" dirty="0">
                <a:latin typeface="Calibri"/>
                <a:cs typeface="Calibri"/>
              </a:rPr>
              <a:t>o</a:t>
            </a:r>
            <a:r>
              <a:rPr sz="2025" baseline="-12136" dirty="0">
                <a:latin typeface="Calibri"/>
                <a:cs typeface="Calibri"/>
              </a:rPr>
              <a:t>n</a:t>
            </a:r>
            <a:r>
              <a:rPr sz="2025" spc="-4" baseline="-12136" dirty="0">
                <a:latin typeface="Calibri"/>
                <a:cs typeface="Calibri"/>
              </a:rPr>
              <a:t>e</a:t>
            </a:r>
            <a:r>
              <a:rPr sz="2025" baseline="-12136" dirty="0">
                <a:latin typeface="Calibri"/>
                <a:cs typeface="Calibri"/>
              </a:rPr>
              <a:t>s</a:t>
            </a:r>
            <a:r>
              <a:rPr sz="2025" spc="-4" baseline="-12136" dirty="0">
                <a:latin typeface="Calibri"/>
                <a:cs typeface="Calibri"/>
              </a:rPr>
              <a:t> </a:t>
            </a:r>
            <a:r>
              <a:rPr sz="2025" baseline="-12136" dirty="0">
                <a:latin typeface="Calibri"/>
                <a:cs typeface="Calibri"/>
              </a:rPr>
              <a:t>de l</a:t>
            </a:r>
            <a:r>
              <a:rPr sz="2025" spc="4" baseline="-12136" dirty="0">
                <a:latin typeface="Calibri"/>
                <a:cs typeface="Calibri"/>
              </a:rPr>
              <a:t>o</a:t>
            </a:r>
            <a:r>
              <a:rPr sz="2025" baseline="-12136" dirty="0">
                <a:latin typeface="Calibri"/>
                <a:cs typeface="Calibri"/>
              </a:rPr>
              <a:t>s</a:t>
            </a:r>
            <a:r>
              <a:rPr sz="2025" spc="-19" baseline="-12136" dirty="0">
                <a:latin typeface="Calibri"/>
                <a:cs typeface="Calibri"/>
              </a:rPr>
              <a:t> </a:t>
            </a:r>
            <a:r>
              <a:rPr sz="2025" spc="-4" baseline="-12136" dirty="0">
                <a:latin typeface="Calibri"/>
                <a:cs typeface="Calibri"/>
              </a:rPr>
              <a:t>I</a:t>
            </a:r>
            <a:r>
              <a:rPr sz="2025" spc="-14" baseline="-12136" dirty="0">
                <a:latin typeface="Calibri"/>
                <a:cs typeface="Calibri"/>
              </a:rPr>
              <a:t>n</a:t>
            </a:r>
            <a:r>
              <a:rPr sz="2025" spc="-29" baseline="-12136" dirty="0">
                <a:latin typeface="Calibri"/>
                <a:cs typeface="Calibri"/>
              </a:rPr>
              <a:t>f</a:t>
            </a:r>
            <a:r>
              <a:rPr sz="2025" spc="4" baseline="-12136" dirty="0">
                <a:latin typeface="Calibri"/>
                <a:cs typeface="Calibri"/>
              </a:rPr>
              <a:t>o</a:t>
            </a:r>
            <a:r>
              <a:rPr sz="2025" spc="-4" baseline="-12136" dirty="0">
                <a:latin typeface="Calibri"/>
                <a:cs typeface="Calibri"/>
              </a:rPr>
              <a:t>r</a:t>
            </a:r>
            <a:r>
              <a:rPr sz="2025" baseline="-12136" dirty="0">
                <a:latin typeface="Calibri"/>
                <a:cs typeface="Calibri"/>
              </a:rPr>
              <a:t>m</a:t>
            </a:r>
            <a:r>
              <a:rPr sz="2025" spc="-4" baseline="-12136" dirty="0">
                <a:latin typeface="Calibri"/>
                <a:cs typeface="Calibri"/>
              </a:rPr>
              <a:t>e</a:t>
            </a:r>
            <a:r>
              <a:rPr sz="2025" baseline="-12136" dirty="0">
                <a:latin typeface="Calibri"/>
                <a:cs typeface="Calibri"/>
              </a:rPr>
              <a:t>s de</a:t>
            </a:r>
            <a:r>
              <a:rPr sz="2025" spc="-9" baseline="-12136" dirty="0">
                <a:latin typeface="Calibri"/>
                <a:cs typeface="Calibri"/>
              </a:rPr>
              <a:t> </a:t>
            </a:r>
            <a:r>
              <a:rPr sz="2025" spc="-4" baseline="-12136" dirty="0">
                <a:latin typeface="Calibri"/>
                <a:cs typeface="Calibri"/>
              </a:rPr>
              <a:t>A</a:t>
            </a:r>
            <a:r>
              <a:rPr sz="2025" baseline="-12136" dirty="0">
                <a:latin typeface="Calibri"/>
                <a:cs typeface="Calibri"/>
              </a:rPr>
              <a:t>u</a:t>
            </a:r>
            <a:r>
              <a:rPr sz="2025" spc="-9" baseline="-12136" dirty="0">
                <a:latin typeface="Calibri"/>
                <a:cs typeface="Calibri"/>
              </a:rPr>
              <a:t>d</a:t>
            </a:r>
            <a:r>
              <a:rPr sz="2025" baseline="-12136" dirty="0">
                <a:latin typeface="Calibri"/>
                <a:cs typeface="Calibri"/>
              </a:rPr>
              <a:t>i</a:t>
            </a:r>
            <a:r>
              <a:rPr sz="2025" spc="-9" baseline="-12136" dirty="0">
                <a:latin typeface="Calibri"/>
                <a:cs typeface="Calibri"/>
              </a:rPr>
              <a:t>t</a:t>
            </a:r>
            <a:r>
              <a:rPr sz="2025" spc="4" baseline="-12136" dirty="0">
                <a:latin typeface="Calibri"/>
                <a:cs typeface="Calibri"/>
              </a:rPr>
              <a:t>o</a:t>
            </a:r>
            <a:r>
              <a:rPr sz="2025" spc="-4" baseline="-12136" dirty="0">
                <a:latin typeface="Calibri"/>
                <a:cs typeface="Calibri"/>
              </a:rPr>
              <a:t>r</a:t>
            </a:r>
            <a:r>
              <a:rPr sz="2025" baseline="-12136" dirty="0">
                <a:latin typeface="Calibri"/>
                <a:cs typeface="Calibri"/>
              </a:rPr>
              <a:t>ía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5732" y="4889723"/>
            <a:ext cx="2372868" cy="509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135">
              <a:lnSpc>
                <a:spcPct val="101725"/>
              </a:lnSpc>
              <a:spcBef>
                <a:spcPts val="345"/>
              </a:spcBef>
            </a:pPr>
            <a:r>
              <a:rPr sz="1350" u="sng" spc="-4" dirty="0">
                <a:latin typeface="Calibri"/>
                <a:cs typeface="Calibri"/>
              </a:rPr>
              <a:t>I</a:t>
            </a:r>
            <a:r>
              <a:rPr sz="1350" u="sng" spc="-14" dirty="0">
                <a:latin typeface="Calibri"/>
                <a:cs typeface="Calibri"/>
              </a:rPr>
              <a:t>n</a:t>
            </a:r>
            <a:r>
              <a:rPr sz="1350" u="sng" spc="-29" dirty="0">
                <a:latin typeface="Calibri"/>
                <a:cs typeface="Calibri"/>
              </a:rPr>
              <a:t>f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dirty="0">
                <a:latin typeface="Calibri"/>
                <a:cs typeface="Calibri"/>
              </a:rPr>
              <a:t>rmaci</a:t>
            </a:r>
            <a:r>
              <a:rPr sz="1350" u="sng" spc="9" dirty="0">
                <a:latin typeface="Calibri"/>
                <a:cs typeface="Calibri"/>
              </a:rPr>
              <a:t>ó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P</a:t>
            </a:r>
            <a:r>
              <a:rPr sz="1350" u="sng" spc="-14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esup</a:t>
            </a:r>
            <a:r>
              <a:rPr sz="1350" u="sng" spc="-4" dirty="0">
                <a:latin typeface="Calibri"/>
                <a:cs typeface="Calibri"/>
              </a:rPr>
              <a:t>u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9" dirty="0">
                <a:latin typeface="Calibri"/>
                <a:cs typeface="Calibri"/>
              </a:rPr>
              <a:t>st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39" dirty="0">
                <a:latin typeface="Calibri"/>
                <a:cs typeface="Calibri"/>
              </a:rPr>
              <a:t>l</a:t>
            </a:r>
            <a:r>
              <a:rPr sz="1350" dirty="0">
                <a:latin typeface="Calibri"/>
                <a:cs typeface="Calibri"/>
              </a:rPr>
              <a:t>:</a:t>
            </a:r>
          </a:p>
          <a:p>
            <a:pPr marL="91135">
              <a:lnSpc>
                <a:spcPts val="1620"/>
              </a:lnSpc>
              <a:spcBef>
                <a:spcPts val="81"/>
              </a:spcBef>
            </a:pPr>
            <a:r>
              <a:rPr sz="2025" baseline="2022" dirty="0">
                <a:latin typeface="Calibri"/>
                <a:cs typeface="Calibri"/>
              </a:rPr>
              <a:t>P</a:t>
            </a:r>
            <a:r>
              <a:rPr sz="2025" spc="-9" baseline="2022" dirty="0">
                <a:latin typeface="Calibri"/>
                <a:cs typeface="Calibri"/>
              </a:rPr>
              <a:t>I</a:t>
            </a:r>
            <a:r>
              <a:rPr sz="2025" baseline="2022" dirty="0">
                <a:latin typeface="Calibri"/>
                <a:cs typeface="Calibri"/>
              </a:rPr>
              <a:t>A;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P</a:t>
            </a:r>
            <a:r>
              <a:rPr sz="2025" spc="-9" baseline="2022" dirty="0">
                <a:latin typeface="Calibri"/>
                <a:cs typeface="Calibri"/>
              </a:rPr>
              <a:t>I</a:t>
            </a:r>
            <a:r>
              <a:rPr sz="2025" spc="4" baseline="2022" dirty="0">
                <a:latin typeface="Calibri"/>
                <a:cs typeface="Calibri"/>
              </a:rPr>
              <a:t>M</a:t>
            </a:r>
            <a:r>
              <a:rPr sz="2025" baseline="2022" dirty="0">
                <a:latin typeface="Calibri"/>
                <a:cs typeface="Calibri"/>
              </a:rPr>
              <a:t>;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PE;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sald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s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balan</a:t>
            </a:r>
            <a:r>
              <a:rPr sz="2025" spc="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8404" y="4579621"/>
            <a:ext cx="2330196" cy="109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3"/>
              </a:spcBef>
            </a:pPr>
            <a:endParaRPr sz="850"/>
          </a:p>
        </p:txBody>
      </p:sp>
      <p:sp>
        <p:nvSpPr>
          <p:cNvPr id="8" name="object 8"/>
          <p:cNvSpPr txBox="1"/>
          <p:nvPr/>
        </p:nvSpPr>
        <p:spPr>
          <a:xfrm>
            <a:off x="4038601" y="4579621"/>
            <a:ext cx="44195" cy="109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3"/>
              </a:spcBef>
            </a:pPr>
            <a:endParaRPr sz="850"/>
          </a:p>
        </p:txBody>
      </p:sp>
      <p:sp>
        <p:nvSpPr>
          <p:cNvPr id="7" name="object 7"/>
          <p:cNvSpPr txBox="1"/>
          <p:nvPr/>
        </p:nvSpPr>
        <p:spPr>
          <a:xfrm>
            <a:off x="1708405" y="4590288"/>
            <a:ext cx="2374391" cy="9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0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4082797" y="4590288"/>
            <a:ext cx="1795271" cy="9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0"/>
              </a:spcBef>
            </a:pPr>
            <a:endParaRPr sz="750"/>
          </a:p>
        </p:txBody>
      </p:sp>
      <p:sp>
        <p:nvSpPr>
          <p:cNvPr id="5" name="object 5"/>
          <p:cNvSpPr txBox="1"/>
          <p:nvPr/>
        </p:nvSpPr>
        <p:spPr>
          <a:xfrm>
            <a:off x="5878068" y="4590288"/>
            <a:ext cx="487680" cy="99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0"/>
              </a:spcBef>
            </a:pPr>
            <a:endParaRPr sz="750"/>
          </a:p>
        </p:txBody>
      </p:sp>
      <p:sp>
        <p:nvSpPr>
          <p:cNvPr id="4" name="object 4"/>
          <p:cNvSpPr txBox="1"/>
          <p:nvPr/>
        </p:nvSpPr>
        <p:spPr>
          <a:xfrm>
            <a:off x="6574536" y="2458213"/>
            <a:ext cx="390601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>
              <a:lnSpc>
                <a:spcPct val="101725"/>
              </a:lnSpc>
              <a:spcBef>
                <a:spcPts val="330"/>
              </a:spcBef>
            </a:pPr>
            <a:r>
              <a:rPr sz="1350" u="sng" spc="-29" dirty="0">
                <a:latin typeface="Calibri"/>
                <a:cs typeface="Calibri"/>
              </a:rPr>
              <a:t>P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9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ticip</a:t>
            </a:r>
            <a:r>
              <a:rPr sz="1350" u="sng" spc="-4" dirty="0">
                <a:latin typeface="Calibri"/>
                <a:cs typeface="Calibri"/>
              </a:rPr>
              <a:t>a</a:t>
            </a:r>
            <a:r>
              <a:rPr sz="1350" u="sng" dirty="0">
                <a:latin typeface="Calibri"/>
                <a:cs typeface="Calibri"/>
              </a:rPr>
              <a:t>ci</a:t>
            </a:r>
            <a:r>
              <a:rPr sz="1350" u="sng" spc="4" dirty="0">
                <a:latin typeface="Calibri"/>
                <a:cs typeface="Calibri"/>
              </a:rPr>
              <a:t>ó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14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C</a:t>
            </a:r>
            <a:r>
              <a:rPr sz="1350" u="sng" spc="-4" dirty="0">
                <a:latin typeface="Calibri"/>
                <a:cs typeface="Calibri"/>
              </a:rPr>
              <a:t>iud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9" dirty="0">
                <a:latin typeface="Calibri"/>
                <a:cs typeface="Calibri"/>
              </a:rPr>
              <a:t>d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u="sng" spc="-9" dirty="0">
                <a:latin typeface="Calibri"/>
                <a:cs typeface="Calibri"/>
              </a:rPr>
              <a:t>n</a:t>
            </a:r>
            <a:r>
              <a:rPr sz="1350" u="sng" dirty="0">
                <a:latin typeface="Calibri"/>
                <a:cs typeface="Calibri"/>
              </a:rPr>
              <a:t>a</a:t>
            </a:r>
            <a:r>
              <a:rPr sz="1350" dirty="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  <a:p>
            <a:pPr marL="92710">
              <a:lnSpc>
                <a:spcPts val="1620"/>
              </a:lnSpc>
              <a:spcBef>
                <a:spcPts val="81"/>
              </a:spcBef>
            </a:pPr>
            <a:r>
              <a:rPr sz="2025" spc="-4" baseline="2022" dirty="0">
                <a:latin typeface="Calibri"/>
                <a:cs typeface="Calibri"/>
              </a:rPr>
              <a:t>I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89" baseline="2022" dirty="0">
                <a:latin typeface="Calibri"/>
                <a:cs typeface="Calibri"/>
              </a:rPr>
              <a:t>f</a:t>
            </a:r>
            <a:r>
              <a:rPr sz="2025" baseline="2022" dirty="0">
                <a:latin typeface="Calibri"/>
                <a:cs typeface="Calibri"/>
              </a:rPr>
              <a:t>. s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b</a:t>
            </a:r>
            <a:r>
              <a:rPr sz="2025" spc="-1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el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p</a:t>
            </a:r>
            <a:r>
              <a:rPr sz="2025" spc="-29" baseline="2022" dirty="0">
                <a:latin typeface="Calibri"/>
                <a:cs typeface="Calibri"/>
              </a:rPr>
              <a:t>r</a:t>
            </a:r>
            <a:r>
              <a:rPr sz="2025" spc="4" baseline="2022" dirty="0">
                <a:latin typeface="Calibri"/>
                <a:cs typeface="Calibri"/>
              </a:rPr>
              <a:t>oc</a:t>
            </a:r>
            <a:r>
              <a:rPr sz="2025" baseline="2022" dirty="0">
                <a:latin typeface="Calibri"/>
                <a:cs typeface="Calibri"/>
              </a:rPr>
              <a:t>eso de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p</a:t>
            </a:r>
            <a:r>
              <a:rPr sz="2025" spc="-1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esup</a:t>
            </a:r>
            <a:r>
              <a:rPr sz="2025" spc="-4" baseline="2022" dirty="0">
                <a:latin typeface="Calibri"/>
                <a:cs typeface="Calibri"/>
              </a:rPr>
              <a:t>u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9" baseline="2022" dirty="0">
                <a:latin typeface="Calibri"/>
                <a:cs typeface="Calibri"/>
              </a:rPr>
              <a:t>st</a:t>
            </a:r>
            <a:r>
              <a:rPr sz="2025" baseline="2022" dirty="0">
                <a:latin typeface="Calibri"/>
                <a:cs typeface="Calibri"/>
              </a:rPr>
              <a:t>o</a:t>
            </a:r>
            <a:r>
              <a:rPr sz="2025" spc="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parti</a:t>
            </a:r>
            <a:r>
              <a:rPr sz="2025" spc="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ip</a:t>
            </a:r>
            <a:r>
              <a:rPr sz="2025" spc="-9" baseline="2022" dirty="0">
                <a:latin typeface="Calibri"/>
                <a:cs typeface="Calibri"/>
              </a:rPr>
              <a:t>a</a:t>
            </a:r>
            <a:r>
              <a:rPr sz="2025" spc="4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i</a:t>
            </a:r>
            <a:r>
              <a:rPr sz="2025" spc="-9" baseline="2022" dirty="0">
                <a:latin typeface="Calibri"/>
                <a:cs typeface="Calibri"/>
              </a:rPr>
              <a:t>v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;</a:t>
            </a:r>
            <a:endParaRPr sz="1350">
              <a:latin typeface="Calibri"/>
              <a:cs typeface="Calibri"/>
            </a:endParaRPr>
          </a:p>
          <a:p>
            <a:pPr marL="92710">
              <a:lnSpc>
                <a:spcPts val="1620"/>
              </a:lnSpc>
            </a:pPr>
            <a:r>
              <a:rPr sz="2025" baseline="2022" dirty="0">
                <a:latin typeface="Calibri"/>
                <a:cs typeface="Calibri"/>
              </a:rPr>
              <a:t>i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89" baseline="2022" dirty="0">
                <a:latin typeface="Calibri"/>
                <a:cs typeface="Calibri"/>
              </a:rPr>
              <a:t>f</a:t>
            </a:r>
            <a:r>
              <a:rPr sz="2025" baseline="2022" dirty="0">
                <a:latin typeface="Calibri"/>
                <a:cs typeface="Calibri"/>
              </a:rPr>
              <a:t>. s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b</a:t>
            </a:r>
            <a:r>
              <a:rPr sz="2025" spc="-1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audie</a:t>
            </a:r>
            <a:r>
              <a:rPr sz="2025" spc="-4" baseline="2022" dirty="0">
                <a:latin typeface="Calibri"/>
                <a:cs typeface="Calibri"/>
              </a:rPr>
              <a:t>n</a:t>
            </a:r>
            <a:r>
              <a:rPr sz="2025" spc="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ias</a:t>
            </a:r>
            <a:r>
              <a:rPr sz="2025" spc="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de </a:t>
            </a:r>
            <a:r>
              <a:rPr sz="2025" spc="-9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endici</a:t>
            </a:r>
            <a:r>
              <a:rPr sz="2025" spc="9" baseline="2022" dirty="0">
                <a:latin typeface="Calibri"/>
                <a:cs typeface="Calibri"/>
              </a:rPr>
              <a:t>ó</a:t>
            </a:r>
            <a:r>
              <a:rPr sz="2025" baseline="2022" dirty="0">
                <a:latin typeface="Calibri"/>
                <a:cs typeface="Calibri"/>
              </a:rPr>
              <a:t>n de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spc="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ue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9" baseline="2022" dirty="0">
                <a:latin typeface="Calibri"/>
                <a:cs typeface="Calibri"/>
              </a:rPr>
              <a:t>t</a:t>
            </a:r>
            <a:r>
              <a:rPr sz="2025" baseline="2022" dirty="0">
                <a:latin typeface="Calibri"/>
                <a:cs typeface="Calibri"/>
              </a:rPr>
              <a:t>as;</a:t>
            </a:r>
            <a:endParaRPr sz="1350">
              <a:latin typeface="Calibri"/>
              <a:cs typeface="Calibri"/>
            </a:endParaRPr>
          </a:p>
          <a:p>
            <a:pPr marL="92710">
              <a:lnSpc>
                <a:spcPts val="1620"/>
              </a:lnSpc>
            </a:pPr>
            <a:r>
              <a:rPr sz="2025" spc="-4" baseline="2022" dirty="0">
                <a:latin typeface="Calibri"/>
                <a:cs typeface="Calibri"/>
              </a:rPr>
              <a:t>I</a:t>
            </a:r>
            <a:r>
              <a:rPr sz="2025" spc="-14" baseline="2022" dirty="0">
                <a:latin typeface="Calibri"/>
                <a:cs typeface="Calibri"/>
              </a:rPr>
              <a:t>n</a:t>
            </a:r>
            <a:r>
              <a:rPr sz="2025" spc="-89" baseline="2022" dirty="0">
                <a:latin typeface="Calibri"/>
                <a:cs typeface="Calibri"/>
              </a:rPr>
              <a:t>f</a:t>
            </a:r>
            <a:r>
              <a:rPr sz="2025" baseline="2022" dirty="0">
                <a:latin typeface="Calibri"/>
                <a:cs typeface="Calibri"/>
              </a:rPr>
              <a:t>. S</a:t>
            </a:r>
            <a:r>
              <a:rPr sz="2025" spc="9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b</a:t>
            </a:r>
            <a:r>
              <a:rPr sz="2025" spc="-14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</a:t>
            </a:r>
            <a:r>
              <a:rPr sz="2025" spc="-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C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nsejo de</a:t>
            </a:r>
            <a:r>
              <a:rPr sz="2025" spc="-9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C</a:t>
            </a:r>
            <a:r>
              <a:rPr sz="2025" spc="4" baseline="2022" dirty="0">
                <a:latin typeface="Calibri"/>
                <a:cs typeface="Calibri"/>
              </a:rPr>
              <a:t>oo</a:t>
            </a:r>
            <a:r>
              <a:rPr sz="2025" spc="-25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dinaci</a:t>
            </a:r>
            <a:r>
              <a:rPr sz="2025" spc="9" baseline="2022" dirty="0">
                <a:latin typeface="Calibri"/>
                <a:cs typeface="Calibri"/>
              </a:rPr>
              <a:t>ó</a:t>
            </a:r>
            <a:r>
              <a:rPr sz="2025" baseline="2022" dirty="0">
                <a:latin typeface="Calibri"/>
                <a:cs typeface="Calibri"/>
              </a:rPr>
              <a:t>n </a:t>
            </a:r>
            <a:r>
              <a:rPr sz="2025" spc="-19" baseline="2022" dirty="0">
                <a:latin typeface="Calibri"/>
                <a:cs typeface="Calibri"/>
              </a:rPr>
              <a:t>R</a:t>
            </a:r>
            <a:r>
              <a:rPr sz="2025" baseline="2022" dirty="0">
                <a:latin typeface="Calibri"/>
                <a:cs typeface="Calibri"/>
              </a:rPr>
              <a:t>egi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baseline="2022" dirty="0">
                <a:latin typeface="Calibri"/>
                <a:cs typeface="Calibri"/>
              </a:rPr>
              <a:t>nal</a:t>
            </a:r>
            <a:r>
              <a:rPr sz="2025" spc="4" baseline="2022" dirty="0">
                <a:latin typeface="Calibri"/>
                <a:cs typeface="Calibri"/>
              </a:rPr>
              <a:t> </a:t>
            </a:r>
            <a:r>
              <a:rPr sz="2025" baseline="2022" dirty="0">
                <a:latin typeface="Calibri"/>
                <a:cs typeface="Calibri"/>
              </a:rPr>
              <a:t>/ </a:t>
            </a:r>
            <a:r>
              <a:rPr sz="2025" spc="9" baseline="2022" dirty="0">
                <a:latin typeface="Calibri"/>
                <a:cs typeface="Calibri"/>
              </a:rPr>
              <a:t>L</a:t>
            </a:r>
            <a:r>
              <a:rPr sz="2025" spc="4" baseline="2022" dirty="0">
                <a:latin typeface="Calibri"/>
                <a:cs typeface="Calibri"/>
              </a:rPr>
              <a:t>o</a:t>
            </a:r>
            <a:r>
              <a:rPr sz="2025" spc="-4" baseline="2022" dirty="0">
                <a:latin typeface="Calibri"/>
                <a:cs typeface="Calibri"/>
              </a:rPr>
              <a:t>c</a:t>
            </a:r>
            <a:r>
              <a:rPr sz="2025" baseline="2022" dirty="0">
                <a:latin typeface="Calibri"/>
                <a:cs typeface="Calibri"/>
              </a:rPr>
              <a:t>al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2333" y="2468880"/>
            <a:ext cx="1534667" cy="714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 marR="84668" algn="just">
              <a:lnSpc>
                <a:spcPts val="1620"/>
              </a:lnSpc>
              <a:spcBef>
                <a:spcPts val="406"/>
              </a:spcBef>
            </a:pPr>
            <a:r>
              <a:rPr sz="1350" u="sng" spc="-29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4" dirty="0">
                <a:latin typeface="Calibri"/>
                <a:cs typeface="Calibri"/>
              </a:rPr>
              <a:t>g</a:t>
            </a:r>
            <a:r>
              <a:rPr sz="1350" u="sng" dirty="0">
                <a:latin typeface="Calibri"/>
                <a:cs typeface="Calibri"/>
              </a:rPr>
              <a:t>i</a:t>
            </a:r>
            <a:r>
              <a:rPr sz="1350" u="sng" spc="-14" dirty="0">
                <a:latin typeface="Calibri"/>
                <a:cs typeface="Calibri"/>
              </a:rPr>
              <a:t>s</a:t>
            </a:r>
            <a:r>
              <a:rPr sz="1350" u="sng" dirty="0">
                <a:latin typeface="Calibri"/>
                <a:cs typeface="Calibri"/>
              </a:rPr>
              <a:t>t</a:t>
            </a:r>
            <a:r>
              <a:rPr sz="1350" u="sng" spc="-25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o</a:t>
            </a:r>
            <a:r>
              <a:rPr sz="1350" u="sng" spc="-4" dirty="0">
                <a:latin typeface="Calibri"/>
                <a:cs typeface="Calibri"/>
              </a:rPr>
              <a:t> I</a:t>
            </a:r>
            <a:r>
              <a:rPr sz="1350" u="sng" dirty="0">
                <a:latin typeface="Calibri"/>
                <a:cs typeface="Calibri"/>
              </a:rPr>
              <a:t>N</a:t>
            </a:r>
            <a:r>
              <a:rPr sz="1350" u="sng" spc="-9" dirty="0">
                <a:latin typeface="Calibri"/>
                <a:cs typeface="Calibri"/>
              </a:rPr>
              <a:t>F</a:t>
            </a:r>
            <a:r>
              <a:rPr sz="1350" u="sng" dirty="0">
                <a:latin typeface="Calibri"/>
                <a:cs typeface="Calibri"/>
              </a:rPr>
              <a:t>OB</a:t>
            </a:r>
            <a:r>
              <a:rPr sz="1350" u="sng" spc="-9" dirty="0">
                <a:latin typeface="Calibri"/>
                <a:cs typeface="Calibri"/>
              </a:rPr>
              <a:t>R</a:t>
            </a:r>
            <a:r>
              <a:rPr sz="1350" u="sng" spc="-4" dirty="0">
                <a:latin typeface="Calibri"/>
                <a:cs typeface="Calibri"/>
              </a:rPr>
              <a:t>A</a:t>
            </a:r>
            <a:r>
              <a:rPr sz="1350" u="sng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4" dirty="0">
                <a:latin typeface="Calibri"/>
                <a:cs typeface="Calibri"/>
              </a:rPr>
              <a:t>L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</a:t>
            </a:r>
            <a:r>
              <a:rPr sz="1350" spc="-4" dirty="0">
                <a:latin typeface="Calibri"/>
                <a:cs typeface="Calibri"/>
              </a:rPr>
              <a:t>pe</a:t>
            </a:r>
            <a:r>
              <a:rPr sz="1350" spc="-29" dirty="0">
                <a:latin typeface="Calibri"/>
                <a:cs typeface="Calibri"/>
              </a:rPr>
              <a:t>r</a:t>
            </a:r>
            <a:r>
              <a:rPr sz="1350" spc="-14" dirty="0">
                <a:latin typeface="Calibri"/>
                <a:cs typeface="Calibri"/>
              </a:rPr>
              <a:t>a</a:t>
            </a:r>
            <a:r>
              <a:rPr sz="1350" dirty="0">
                <a:latin typeface="Calibri"/>
                <a:cs typeface="Calibri"/>
              </a:rPr>
              <a:t>tivi</a:t>
            </a:r>
            <a:r>
              <a:rPr sz="1350" spc="-4" dirty="0">
                <a:latin typeface="Calibri"/>
                <a:cs typeface="Calibri"/>
              </a:rPr>
              <a:t>d</a:t>
            </a:r>
            <a:r>
              <a:rPr sz="1350" dirty="0">
                <a:latin typeface="Calibri"/>
                <a:cs typeface="Calibri"/>
              </a:rPr>
              <a:t>ad </a:t>
            </a:r>
            <a:r>
              <a:rPr sz="1350" spc="-4" dirty="0">
                <a:latin typeface="Calibri"/>
                <a:cs typeface="Calibri"/>
              </a:rPr>
              <a:t>de</a:t>
            </a:r>
            <a:r>
              <a:rPr sz="1350" dirty="0">
                <a:latin typeface="Calibri"/>
                <a:cs typeface="Calibri"/>
              </a:rPr>
              <a:t>l e</a:t>
            </a:r>
            <a:r>
              <a:rPr sz="1350" spc="-4" dirty="0">
                <a:latin typeface="Calibri"/>
                <a:cs typeface="Calibri"/>
              </a:rPr>
              <a:t>n</a:t>
            </a:r>
            <a:r>
              <a:rPr sz="1350" dirty="0">
                <a:latin typeface="Calibri"/>
                <a:cs typeface="Calibri"/>
              </a:rPr>
              <a:t>lace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08404" y="2490217"/>
            <a:ext cx="3098292" cy="714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49" marR="88455">
              <a:lnSpc>
                <a:spcPts val="1620"/>
              </a:lnSpc>
              <a:spcBef>
                <a:spcPts val="406"/>
              </a:spcBef>
            </a:pPr>
            <a:r>
              <a:rPr sz="1350" u="sng" spc="4" dirty="0">
                <a:latin typeface="Calibri"/>
                <a:cs typeface="Calibri"/>
              </a:rPr>
              <a:t>D</a:t>
            </a:r>
            <a:r>
              <a:rPr sz="1350" u="sng" spc="-14" dirty="0">
                <a:latin typeface="Calibri"/>
                <a:cs typeface="Calibri"/>
              </a:rPr>
              <a:t>a</a:t>
            </a:r>
            <a:r>
              <a:rPr sz="1350" u="sng" spc="-9" dirty="0">
                <a:latin typeface="Calibri"/>
                <a:cs typeface="Calibri"/>
              </a:rPr>
              <a:t>t</a:t>
            </a:r>
            <a:r>
              <a:rPr sz="1350" u="sng" spc="4" dirty="0">
                <a:latin typeface="Calibri"/>
                <a:cs typeface="Calibri"/>
              </a:rPr>
              <a:t>o</a:t>
            </a:r>
            <a:r>
              <a:rPr sz="1350" u="sng" dirty="0">
                <a:latin typeface="Calibri"/>
                <a:cs typeface="Calibri"/>
              </a:rPr>
              <a:t>s</a:t>
            </a:r>
            <a:r>
              <a:rPr sz="1350" u="sng" spc="-44" dirty="0">
                <a:latin typeface="Calibri"/>
                <a:cs typeface="Calibri"/>
              </a:rPr>
              <a:t> </a:t>
            </a:r>
            <a:r>
              <a:rPr sz="1350" u="sng" spc="-14" dirty="0">
                <a:latin typeface="Calibri"/>
                <a:cs typeface="Calibri"/>
              </a:rPr>
              <a:t>g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4" dirty="0">
                <a:latin typeface="Calibri"/>
                <a:cs typeface="Calibri"/>
              </a:rPr>
              <a:t>n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29" dirty="0">
                <a:latin typeface="Calibri"/>
                <a:cs typeface="Calibri"/>
              </a:rPr>
              <a:t>r</a:t>
            </a:r>
            <a:r>
              <a:rPr sz="1350" u="sng" dirty="0">
                <a:latin typeface="Calibri"/>
                <a:cs typeface="Calibri"/>
              </a:rPr>
              <a:t>al</a:t>
            </a:r>
            <a:r>
              <a:rPr sz="1350" u="sng" spc="-4" dirty="0">
                <a:latin typeface="Calibri"/>
                <a:cs typeface="Calibri"/>
              </a:rPr>
              <a:t>e</a:t>
            </a:r>
            <a:r>
              <a:rPr sz="1350" u="sng" dirty="0">
                <a:latin typeface="Calibri"/>
                <a:cs typeface="Calibri"/>
              </a:rPr>
              <a:t>s</a:t>
            </a:r>
            <a:r>
              <a:rPr sz="1350" u="sng" spc="14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y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nor</a:t>
            </a:r>
            <a:r>
              <a:rPr sz="1350" u="sng" spc="-4" dirty="0">
                <a:latin typeface="Calibri"/>
                <a:cs typeface="Calibri"/>
              </a:rPr>
              <a:t>m</a:t>
            </a:r>
            <a:r>
              <a:rPr sz="1350" u="sng" dirty="0">
                <a:latin typeface="Calibri"/>
                <a:cs typeface="Calibri"/>
              </a:rPr>
              <a:t>as</a:t>
            </a:r>
            <a:r>
              <a:rPr sz="1350" u="sng" spc="-9" dirty="0">
                <a:latin typeface="Calibri"/>
                <a:cs typeface="Calibri"/>
              </a:rPr>
              <a:t> </a:t>
            </a:r>
            <a:r>
              <a:rPr sz="1350" u="sng" dirty="0">
                <a:latin typeface="Calibri"/>
                <a:cs typeface="Calibri"/>
              </a:rPr>
              <a:t>e</a:t>
            </a:r>
            <a:r>
              <a:rPr sz="1350" u="sng" spc="-4" dirty="0">
                <a:latin typeface="Calibri"/>
                <a:cs typeface="Calibri"/>
              </a:rPr>
              <a:t>m</a:t>
            </a:r>
            <a:r>
              <a:rPr sz="1350" u="sng" dirty="0">
                <a:latin typeface="Calibri"/>
                <a:cs typeface="Calibri"/>
              </a:rPr>
              <a:t>itida</a:t>
            </a:r>
            <a:r>
              <a:rPr sz="1350" u="sng" spc="4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: </a:t>
            </a:r>
            <a:r>
              <a:rPr sz="1350" spc="4" dirty="0">
                <a:latin typeface="Calibri"/>
                <a:cs typeface="Calibri"/>
              </a:rPr>
              <a:t>D</a:t>
            </a:r>
            <a:r>
              <a:rPr sz="1350" dirty="0">
                <a:latin typeface="Calibri"/>
                <a:cs typeface="Calibri"/>
              </a:rPr>
              <a:t>i</a:t>
            </a:r>
            <a:r>
              <a:rPr sz="1350" spc="-1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ec</a:t>
            </a:r>
            <a:r>
              <a:rPr sz="1350" spc="-9" dirty="0">
                <a:latin typeface="Calibri"/>
                <a:cs typeface="Calibri"/>
              </a:rPr>
              <a:t>t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spc="-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i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;</a:t>
            </a:r>
            <a:r>
              <a:rPr sz="1350" spc="-2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</a:t>
            </a:r>
            <a:r>
              <a:rPr sz="1350" spc="-4" dirty="0">
                <a:latin typeface="Calibri"/>
                <a:cs typeface="Calibri"/>
              </a:rPr>
              <a:t>a</a:t>
            </a:r>
            <a:r>
              <a:rPr sz="1350" spc="-29" dirty="0">
                <a:latin typeface="Calibri"/>
                <a:cs typeface="Calibri"/>
              </a:rPr>
              <a:t>r</a:t>
            </a:r>
            <a:r>
              <a:rPr sz="1350" spc="-9" dirty="0">
                <a:latin typeface="Calibri"/>
                <a:cs typeface="Calibri"/>
              </a:rPr>
              <a:t>c</a:t>
            </a:r>
            <a:r>
              <a:rPr sz="1350" dirty="0">
                <a:latin typeface="Calibri"/>
                <a:cs typeface="Calibri"/>
              </a:rPr>
              <a:t>o le</a:t>
            </a:r>
            <a:r>
              <a:rPr sz="1350" spc="-29" dirty="0">
                <a:latin typeface="Calibri"/>
                <a:cs typeface="Calibri"/>
              </a:rPr>
              <a:t>g</a:t>
            </a:r>
            <a:r>
              <a:rPr sz="1350" dirty="0">
                <a:latin typeface="Calibri"/>
                <a:cs typeface="Calibri"/>
              </a:rPr>
              <a:t>al; nor</a:t>
            </a:r>
            <a:r>
              <a:rPr sz="1350" spc="-4" dirty="0">
                <a:latin typeface="Calibri"/>
                <a:cs typeface="Calibri"/>
              </a:rPr>
              <a:t>m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m</a:t>
            </a:r>
            <a:r>
              <a:rPr sz="1350" dirty="0">
                <a:latin typeface="Calibri"/>
                <a:cs typeface="Calibri"/>
              </a:rPr>
              <a:t>itida</a:t>
            </a:r>
            <a:r>
              <a:rPr sz="1350" spc="-4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; </a:t>
            </a:r>
            <a:r>
              <a:rPr sz="1350" spc="4" dirty="0">
                <a:latin typeface="Calibri"/>
                <a:cs typeface="Calibri"/>
              </a:rPr>
              <a:t>D</a:t>
            </a:r>
            <a:r>
              <a:rPr sz="1350" dirty="0">
                <a:latin typeface="Calibri"/>
                <a:cs typeface="Calibri"/>
              </a:rPr>
              <a:t>ecla</a:t>
            </a:r>
            <a:r>
              <a:rPr sz="1350" spc="-2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aci</a:t>
            </a:r>
            <a:r>
              <a:rPr sz="1350" spc="4" dirty="0">
                <a:latin typeface="Calibri"/>
                <a:cs typeface="Calibri"/>
              </a:rPr>
              <a:t>ó</a:t>
            </a:r>
            <a:r>
              <a:rPr sz="1350" dirty="0">
                <a:latin typeface="Calibri"/>
                <a:cs typeface="Calibri"/>
              </a:rPr>
              <a:t>n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J</a:t>
            </a:r>
            <a:r>
              <a:rPr sz="1350" spc="-4" dirty="0">
                <a:latin typeface="Calibri"/>
                <a:cs typeface="Calibri"/>
              </a:rPr>
              <a:t>u</a:t>
            </a:r>
            <a:r>
              <a:rPr sz="1350" spc="-2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4" dirty="0">
                <a:latin typeface="Calibri"/>
                <a:cs typeface="Calibri"/>
              </a:rPr>
              <a:t>d</a:t>
            </a:r>
            <a:r>
              <a:rPr sz="1350" dirty="0">
                <a:latin typeface="Calibri"/>
                <a:cs typeface="Calibri"/>
              </a:rPr>
              <a:t>a de I</a:t>
            </a:r>
            <a:r>
              <a:rPr sz="1350" spc="-4" dirty="0">
                <a:latin typeface="Calibri"/>
                <a:cs typeface="Calibri"/>
              </a:rPr>
              <a:t>n</a:t>
            </a:r>
            <a:r>
              <a:rPr sz="1350" dirty="0">
                <a:latin typeface="Calibri"/>
                <a:cs typeface="Calibri"/>
              </a:rPr>
              <a:t>g</a:t>
            </a:r>
            <a:r>
              <a:rPr sz="1350" spc="-1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s</a:t>
            </a:r>
            <a:r>
              <a:rPr sz="1350" spc="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s,</a:t>
            </a:r>
            <a:r>
              <a:rPr sz="1350" spc="-9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B</a:t>
            </a:r>
            <a:r>
              <a:rPr sz="1350" dirty="0">
                <a:latin typeface="Calibri"/>
                <a:cs typeface="Calibri"/>
              </a:rPr>
              <a:t>s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 </a:t>
            </a:r>
            <a:r>
              <a:rPr sz="1350" spc="-4" dirty="0">
                <a:latin typeface="Calibri"/>
                <a:cs typeface="Calibri"/>
              </a:rPr>
              <a:t>R</a:t>
            </a:r>
            <a:r>
              <a:rPr sz="1350" spc="-9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4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11"/>
          <p:cNvSpPr txBox="1"/>
          <p:nvPr/>
        </p:nvSpPr>
        <p:spPr>
          <a:xfrm>
            <a:off x="4844323" y="1062226"/>
            <a:ext cx="5733223" cy="1173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3034" dirty="0">
                <a:latin typeface="Calibri"/>
                <a:cs typeface="Calibri"/>
              </a:rPr>
              <a:t>Son e</a:t>
            </a:r>
            <a:r>
              <a:rPr sz="2700" spc="4" baseline="3034" dirty="0">
                <a:latin typeface="Calibri"/>
                <a:cs typeface="Calibri"/>
              </a:rPr>
              <a:t>s</a:t>
            </a:r>
            <a:r>
              <a:rPr sz="2700" baseline="3034" dirty="0">
                <a:latin typeface="Calibri"/>
                <a:cs typeface="Calibri"/>
              </a:rPr>
              <a:t>pac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baseline="3034" dirty="0">
                <a:latin typeface="Calibri"/>
                <a:cs typeface="Calibri"/>
              </a:rPr>
              <a:t>os</a:t>
            </a:r>
            <a:r>
              <a:rPr sz="2700" spc="1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vi</a:t>
            </a:r>
            <a:r>
              <a:rPr sz="2700" spc="-4" baseline="3034" dirty="0">
                <a:latin typeface="Calibri"/>
                <a:cs typeface="Calibri"/>
              </a:rPr>
              <a:t>r</a:t>
            </a:r>
            <a:r>
              <a:rPr sz="2700" baseline="3034" dirty="0">
                <a:latin typeface="Calibri"/>
                <a:cs typeface="Calibri"/>
              </a:rPr>
              <a:t>tuales </a:t>
            </a:r>
            <a:r>
              <a:rPr sz="2700" spc="4" baseline="3034" dirty="0">
                <a:latin typeface="Calibri"/>
                <a:cs typeface="Calibri"/>
              </a:rPr>
              <a:t>s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baseline="3034" dirty="0">
                <a:latin typeface="Calibri"/>
                <a:cs typeface="Calibri"/>
              </a:rPr>
              <a:t>tuados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d</a:t>
            </a:r>
            <a:r>
              <a:rPr sz="2700" spc="4" baseline="3034" dirty="0">
                <a:latin typeface="Calibri"/>
                <a:cs typeface="Calibri"/>
              </a:rPr>
              <a:t>e</a:t>
            </a:r>
            <a:r>
              <a:rPr sz="2700" spc="-9" baseline="3034" dirty="0">
                <a:latin typeface="Calibri"/>
                <a:cs typeface="Calibri"/>
              </a:rPr>
              <a:t>n</a:t>
            </a:r>
            <a:r>
              <a:rPr sz="2700" baseline="3034" dirty="0">
                <a:latin typeface="Calibri"/>
                <a:cs typeface="Calibri"/>
              </a:rPr>
              <a:t>t</a:t>
            </a:r>
            <a:r>
              <a:rPr sz="2700" spc="-29" baseline="3034" dirty="0">
                <a:latin typeface="Calibri"/>
                <a:cs typeface="Calibri"/>
              </a:rPr>
              <a:t>r</a:t>
            </a:r>
            <a:r>
              <a:rPr sz="2700" baseline="3034" dirty="0">
                <a:latin typeface="Calibri"/>
                <a:cs typeface="Calibri"/>
              </a:rPr>
              <a:t>o de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las </a:t>
            </a:r>
            <a:r>
              <a:rPr sz="2700" spc="4" baseline="3034" dirty="0">
                <a:latin typeface="Calibri"/>
                <a:cs typeface="Calibri"/>
              </a:rPr>
              <a:t>p</a:t>
            </a:r>
            <a:r>
              <a:rPr sz="2700" baseline="3034" dirty="0">
                <a:latin typeface="Calibri"/>
                <a:cs typeface="Calibri"/>
              </a:rPr>
              <a:t>á</a:t>
            </a:r>
            <a:r>
              <a:rPr sz="2700" spc="4" baseline="3034" dirty="0">
                <a:latin typeface="Calibri"/>
                <a:cs typeface="Calibri"/>
              </a:rPr>
              <a:t>g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baseline="3034" dirty="0">
                <a:latin typeface="Calibri"/>
                <a:cs typeface="Calibri"/>
              </a:rPr>
              <a:t>nas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spc="-64" baseline="3034" dirty="0">
                <a:latin typeface="Calibri"/>
                <a:cs typeface="Calibri"/>
              </a:rPr>
              <a:t>W</a:t>
            </a:r>
            <a:r>
              <a:rPr sz="2700" baseline="3034" dirty="0">
                <a:latin typeface="Calibri"/>
                <a:cs typeface="Calibri"/>
              </a:rPr>
              <a:t>eb</a:t>
            </a:r>
            <a:r>
              <a:rPr sz="2700" spc="1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de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spc="-14" baseline="3034" dirty="0">
                <a:latin typeface="Calibri"/>
                <a:cs typeface="Calibri"/>
              </a:rPr>
              <a:t>t</a:t>
            </a:r>
            <a:r>
              <a:rPr sz="2700" baseline="3034" dirty="0">
                <a:latin typeface="Calibri"/>
                <a:cs typeface="Calibri"/>
              </a:rPr>
              <a:t>odas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las </a:t>
            </a:r>
            <a:r>
              <a:rPr sz="2700" spc="4" baseline="3034" dirty="0">
                <a:latin typeface="Calibri"/>
                <a:cs typeface="Calibri"/>
              </a:rPr>
              <a:t>e</a:t>
            </a:r>
            <a:r>
              <a:rPr sz="2700" spc="-9" baseline="3034" dirty="0">
                <a:latin typeface="Calibri"/>
                <a:cs typeface="Calibri"/>
              </a:rPr>
              <a:t>n</a:t>
            </a:r>
            <a:r>
              <a:rPr sz="2700" baseline="3034" dirty="0">
                <a:latin typeface="Calibri"/>
                <a:cs typeface="Calibri"/>
              </a:rPr>
              <a:t>t</a:t>
            </a:r>
            <a:r>
              <a:rPr sz="2700" spc="-9" baseline="3034" dirty="0">
                <a:latin typeface="Calibri"/>
                <a:cs typeface="Calibri"/>
              </a:rPr>
              <a:t>i</a:t>
            </a:r>
            <a:r>
              <a:rPr sz="2700" baseline="3034" dirty="0">
                <a:latin typeface="Calibri"/>
                <a:cs typeface="Calibri"/>
              </a:rPr>
              <a:t>da</a:t>
            </a:r>
            <a:r>
              <a:rPr sz="2700" spc="4" baseline="3034" dirty="0">
                <a:latin typeface="Calibri"/>
                <a:cs typeface="Calibri"/>
              </a:rPr>
              <a:t>d</a:t>
            </a:r>
            <a:r>
              <a:rPr sz="2700" baseline="3034" dirty="0">
                <a:latin typeface="Calibri"/>
                <a:cs typeface="Calibri"/>
              </a:rPr>
              <a:t>es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de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la</a:t>
            </a:r>
            <a:r>
              <a:rPr lang="es-PE" sz="2700" baseline="3034" dirty="0">
                <a:latin typeface="Calibri"/>
                <a:cs typeface="Calibri"/>
              </a:rPr>
              <a:t> </a:t>
            </a:r>
            <a:r>
              <a:rPr sz="2700" baseline="1517" dirty="0" err="1">
                <a:latin typeface="Calibri"/>
                <a:cs typeface="Calibri"/>
              </a:rPr>
              <a:t>admin</a:t>
            </a:r>
            <a:r>
              <a:rPr sz="2700" spc="-9" baseline="1517" dirty="0" err="1">
                <a:latin typeface="Calibri"/>
                <a:cs typeface="Calibri"/>
              </a:rPr>
              <a:t>i</a:t>
            </a:r>
            <a:r>
              <a:rPr sz="2700" spc="-19" baseline="1517" dirty="0" err="1">
                <a:latin typeface="Calibri"/>
                <a:cs typeface="Calibri"/>
              </a:rPr>
              <a:t>s</a:t>
            </a:r>
            <a:r>
              <a:rPr sz="2700" baseline="1517" dirty="0" err="1">
                <a:latin typeface="Calibri"/>
                <a:cs typeface="Calibri"/>
              </a:rPr>
              <a:t>t</a:t>
            </a:r>
            <a:r>
              <a:rPr sz="2700" spc="-44" baseline="1517" dirty="0" err="1">
                <a:latin typeface="Calibri"/>
                <a:cs typeface="Calibri"/>
              </a:rPr>
              <a:t>r</a:t>
            </a:r>
            <a:r>
              <a:rPr sz="2700" baseline="1517" dirty="0" err="1">
                <a:latin typeface="Calibri"/>
                <a:cs typeface="Calibri"/>
              </a:rPr>
              <a:t>a</a:t>
            </a:r>
            <a:r>
              <a:rPr sz="2700" spc="-4" baseline="1517" dirty="0" err="1">
                <a:latin typeface="Calibri"/>
                <a:cs typeface="Calibri"/>
              </a:rPr>
              <a:t>ci</a:t>
            </a:r>
            <a:r>
              <a:rPr sz="2700" baseline="1517" dirty="0" err="1">
                <a:latin typeface="Calibri"/>
                <a:cs typeface="Calibri"/>
              </a:rPr>
              <a:t>ón</a:t>
            </a:r>
            <a:r>
              <a:rPr sz="2700" spc="2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públ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-19" baseline="1517" dirty="0">
                <a:latin typeface="Calibri"/>
                <a:cs typeface="Calibri"/>
              </a:rPr>
              <a:t>c</a:t>
            </a:r>
            <a:r>
              <a:rPr sz="2700" baseline="1517" dirty="0">
                <a:latin typeface="Calibri"/>
                <a:cs typeface="Calibri"/>
              </a:rPr>
              <a:t>a,</a:t>
            </a:r>
            <a:r>
              <a:rPr sz="2700" spc="19" baseline="1517" dirty="0">
                <a:latin typeface="Calibri"/>
                <a:cs typeface="Calibri"/>
              </a:rPr>
              <a:t> </a:t>
            </a:r>
            <a:r>
              <a:rPr sz="2700" spc="-4" baseline="1517" dirty="0">
                <a:latin typeface="Calibri"/>
                <a:cs typeface="Calibri"/>
              </a:rPr>
              <a:t>ll</a:t>
            </a:r>
            <a:r>
              <a:rPr sz="2700" baseline="1517" dirty="0">
                <a:latin typeface="Calibri"/>
                <a:cs typeface="Calibri"/>
              </a:rPr>
              <a:t>amados</a:t>
            </a:r>
            <a:r>
              <a:rPr sz="2700" spc="1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a br</a:t>
            </a:r>
            <a:r>
              <a:rPr sz="2700" spc="-9" baseline="1517" dirty="0">
                <a:latin typeface="Calibri"/>
                <a:cs typeface="Calibri"/>
              </a:rPr>
              <a:t>i</a:t>
            </a:r>
            <a:r>
              <a:rPr sz="2700" baseline="1517" dirty="0">
                <a:latin typeface="Calibri"/>
                <a:cs typeface="Calibri"/>
              </a:rPr>
              <a:t>ndar</a:t>
            </a:r>
            <a:r>
              <a:rPr sz="2700" spc="9" baseline="1517" dirty="0">
                <a:latin typeface="Calibri"/>
                <a:cs typeface="Calibri"/>
              </a:rPr>
              <a:t> 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spc="-34" baseline="1517" dirty="0">
                <a:latin typeface="Calibri"/>
                <a:cs typeface="Calibri"/>
              </a:rPr>
              <a:t>f</a:t>
            </a:r>
            <a:r>
              <a:rPr sz="2700" baseline="1517" dirty="0">
                <a:latin typeface="Calibri"/>
                <a:cs typeface="Calibri"/>
              </a:rPr>
              <a:t>o</a:t>
            </a:r>
            <a:r>
              <a:rPr sz="2700" spc="-4" baseline="1517" dirty="0">
                <a:latin typeface="Calibri"/>
                <a:cs typeface="Calibri"/>
              </a:rPr>
              <a:t>r</a:t>
            </a:r>
            <a:r>
              <a:rPr sz="2700" baseline="1517" dirty="0">
                <a:latin typeface="Calibri"/>
                <a:cs typeface="Calibri"/>
              </a:rPr>
              <a:t>ma</a:t>
            </a:r>
            <a:r>
              <a:rPr sz="2700" spc="-4" baseline="1517" dirty="0">
                <a:latin typeface="Calibri"/>
                <a:cs typeface="Calibri"/>
              </a:rPr>
              <a:t>ci</a:t>
            </a:r>
            <a:r>
              <a:rPr sz="2700" baseline="1517" dirty="0">
                <a:latin typeface="Calibri"/>
                <a:cs typeface="Calibri"/>
              </a:rPr>
              <a:t>ón</a:t>
            </a:r>
            <a:r>
              <a:rPr sz="2700" spc="2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e</a:t>
            </a:r>
            <a:r>
              <a:rPr sz="2700" spc="-14" baseline="1517" dirty="0">
                <a:latin typeface="Calibri"/>
                <a:cs typeface="Calibri"/>
              </a:rPr>
              <a:t>s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andar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-29" baseline="1517" dirty="0">
                <a:latin typeface="Calibri"/>
                <a:cs typeface="Calibri"/>
              </a:rPr>
              <a:t>z</a:t>
            </a:r>
            <a:r>
              <a:rPr sz="2700" baseline="1517" dirty="0">
                <a:latin typeface="Calibri"/>
                <a:cs typeface="Calibri"/>
              </a:rPr>
              <a:t>ada</a:t>
            </a:r>
            <a:r>
              <a:rPr sz="2700" spc="1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y am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-29" baseline="1517" dirty="0">
                <a:latin typeface="Calibri"/>
                <a:cs typeface="Calibri"/>
              </a:rPr>
              <a:t>g</a:t>
            </a:r>
            <a:r>
              <a:rPr sz="2700" baseline="1517" dirty="0">
                <a:latin typeface="Calibri"/>
                <a:cs typeface="Calibri"/>
              </a:rPr>
              <a:t>able.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58" y="842724"/>
            <a:ext cx="2505983" cy="10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Portales de Transparencia Estándar: altos niveles de cumplimiento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7" y="2594813"/>
            <a:ext cx="947438" cy="789533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/>
          <a:srcRect l="15604" t="17587" r="12290" b="11548"/>
          <a:stretch/>
        </p:blipFill>
        <p:spPr bwMode="auto">
          <a:xfrm>
            <a:off x="1241815" y="429767"/>
            <a:ext cx="8112497" cy="3677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/>
          <a:srcRect l="8754" t="21814" r="11814" b="12905"/>
          <a:stretch/>
        </p:blipFill>
        <p:spPr bwMode="auto">
          <a:xfrm>
            <a:off x="85916" y="4106824"/>
            <a:ext cx="6874891" cy="275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5"/>
          <a:srcRect l="9801" t="17080" r="13907" b="26596"/>
          <a:stretch/>
        </p:blipFill>
        <p:spPr bwMode="auto">
          <a:xfrm>
            <a:off x="7141464" y="4379166"/>
            <a:ext cx="4878903" cy="2478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674352" y="2368683"/>
            <a:ext cx="2599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 Ministerios: 85%</a:t>
            </a:r>
          </a:p>
          <a:p>
            <a:r>
              <a:rPr lang="es-PE" sz="2000" b="1" dirty="0"/>
              <a:t>- Gob. Regionales: 68%</a:t>
            </a:r>
          </a:p>
          <a:p>
            <a:r>
              <a:rPr lang="es-PE" sz="2000" b="1" dirty="0"/>
              <a:t>- M. Prov. Cap.: 46%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6"/>
          <a:srcRect l="37677" t="18432" r="27130" b="22204"/>
          <a:stretch/>
        </p:blipFill>
        <p:spPr bwMode="auto">
          <a:xfrm>
            <a:off x="10596127" y="1373863"/>
            <a:ext cx="886705" cy="858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5184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Portales de Transparencia Estándar: lo que más y lo que menos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1418" t="13359" r="16001" b="28626"/>
          <a:stretch/>
        </p:blipFill>
        <p:spPr bwMode="auto">
          <a:xfrm>
            <a:off x="1311211" y="719454"/>
            <a:ext cx="7823645" cy="3322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7" y="2594813"/>
            <a:ext cx="947438" cy="78953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4"/>
          <a:srcRect l="11797" t="12514" r="15334" b="12060"/>
          <a:stretch/>
        </p:blipFill>
        <p:spPr bwMode="auto">
          <a:xfrm>
            <a:off x="471170" y="4142232"/>
            <a:ext cx="5454142" cy="2715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5"/>
          <a:srcRect l="9419" t="19954" r="13146" b="11890"/>
          <a:stretch/>
        </p:blipFill>
        <p:spPr bwMode="auto">
          <a:xfrm>
            <a:off x="6309868" y="4142232"/>
            <a:ext cx="5321300" cy="2651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6"/>
          <a:srcRect l="37677" t="18432" r="27130" b="22204"/>
          <a:stretch/>
        </p:blipFill>
        <p:spPr bwMode="auto">
          <a:xfrm>
            <a:off x="10744463" y="847470"/>
            <a:ext cx="886705" cy="858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See the source 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66" y="1809266"/>
            <a:ext cx="782955" cy="69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http://media.gettyimages.com/vectors/vector-thumb-down-isolated-on-white-eps10-vector-id459045987?s=170667a&amp;w=100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21" y="2989579"/>
            <a:ext cx="734695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0567288" y="1849142"/>
            <a:ext cx="1499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- Personal</a:t>
            </a:r>
          </a:p>
          <a:p>
            <a:r>
              <a:rPr lang="es-PE" b="1" dirty="0"/>
              <a:t>- Presupuesto</a:t>
            </a:r>
          </a:p>
          <a:p>
            <a:r>
              <a:rPr lang="es-PE" b="1" dirty="0"/>
              <a:t>- Acceso IP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415016" y="2989579"/>
            <a:ext cx="1709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b="1" dirty="0"/>
              <a:t>Proyectos de Inversión</a:t>
            </a:r>
          </a:p>
          <a:p>
            <a:pPr marL="285750" indent="-285750">
              <a:buFontTx/>
              <a:buChar char="-"/>
            </a:pPr>
            <a:r>
              <a:rPr lang="es-PE" b="1" dirty="0"/>
              <a:t>Participación ciudadana</a:t>
            </a:r>
          </a:p>
          <a:p>
            <a:pPr marL="285750" indent="-285750">
              <a:buFontTx/>
              <a:buChar char="-"/>
            </a:pPr>
            <a:r>
              <a:rPr lang="es-PE" b="1" dirty="0"/>
              <a:t>Registro de Visitas </a:t>
            </a:r>
          </a:p>
        </p:txBody>
      </p:sp>
    </p:spTree>
    <p:extLst>
      <p:ext uri="{BB962C8B-B14F-4D97-AF65-F5344CB8AC3E}">
        <p14:creationId xmlns:p14="http://schemas.microsoft.com/office/powerpoint/2010/main" val="285148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271" y="208489"/>
            <a:ext cx="10515600" cy="789907"/>
          </a:xfrm>
        </p:spPr>
        <p:txBody>
          <a:bodyPr/>
          <a:lstStyle/>
          <a:p>
            <a:r>
              <a:rPr lang="es-PE" b="1" dirty="0">
                <a:solidFill>
                  <a:srgbClr val="C00000"/>
                </a:solidFill>
              </a:rPr>
              <a:t>Metodología</a:t>
            </a:r>
            <a:r>
              <a:rPr lang="es-PE" b="1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471" y="1152413"/>
            <a:ext cx="11523058" cy="1901644"/>
          </a:xfrm>
        </p:spPr>
        <p:txBody>
          <a:bodyPr>
            <a:noAutofit/>
          </a:bodyPr>
          <a:lstStyle/>
          <a:p>
            <a:pPr algn="just"/>
            <a:r>
              <a:rPr lang="es-PE" sz="2000" dirty="0"/>
              <a:t>Periodo de supervisión (listado </a:t>
            </a:r>
            <a:r>
              <a:rPr lang="es-PE" sz="2000" dirty="0" err="1"/>
              <a:t>SeGDI</a:t>
            </a:r>
            <a:r>
              <a:rPr lang="es-PE" sz="2000" dirty="0"/>
              <a:t>-PCM): </a:t>
            </a:r>
            <a:r>
              <a:rPr lang="es-PE" sz="2000" b="1" dirty="0"/>
              <a:t>enero a junio del 2018 (10 Setiembre – 5 de Octubre).</a:t>
            </a:r>
          </a:p>
          <a:p>
            <a:pPr algn="just"/>
            <a:r>
              <a:rPr lang="es-PE" sz="2000" dirty="0"/>
              <a:t>Base Legal: </a:t>
            </a:r>
          </a:p>
          <a:p>
            <a:pPr lvl="1" algn="just"/>
            <a:r>
              <a:rPr lang="es-PE" sz="1600" dirty="0"/>
              <a:t>TUO de la Ley N° 27806, Ley de Transparencia y Acceso a la Información Pública y su reglamento, aprobado por Decreto Supremo N° 072-2003-PCM y sus modificatorias.</a:t>
            </a:r>
          </a:p>
          <a:p>
            <a:pPr lvl="1" algn="just"/>
            <a:r>
              <a:rPr lang="es-PE" sz="1600" dirty="0"/>
              <a:t>Directiva N° 001-2017-PCM/SGP “Lineamientos para la implementación de los Portales de Transparencia Estándar en las entidades de la Administración Pública”, aprobada por Resolución Ministerial N° 035-PCM-2017</a:t>
            </a:r>
          </a:p>
          <a:p>
            <a:pPr algn="just"/>
            <a:r>
              <a:rPr lang="es-PE" sz="2000" dirty="0"/>
              <a:t>Se supervisaron 9 rubros de información:</a:t>
            </a:r>
          </a:p>
          <a:p>
            <a:pPr algn="just"/>
            <a:endParaRPr lang="es-PE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193" t="35692" r="7280" b="39513"/>
          <a:stretch/>
        </p:blipFill>
        <p:spPr>
          <a:xfrm>
            <a:off x="270933" y="3220075"/>
            <a:ext cx="11650134" cy="17791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28" y="9525"/>
            <a:ext cx="2716915" cy="115310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8436" y="4727914"/>
            <a:ext cx="11263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-Directorio</a:t>
            </a:r>
          </a:p>
          <a:p>
            <a:r>
              <a:rPr lang="es-PE" sz="1100" b="1" dirty="0"/>
              <a:t>-Normas emitidas</a:t>
            </a:r>
          </a:p>
          <a:p>
            <a:r>
              <a:rPr lang="es-PE" sz="1100" b="1" dirty="0"/>
              <a:t>-Declaraciones juradas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80409" y="4734342"/>
            <a:ext cx="1292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-Instrumentos de gestión:</a:t>
            </a:r>
          </a:p>
          <a:p>
            <a:r>
              <a:rPr lang="es-PE" sz="1100" dirty="0"/>
              <a:t>Tupa, ROF, Organigrama</a:t>
            </a:r>
          </a:p>
          <a:p>
            <a:r>
              <a:rPr lang="es-PE" sz="1100" b="1" dirty="0"/>
              <a:t>-Planes y políticas:</a:t>
            </a:r>
          </a:p>
          <a:p>
            <a:r>
              <a:rPr lang="es-PE" sz="1100" dirty="0"/>
              <a:t>PESEM, PEI, POI</a:t>
            </a:r>
          </a:p>
          <a:p>
            <a:r>
              <a:rPr lang="es-PE" sz="1100" b="1" dirty="0"/>
              <a:t>-Recomendaciones de auditoría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19323" y="4788643"/>
            <a:ext cx="9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-Información Presupuestal</a:t>
            </a:r>
          </a:p>
          <a:p>
            <a:r>
              <a:rPr lang="es-PE" sz="1100" b="1" dirty="0"/>
              <a:t>-Saldos de balance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77535" y="4778285"/>
            <a:ext cx="12841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Proyectos de Inversión</a:t>
            </a:r>
          </a:p>
          <a:p>
            <a:r>
              <a:rPr lang="es-PE" sz="1100" b="1" dirty="0"/>
              <a:t>- Adicionales de Obras</a:t>
            </a:r>
          </a:p>
          <a:p>
            <a:r>
              <a:rPr lang="es-PE" sz="1100" b="1" dirty="0"/>
              <a:t>- Liquidación Final de Obra</a:t>
            </a:r>
          </a:p>
          <a:p>
            <a:r>
              <a:rPr lang="es-PE" sz="1100" b="1" dirty="0"/>
              <a:t>- Informes de supervisión de contratos </a:t>
            </a:r>
          </a:p>
          <a:p>
            <a:r>
              <a:rPr lang="es-PE" sz="1100" b="1" dirty="0"/>
              <a:t>- INFOBRAS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151469" y="4748076"/>
            <a:ext cx="12613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Personal</a:t>
            </a:r>
          </a:p>
          <a:p>
            <a:r>
              <a:rPr lang="es-PE" sz="1100" dirty="0"/>
              <a:t>Remuneraciones, bonificaciones, aguinaldos, gratificaciones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197383" y="4778285"/>
            <a:ext cx="1335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-Procesos de selección de bienes y servicios</a:t>
            </a:r>
          </a:p>
          <a:p>
            <a:r>
              <a:rPr lang="es-PE" sz="1100" b="1" dirty="0"/>
              <a:t>- Contrataciones directas</a:t>
            </a:r>
          </a:p>
          <a:p>
            <a:r>
              <a:rPr lang="es-PE" sz="1100" b="1" dirty="0"/>
              <a:t>- Penalidades aplicadas</a:t>
            </a:r>
          </a:p>
          <a:p>
            <a:r>
              <a:rPr lang="es-PE" sz="1100" b="1" dirty="0"/>
              <a:t>- Ordenes de bienes y servicios</a:t>
            </a:r>
          </a:p>
          <a:p>
            <a:r>
              <a:rPr lang="es-PE" sz="1100" b="1" dirty="0"/>
              <a:t>- Pasajes </a:t>
            </a:r>
          </a:p>
          <a:p>
            <a:r>
              <a:rPr lang="es-PE" sz="1100" b="1" dirty="0"/>
              <a:t>- Vehículos</a:t>
            </a:r>
          </a:p>
          <a:p>
            <a:r>
              <a:rPr lang="es-PE" sz="1100" b="1" dirty="0"/>
              <a:t>- PAC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533233" y="4824678"/>
            <a:ext cx="1004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Agenda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04849" y="4834809"/>
            <a:ext cx="1046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Solicitud de acceso </a:t>
            </a:r>
            <a:r>
              <a:rPr lang="es-PE" sz="1100" dirty="0"/>
              <a:t>(</a:t>
            </a:r>
            <a:r>
              <a:rPr lang="es-PE" sz="1100" dirty="0" err="1"/>
              <a:t>pdf</a:t>
            </a:r>
            <a:r>
              <a:rPr lang="es-PE" sz="1100" dirty="0"/>
              <a:t>/virtual)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784303" y="4778285"/>
            <a:ext cx="13602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Hora de ingreso</a:t>
            </a:r>
          </a:p>
          <a:p>
            <a:r>
              <a:rPr lang="es-PE" sz="1100" b="1" dirty="0"/>
              <a:t>- Hora de salida</a:t>
            </a:r>
          </a:p>
          <a:p>
            <a:r>
              <a:rPr lang="es-PE" sz="1100" b="1" dirty="0"/>
              <a:t>- Motivo de la visita</a:t>
            </a:r>
          </a:p>
          <a:p>
            <a:r>
              <a:rPr lang="es-PE" sz="1100" b="1" dirty="0"/>
              <a:t>- Datos del visitante</a:t>
            </a:r>
          </a:p>
          <a:p>
            <a:r>
              <a:rPr lang="es-PE" sz="1100" b="1" dirty="0"/>
              <a:t>- Datos del funcionario que visita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5053553" y="3351056"/>
            <a:ext cx="983180" cy="10574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707071" y="2948335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00" b="1" dirty="0"/>
              <a:t>Gobiernos Regionales</a:t>
            </a:r>
          </a:p>
          <a:p>
            <a:r>
              <a:rPr lang="es-PE" sz="900" b="1" dirty="0"/>
              <a:t>Gobiernos Locales</a:t>
            </a:r>
          </a:p>
        </p:txBody>
      </p:sp>
      <p:cxnSp>
        <p:nvCxnSpPr>
          <p:cNvPr id="20" name="Conector angular 19"/>
          <p:cNvCxnSpPr/>
          <p:nvPr/>
        </p:nvCxnSpPr>
        <p:spPr>
          <a:xfrm rot="5400000">
            <a:off x="5535933" y="3146527"/>
            <a:ext cx="180351" cy="161929"/>
          </a:xfrm>
          <a:prstGeom prst="bentConnector3">
            <a:avLst>
              <a:gd name="adj1" fmla="val 7749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47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17" y="704915"/>
            <a:ext cx="10187703" cy="544503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8504729" y="3031470"/>
            <a:ext cx="788061" cy="39596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250852" y="210393"/>
            <a:ext cx="331738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PE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Sector Justicia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65306"/>
            <a:ext cx="2348532" cy="6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836" y="598746"/>
            <a:ext cx="11668804" cy="1163395"/>
          </a:xfrm>
        </p:spPr>
        <p:txBody>
          <a:bodyPr/>
          <a:lstStyle/>
          <a:p>
            <a:pPr algn="just"/>
            <a:r>
              <a:rPr lang="es-PE" sz="2800" dirty="0"/>
              <a:t>En general, la tolerancia a la corrupción en la política ha disminuido. Sin embargo, </a:t>
            </a:r>
            <a:r>
              <a:rPr lang="es-PE" sz="2800" u="sng" dirty="0"/>
              <a:t>uno de cada cinco</a:t>
            </a:r>
            <a:r>
              <a:rPr lang="es-PE" sz="2800" dirty="0"/>
              <a:t> cree que no se debe condenar a funcionarios corruptos si es que hacen obras que beneficien a la población</a:t>
            </a:r>
          </a:p>
        </p:txBody>
      </p:sp>
      <p:graphicFrame>
        <p:nvGraphicFramePr>
          <p:cNvPr id="8" name="9 Tabla"/>
          <p:cNvGraphicFramePr>
            <a:graphicFrameLocks noGrp="1"/>
          </p:cNvGraphicFramePr>
          <p:nvPr>
            <p:extLst/>
          </p:nvPr>
        </p:nvGraphicFramePr>
        <p:xfrm>
          <a:off x="613953" y="2243060"/>
          <a:ext cx="10894423" cy="3726841"/>
        </p:xfrm>
        <a:graphic>
          <a:graphicData uri="http://schemas.openxmlformats.org/drawingml/2006/table">
            <a:tbl>
              <a:tblPr/>
              <a:tblGrid>
                <a:gridCol w="4817361">
                  <a:extLst>
                    <a:ext uri="{9D8B030D-6E8A-4147-A177-3AD203B41FA5}">
                      <a16:colId xmlns:a16="http://schemas.microsoft.com/office/drawing/2014/main" val="1833512456"/>
                    </a:ext>
                  </a:extLst>
                </a:gridCol>
                <a:gridCol w="786790">
                  <a:extLst>
                    <a:ext uri="{9D8B030D-6E8A-4147-A177-3AD203B41FA5}">
                      <a16:colId xmlns:a16="http://schemas.microsoft.com/office/drawing/2014/main" val="1208234402"/>
                    </a:ext>
                  </a:extLst>
                </a:gridCol>
                <a:gridCol w="113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036">
                  <a:extLst>
                    <a:ext uri="{9D8B030D-6E8A-4147-A177-3AD203B41FA5}">
                      <a16:colId xmlns:a16="http://schemas.microsoft.com/office/drawing/2014/main" val="927296368"/>
                    </a:ext>
                  </a:extLst>
                </a:gridCol>
                <a:gridCol w="122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643">
                  <a:extLst>
                    <a:ext uri="{9D8B030D-6E8A-4147-A177-3AD203B41FA5}">
                      <a16:colId xmlns:a16="http://schemas.microsoft.com/office/drawing/2014/main" val="509427647"/>
                    </a:ext>
                  </a:extLst>
                </a:gridCol>
                <a:gridCol w="94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6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7721" marR="17721" marT="34556" marB="3455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Tolerancia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66162"/>
                  </a:ext>
                </a:extLst>
              </a:tr>
              <a:tr h="2546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7721" marR="17721" marT="34556" marB="3455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Alta 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C2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C2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Media 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_tradnl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Rechazo</a:t>
                      </a:r>
                      <a:r>
                        <a:rPr lang="es-ES_tradnl" sz="16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definido</a:t>
                      </a:r>
                      <a:endParaRPr lang="es-ES" sz="16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7721" marR="17721" marT="34556" marB="345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s-ES" sz="14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7721" marR="17721" marT="34556" marB="3455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17721" marR="17721" marT="34556" marB="345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4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39190"/>
                  </a:ext>
                </a:extLst>
              </a:tr>
              <a:tr h="783068">
                <a:tc>
                  <a:txBody>
                    <a:bodyPr/>
                    <a:lstStyle/>
                    <a:p>
                      <a:pPr algn="just" fontAlgn="b"/>
                      <a:r>
                        <a:rPr lang="es-P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 necesario algo de corrupción para poder facilitar el crecimiento</a:t>
                      </a:r>
                      <a:r>
                        <a:rPr lang="es-PE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de la economía y desarrollo</a:t>
                      </a:r>
                      <a:endParaRPr lang="es-PE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765">
                <a:tc>
                  <a:txBody>
                    <a:bodyPr/>
                    <a:lstStyle/>
                    <a:p>
                      <a:pPr algn="just" fontAlgn="b"/>
                      <a:r>
                        <a:rPr lang="es-P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 necesario algo</a:t>
                      </a:r>
                      <a:r>
                        <a:rPr lang="es-PE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de corrupción para poder facilitar los trámites y procedimientos en las instituciones públicas</a:t>
                      </a:r>
                      <a:endParaRPr lang="es-PE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718">
                <a:tc>
                  <a:txBody>
                    <a:bodyPr/>
                    <a:lstStyle/>
                    <a:p>
                      <a:pPr algn="just" fontAlgn="b"/>
                      <a:r>
                        <a:rPr lang="es-P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 se les debe sancionar a los funcionarios corruptos que hacen obras en beneficio</a:t>
                      </a:r>
                      <a:r>
                        <a:rPr lang="es-PE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de la población</a:t>
                      </a:r>
                      <a:endParaRPr lang="es-PE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377" marR="9377" marT="9377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9377" marR="9377" marT="9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2F46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309574"/>
                  </a:ext>
                </a:extLst>
              </a:tr>
            </a:tbl>
          </a:graphicData>
        </a:graphic>
      </p:graphicFrame>
      <p:sp>
        <p:nvSpPr>
          <p:cNvPr id="10" name="5 Marcador de pie de página"/>
          <p:cNvSpPr txBox="1">
            <a:spLocks/>
          </p:cNvSpPr>
          <p:nvPr/>
        </p:nvSpPr>
        <p:spPr>
          <a:xfrm>
            <a:off x="120971" y="6586380"/>
            <a:ext cx="2162020" cy="184669"/>
          </a:xfrm>
          <a:prstGeom prst="rect">
            <a:avLst/>
          </a:prstGeom>
        </p:spPr>
        <p:txBody>
          <a:bodyPr lIns="91439" tIns="45720" rIns="91439" bIns="45720"/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09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Base: Total de entrevistados (1314)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80179" y="1822623"/>
            <a:ext cx="39851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Corrupción en la política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588"/>
            <a:ext cx="10668000" cy="4556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Población altamente tolerable a la corrupción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10083800" y="1605315"/>
            <a:ext cx="25400" cy="6005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99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3" y="746615"/>
            <a:ext cx="10022693" cy="5541744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2855110" y="3627666"/>
            <a:ext cx="527361" cy="3176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Elipse 26"/>
          <p:cNvSpPr/>
          <p:nvPr/>
        </p:nvSpPr>
        <p:spPr>
          <a:xfrm>
            <a:off x="673240" y="2016694"/>
            <a:ext cx="670037" cy="3542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/>
          </p:nvPr>
        </p:nvGraphicFramePr>
        <p:xfrm>
          <a:off x="10060281" y="863571"/>
          <a:ext cx="2063430" cy="50263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655">
                <a:tc gridSpan="2">
                  <a:txBody>
                    <a:bodyPr/>
                    <a:lstStyle/>
                    <a:p>
                      <a:pPr algn="ctr"/>
                      <a:r>
                        <a:rPr lang="es-PE" sz="1100" dirty="0"/>
                        <a:t>Información Faltante</a:t>
                      </a:r>
                      <a:endParaRPr lang="es-PE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79"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/>
                        <a:t>Rubro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/>
                        <a:t>Ítem</a:t>
                      </a:r>
                      <a:r>
                        <a:rPr lang="es-PE" sz="1100" b="1" baseline="0" dirty="0"/>
                        <a:t> de información</a:t>
                      </a:r>
                      <a:endParaRPr lang="es-PE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312">
                <a:tc>
                  <a:txBody>
                    <a:bodyPr/>
                    <a:lstStyle/>
                    <a:p>
                      <a:r>
                        <a:rPr lang="es-PE" sz="900" b="0" i="1" dirty="0"/>
                        <a:t>Planeamiento y Organización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dirty="0"/>
                        <a:t>Manual de Procedimientos, Evaluación del PEI al 2017, POI de enero a junio 2018.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25">
                <a:tc>
                  <a:txBody>
                    <a:bodyPr/>
                    <a:lstStyle/>
                    <a:p>
                      <a:r>
                        <a:rPr lang="es-PE" sz="900" b="0" i="1" dirty="0"/>
                        <a:t>Presupuesto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dirty="0"/>
                        <a:t>Saldos de Balance al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353">
                <a:tc>
                  <a:txBody>
                    <a:bodyPr/>
                    <a:lstStyle/>
                    <a:p>
                      <a:r>
                        <a:rPr lang="es-PE" sz="900" b="0" i="1" dirty="0"/>
                        <a:t>Proyectos de Inversión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dirty="0"/>
                        <a:t>Adicionales de Obras, la Liquidación Final de Obras y el Informe de Supervisión de Contratos de enero a junio del 2018.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8179">
                <a:tc>
                  <a:txBody>
                    <a:bodyPr/>
                    <a:lstStyle/>
                    <a:p>
                      <a:r>
                        <a:rPr lang="es-PE" sz="900" b="0" i="1" dirty="0"/>
                        <a:t>Contratación de Bienes y Servicios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dirty="0"/>
                        <a:t>Contrataciones Directas, Pasajes y Viáticos, Laudos Arbitrales, Actas de Conciliación, Penalidades Aplicadas, PAC 2018, Evaluación del PAC enero a junio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0" i="1" dirty="0"/>
                        <a:t>Registro de Visitas</a:t>
                      </a:r>
                    </a:p>
                    <a:p>
                      <a:endParaRPr lang="es-PE" sz="9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Elipse 27"/>
          <p:cNvSpPr/>
          <p:nvPr/>
        </p:nvSpPr>
        <p:spPr>
          <a:xfrm>
            <a:off x="4877587" y="2002287"/>
            <a:ext cx="670037" cy="3542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Elipse 28"/>
          <p:cNvSpPr/>
          <p:nvPr/>
        </p:nvSpPr>
        <p:spPr>
          <a:xfrm>
            <a:off x="6991771" y="2012156"/>
            <a:ext cx="670037" cy="3542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/>
          <p:cNvSpPr/>
          <p:nvPr/>
        </p:nvSpPr>
        <p:spPr>
          <a:xfrm>
            <a:off x="7997613" y="2002287"/>
            <a:ext cx="670037" cy="3542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/>
          <p:cNvSpPr/>
          <p:nvPr/>
        </p:nvSpPr>
        <p:spPr>
          <a:xfrm>
            <a:off x="3905727" y="4014867"/>
            <a:ext cx="527361" cy="3176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Elipse 31"/>
          <p:cNvSpPr/>
          <p:nvPr/>
        </p:nvSpPr>
        <p:spPr>
          <a:xfrm>
            <a:off x="6017749" y="3786512"/>
            <a:ext cx="527361" cy="3176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Elipse 32"/>
          <p:cNvSpPr/>
          <p:nvPr/>
        </p:nvSpPr>
        <p:spPr>
          <a:xfrm>
            <a:off x="9149366" y="5289957"/>
            <a:ext cx="527361" cy="3176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/>
          <p:cNvSpPr txBox="1"/>
          <p:nvPr/>
        </p:nvSpPr>
        <p:spPr>
          <a:xfrm>
            <a:off x="194208" y="161840"/>
            <a:ext cx="322761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PE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Poder Judicial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65306"/>
            <a:ext cx="2348532" cy="6926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61" y="161840"/>
            <a:ext cx="1462629" cy="6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4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65306"/>
            <a:ext cx="2348532" cy="69269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4208" y="161840"/>
            <a:ext cx="652473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PE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Cortes Superiores de Justicia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224" y="1345864"/>
            <a:ext cx="9163067" cy="46586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128" y="242804"/>
            <a:ext cx="1462629" cy="6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9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8674" y="2872201"/>
            <a:ext cx="11443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es-PE" sz="5400" dirty="0">
                <a:solidFill>
                  <a:prstClr val="white"/>
                </a:solidFill>
              </a:rPr>
              <a:t>Obligaciones de transparencia pasiva</a:t>
            </a:r>
          </a:p>
        </p:txBody>
      </p:sp>
    </p:spTree>
    <p:extLst>
      <p:ext uri="{BB962C8B-B14F-4D97-AF65-F5344CB8AC3E}">
        <p14:creationId xmlns:p14="http://schemas.microsoft.com/office/powerpoint/2010/main" val="2019391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1067"/>
          </a:xfrm>
          <a:solidFill>
            <a:srgbClr val="9E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¿Y en cuanto al derecho de acceso a la información pública?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0101263" y="1438780"/>
            <a:ext cx="1874859" cy="44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1800" dirty="0"/>
              <a:t>El </a:t>
            </a:r>
            <a:r>
              <a:rPr lang="es-PE" sz="1800" b="1" dirty="0"/>
              <a:t>96%</a:t>
            </a:r>
            <a:r>
              <a:rPr lang="es-PE" sz="1800" dirty="0"/>
              <a:t> de las </a:t>
            </a:r>
            <a:r>
              <a:rPr lang="es-PE" sz="1800" b="1" u="sng" dirty="0"/>
              <a:t>240,187</a:t>
            </a:r>
            <a:r>
              <a:rPr lang="es-PE" sz="1800" dirty="0"/>
              <a:t> solicitudes recibidas en las entidades de la Administración Pública fue atendido.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42383" y="977115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Año 2017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5431" t="25357" r="6144" b="32683"/>
          <a:stretch/>
        </p:blipFill>
        <p:spPr bwMode="auto">
          <a:xfrm>
            <a:off x="9517487" y="6305277"/>
            <a:ext cx="2638566" cy="5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1185705" y="1438780"/>
          <a:ext cx="8239649" cy="519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/>
          <p:cNvPicPr/>
          <p:nvPr/>
        </p:nvPicPr>
        <p:blipFill rotWithShape="1">
          <a:blip r:embed="rId5"/>
          <a:srcRect l="5940" t="9358" r="17345" b="15476"/>
          <a:stretch/>
        </p:blipFill>
        <p:spPr bwMode="auto">
          <a:xfrm>
            <a:off x="63915" y="977115"/>
            <a:ext cx="2235200" cy="1141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6"/>
          <a:srcRect l="1702" t="21822" r="5229" b="20848"/>
          <a:stretch/>
        </p:blipFill>
        <p:spPr bwMode="auto">
          <a:xfrm>
            <a:off x="63915" y="2200373"/>
            <a:ext cx="2235200" cy="760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5974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491066"/>
          </a:xfrm>
          <a:solidFill>
            <a:srgbClr val="9E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s-PE" sz="3600" b="1" dirty="0">
                <a:solidFill>
                  <a:schemeClr val="bg1"/>
                </a:solidFill>
              </a:rPr>
              <a:t>Pero sólo tenemos una foto parcial y segmentada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9375820" y="1438780"/>
            <a:ext cx="2457428" cy="44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s-PE" sz="1600" dirty="0"/>
              <a:t>Para la elaboración del Informe, se utilizó el directorio de entidades públicas elaborado por la PCM en el 2016. </a:t>
            </a:r>
          </a:p>
          <a:p>
            <a:pPr algn="r"/>
            <a:endParaRPr lang="es-PE" sz="16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PE" sz="1600" dirty="0"/>
              <a:t>A 2,125  entidades se les pidió que remitieran información sobre SAIP atendidas y no atendidas.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PE" sz="1600" dirty="0"/>
              <a:t>1,295 entidades no cumplieron con remitir la información solicitada.</a:t>
            </a:r>
          </a:p>
          <a:p>
            <a:pPr algn="r"/>
            <a:endParaRPr lang="es-PE" sz="1600" dirty="0"/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5431" t="25357" r="6144" b="32683"/>
          <a:stretch/>
        </p:blipFill>
        <p:spPr bwMode="auto">
          <a:xfrm>
            <a:off x="9517487" y="6305277"/>
            <a:ext cx="2638566" cy="5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3421" y="1040524"/>
            <a:ext cx="2475186" cy="1308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i="1" dirty="0"/>
              <a:t>Para la elaboración del Informe, se tomó en cuenta la información remitida por las entidades </a:t>
            </a:r>
            <a:r>
              <a:rPr lang="es-PE" sz="1600" b="1" i="1" u="sng" dirty="0"/>
              <a:t>hasta 30 de junio de 2018</a:t>
            </a:r>
            <a:r>
              <a:rPr lang="es-PE" sz="1600" i="1" dirty="0"/>
              <a:t>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949380" y="1438780"/>
          <a:ext cx="6913266" cy="47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9284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96504" y="1477860"/>
            <a:ext cx="7803931" cy="2144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b="1" dirty="0">
                <a:solidFill>
                  <a:schemeClr val="tx1"/>
                </a:solidFill>
              </a:rPr>
              <a:t>Año 2016</a:t>
            </a:r>
          </a:p>
          <a:p>
            <a:pPr algn="r"/>
            <a:endParaRPr lang="es-PE" b="1" dirty="0">
              <a:solidFill>
                <a:schemeClr val="tx1"/>
              </a:solidFill>
            </a:endParaRPr>
          </a:p>
          <a:p>
            <a:pPr algn="r"/>
            <a:r>
              <a:rPr lang="es-PE" dirty="0">
                <a:solidFill>
                  <a:schemeClr val="tx1"/>
                </a:solidFill>
              </a:rPr>
              <a:t>1,220 entidades remitieron información</a:t>
            </a:r>
          </a:p>
          <a:p>
            <a:pPr algn="r"/>
            <a:endParaRPr lang="es-PE" dirty="0">
              <a:solidFill>
                <a:schemeClr val="tx1"/>
              </a:solidFill>
            </a:endParaRPr>
          </a:p>
          <a:p>
            <a:pPr algn="r"/>
            <a:r>
              <a:rPr lang="es-PE" dirty="0">
                <a:solidFill>
                  <a:schemeClr val="tx1"/>
                </a:solidFill>
              </a:rPr>
              <a:t>209, 913 SAIP</a:t>
            </a:r>
          </a:p>
          <a:p>
            <a:pPr algn="r"/>
            <a:endParaRPr lang="es-PE" dirty="0">
              <a:solidFill>
                <a:schemeClr val="tx1"/>
              </a:solidFill>
            </a:endParaRPr>
          </a:p>
          <a:p>
            <a:pPr algn="r"/>
            <a:r>
              <a:rPr lang="es-PE" dirty="0">
                <a:solidFill>
                  <a:schemeClr val="tx1"/>
                </a:solidFill>
              </a:rPr>
              <a:t>En promedio, 172 SAIP por entidad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96505" y="4046494"/>
            <a:ext cx="7803931" cy="2144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PE" sz="1600" b="1" dirty="0">
              <a:solidFill>
                <a:schemeClr val="tx1"/>
              </a:solidFill>
            </a:endParaRPr>
          </a:p>
          <a:p>
            <a:pPr algn="r"/>
            <a:r>
              <a:rPr lang="es-PE" sz="1600" b="1" dirty="0">
                <a:solidFill>
                  <a:schemeClr val="tx1"/>
                </a:solidFill>
              </a:rPr>
              <a:t>AÑO 2017</a:t>
            </a:r>
          </a:p>
          <a:p>
            <a:pPr algn="r"/>
            <a:endParaRPr lang="es-PE" sz="1600" b="1" dirty="0">
              <a:solidFill>
                <a:schemeClr val="tx1"/>
              </a:solidFill>
            </a:endParaRPr>
          </a:p>
          <a:p>
            <a:pPr algn="r"/>
            <a:r>
              <a:rPr lang="es-PE" sz="1600" dirty="0">
                <a:solidFill>
                  <a:schemeClr val="tx1"/>
                </a:solidFill>
              </a:rPr>
              <a:t>			                             	830 entidades remitieron información</a:t>
            </a:r>
          </a:p>
          <a:p>
            <a:pPr algn="r"/>
            <a:endParaRPr lang="es-PE" sz="1600" dirty="0">
              <a:solidFill>
                <a:schemeClr val="tx1"/>
              </a:solidFill>
            </a:endParaRPr>
          </a:p>
          <a:p>
            <a:pPr algn="r"/>
            <a:r>
              <a:rPr lang="es-PE" sz="1600" dirty="0">
                <a:solidFill>
                  <a:schemeClr val="tx1"/>
                </a:solidFill>
              </a:rPr>
              <a:t>240,187 SAIP</a:t>
            </a:r>
          </a:p>
          <a:p>
            <a:pPr algn="r"/>
            <a:endParaRPr lang="es-PE" sz="1600" dirty="0">
              <a:solidFill>
                <a:schemeClr val="tx1"/>
              </a:solidFill>
            </a:endParaRPr>
          </a:p>
          <a:p>
            <a:pPr algn="r"/>
            <a:r>
              <a:rPr lang="es-PE" sz="1600" dirty="0">
                <a:solidFill>
                  <a:schemeClr val="tx1"/>
                </a:solidFill>
              </a:rPr>
              <a:t>                      En promedio, 289 SAIP</a:t>
            </a:r>
          </a:p>
          <a:p>
            <a:pPr algn="r"/>
            <a:r>
              <a:rPr lang="es-PE" sz="1600" dirty="0">
                <a:solidFill>
                  <a:schemeClr val="tx1"/>
                </a:solidFill>
              </a:rPr>
              <a:t>por entidad</a:t>
            </a:r>
          </a:p>
          <a:p>
            <a:pPr algn="r"/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16466"/>
          </a:xfr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Promedio de solicitudes por entidad incrementó del 2016 al 2017</a:t>
            </a:r>
          </a:p>
        </p:txBody>
      </p:sp>
      <p:sp>
        <p:nvSpPr>
          <p:cNvPr id="6" name="Proceso 5"/>
          <p:cNvSpPr/>
          <p:nvPr/>
        </p:nvSpPr>
        <p:spPr>
          <a:xfrm>
            <a:off x="2296504" y="1477860"/>
            <a:ext cx="3048006" cy="21441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780 (39%) entidades no remitieron información</a:t>
            </a:r>
          </a:p>
        </p:txBody>
      </p:sp>
      <p:sp>
        <p:nvSpPr>
          <p:cNvPr id="7" name="Proceso 6"/>
          <p:cNvSpPr/>
          <p:nvPr/>
        </p:nvSpPr>
        <p:spPr>
          <a:xfrm>
            <a:off x="2296504" y="4040363"/>
            <a:ext cx="4939868" cy="21441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1,295 (61%) entidades no remitieron información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2582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218903"/>
              </p:ext>
            </p:extLst>
          </p:nvPr>
        </p:nvGraphicFramePr>
        <p:xfrm>
          <a:off x="1769534" y="1345646"/>
          <a:ext cx="7916333" cy="537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5151440" y="714648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Año 2017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" y="1"/>
            <a:ext cx="12192001" cy="457199"/>
          </a:xfrm>
          <a:prstGeom prst="rect">
            <a:avLst/>
          </a:prstGeom>
          <a:solidFill>
            <a:srgbClr val="AE2318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600" b="1" dirty="0" err="1">
                <a:solidFill>
                  <a:schemeClr val="bg1"/>
                </a:solidFill>
              </a:rPr>
              <a:t>N°de</a:t>
            </a:r>
            <a:r>
              <a:rPr lang="es-PE" sz="3600" b="1" dirty="0">
                <a:solidFill>
                  <a:schemeClr val="bg1"/>
                </a:solidFill>
              </a:rPr>
              <a:t> entidades que cumplieron con remitir la información a la ANTAIP</a:t>
            </a:r>
          </a:p>
        </p:txBody>
      </p:sp>
    </p:spTree>
    <p:extLst>
      <p:ext uri="{BB962C8B-B14F-4D97-AF65-F5344CB8AC3E}">
        <p14:creationId xmlns:p14="http://schemas.microsoft.com/office/powerpoint/2010/main" val="2651276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65666"/>
          </a:xfr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SAIP recibidas en la Administración Pública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9958388" y="1438780"/>
            <a:ext cx="1874859" cy="44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PE" sz="1800" dirty="0"/>
              <a:t>Las 830 entidades que remitieron información a la ANTAIP reportaron haber recibido </a:t>
            </a:r>
            <a:r>
              <a:rPr lang="es-PE" sz="1800" b="1" dirty="0"/>
              <a:t>240,187 SAIP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s-PE" sz="18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PE" sz="1800" dirty="0"/>
              <a:t>En el año 2016, 1,220 entidades reportaron a la PCM 209,913 SAIP. </a:t>
            </a:r>
          </a:p>
          <a:p>
            <a:pPr algn="r"/>
            <a:endParaRPr lang="es-PE" sz="1800" dirty="0"/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s-PE" sz="1800" dirty="0"/>
              <a:t>En el Poder Ejecutivo se recibió más del </a:t>
            </a:r>
            <a:r>
              <a:rPr lang="es-PE" sz="1800" b="1" dirty="0"/>
              <a:t>50% del total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5431" t="25357" r="6144" b="32683"/>
          <a:stretch/>
        </p:blipFill>
        <p:spPr bwMode="auto">
          <a:xfrm>
            <a:off x="9517487" y="6305277"/>
            <a:ext cx="2638566" cy="5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200968" y="942975"/>
          <a:ext cx="9224386" cy="581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1504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4132"/>
          </a:xfrm>
          <a:solidFill>
            <a:srgbClr val="9E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Solicitudes recibidas: atendidas y no atendidas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9786938" y="1053014"/>
            <a:ext cx="2160613" cy="44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1800" dirty="0"/>
              <a:t>Los gobiernos locales, Gobiernos Regionales y las universidades son las entidades que tienen un mayor porcentaje de solicitudes no atendidas: 8.0%, 6.7% y 4.5%, respectivamente.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90460" y="867276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Año 2017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5431" t="25357" r="6144" b="32683"/>
          <a:stretch/>
        </p:blipFill>
        <p:spPr bwMode="auto">
          <a:xfrm>
            <a:off x="9517487" y="6305277"/>
            <a:ext cx="2638566" cy="5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602901" y="1328941"/>
          <a:ext cx="9274629" cy="530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8753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1067"/>
          </a:xfrm>
          <a:solidFill>
            <a:srgbClr val="9E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Información solicitada y motivos de no atención más frecuentes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14300" y="1028700"/>
          <a:ext cx="6040437" cy="5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491051"/>
              </p:ext>
            </p:extLst>
          </p:nvPr>
        </p:nvGraphicFramePr>
        <p:xfrm>
          <a:off x="6672261" y="771525"/>
          <a:ext cx="5269480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6257925" y="1314450"/>
            <a:ext cx="14288" cy="5129213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5495398" y="842963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Año 2017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13"/>
          <a:srcRect l="5431" t="25357" r="6144" b="32683"/>
          <a:stretch/>
        </p:blipFill>
        <p:spPr bwMode="auto">
          <a:xfrm>
            <a:off x="9517487" y="6305277"/>
            <a:ext cx="2638566" cy="5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586038" y="3257550"/>
            <a:ext cx="1100137" cy="928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INFORMACIÓN SOLICITADA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767759" y="3252785"/>
            <a:ext cx="1100137" cy="928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MOTIVOS DE NO ATENCIÓN</a:t>
            </a:r>
          </a:p>
        </p:txBody>
      </p:sp>
      <p:sp>
        <p:nvSpPr>
          <p:cNvPr id="6" name="Elipse 5"/>
          <p:cNvSpPr/>
          <p:nvPr/>
        </p:nvSpPr>
        <p:spPr>
          <a:xfrm>
            <a:off x="9228450" y="2734733"/>
            <a:ext cx="110283" cy="10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/>
          <p:cNvSpPr/>
          <p:nvPr/>
        </p:nvSpPr>
        <p:spPr>
          <a:xfrm>
            <a:off x="9251859" y="4649254"/>
            <a:ext cx="110283" cy="10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44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836" y="680112"/>
            <a:ext cx="11539460" cy="775597"/>
          </a:xfrm>
        </p:spPr>
        <p:txBody>
          <a:bodyPr/>
          <a:lstStyle/>
          <a:p>
            <a:pPr algn="just"/>
            <a:r>
              <a:rPr lang="es-PE" sz="2800" dirty="0"/>
              <a:t>Si bien la percepción de corrupción en la policía ha disminuido, esta continúa siendo percibida como la más fácil de corromper.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82606" y="1623155"/>
            <a:ext cx="3618541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¿Quién es más fácil de corromper?</a:t>
            </a:r>
          </a:p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-Principales respuestas- </a:t>
            </a: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623588" y="2417563"/>
          <a:ext cx="9812578" cy="374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731472" y="5521669"/>
            <a:ext cx="3704694" cy="424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9" marR="0" lvl="0" indent="0" algn="just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5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9% </a:t>
            </a:r>
            <a:r>
              <a:rPr kumimoji="0" lang="es-PE" sz="177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funcionario de oficina pública</a:t>
            </a:r>
            <a:endParaRPr kumimoji="0" lang="es-PE" sz="157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8" y="2417562"/>
            <a:ext cx="3759018" cy="374133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3" name="5 Marcador de pie de página"/>
          <p:cNvSpPr txBox="1">
            <a:spLocks/>
          </p:cNvSpPr>
          <p:nvPr/>
        </p:nvSpPr>
        <p:spPr>
          <a:xfrm>
            <a:off x="120971" y="6586380"/>
            <a:ext cx="2162020" cy="184669"/>
          </a:xfrm>
          <a:prstGeom prst="rect">
            <a:avLst/>
          </a:prstGeom>
        </p:spPr>
        <p:txBody>
          <a:bodyPr lIns="91439" tIns="45720" rIns="91439" bIns="45720"/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09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Base: Total de entrevistados (1314)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0" y="1588"/>
            <a:ext cx="10668000" cy="4556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Hay una percepción negativa del funcionario público</a:t>
            </a:r>
          </a:p>
        </p:txBody>
      </p:sp>
      <p:sp>
        <p:nvSpPr>
          <p:cNvPr id="3" name="Menos 2"/>
          <p:cNvSpPr/>
          <p:nvPr/>
        </p:nvSpPr>
        <p:spPr>
          <a:xfrm>
            <a:off x="6129867" y="5811612"/>
            <a:ext cx="4758265" cy="374019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65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1067"/>
          </a:xfrm>
          <a:solidFill>
            <a:srgbClr val="9E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¿Y qué dice el ciudadano?</a:t>
            </a:r>
          </a:p>
        </p:txBody>
      </p:sp>
      <p:sp>
        <p:nvSpPr>
          <p:cNvPr id="12" name="AutoShape 4" descr="Resultado de imagen para signo de interrogaciÃ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 descr="Resultado de imagen para signo de interrogaciÃ³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" y="1758188"/>
            <a:ext cx="4289425" cy="361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10"/>
          <p:cNvSpPr/>
          <p:nvPr/>
        </p:nvSpPr>
        <p:spPr>
          <a:xfrm>
            <a:off x="4594765" y="1298495"/>
            <a:ext cx="7451209" cy="350050"/>
          </a:xfrm>
          <a:custGeom>
            <a:avLst/>
            <a:gdLst/>
            <a:ahLst/>
            <a:cxnLst/>
            <a:rect l="l" t="t" r="r" b="b"/>
            <a:pathLst>
              <a:path w="5407533" h="350050">
                <a:moveTo>
                  <a:pt x="0" y="350050"/>
                </a:moveTo>
                <a:lnTo>
                  <a:pt x="5407533" y="350050"/>
                </a:lnTo>
                <a:lnTo>
                  <a:pt x="5407533" y="0"/>
                </a:lnTo>
                <a:lnTo>
                  <a:pt x="0" y="0"/>
                </a:lnTo>
                <a:lnTo>
                  <a:pt x="0" y="35005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"/>
          <p:cNvSpPr txBox="1"/>
          <p:nvPr/>
        </p:nvSpPr>
        <p:spPr>
          <a:xfrm>
            <a:off x="4594766" y="1758188"/>
            <a:ext cx="7561287" cy="3564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650">
              <a:lnSpc>
                <a:spcPts val="1988"/>
              </a:lnSpc>
              <a:spcBef>
                <a:spcPts val="110"/>
              </a:spcBef>
            </a:pPr>
            <a:r>
              <a:rPr sz="2400" baseline="1811" dirty="0">
                <a:latin typeface="Arial"/>
                <a:cs typeface="Arial"/>
              </a:rPr>
              <a:t>•  </a:t>
            </a:r>
            <a:r>
              <a:rPr sz="2400" spc="362" baseline="1811" dirty="0">
                <a:latin typeface="Arial"/>
                <a:cs typeface="Arial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baseline="1706" dirty="0">
                <a:latin typeface="Calibri"/>
                <a:cs typeface="Calibri"/>
              </a:rPr>
              <a:t>ncump</a:t>
            </a:r>
            <a:r>
              <a:rPr sz="2400" spc="4" baseline="1706" dirty="0">
                <a:latin typeface="Calibri"/>
                <a:cs typeface="Calibri"/>
              </a:rPr>
              <a:t>li</a:t>
            </a:r>
            <a:r>
              <a:rPr sz="2400" baseline="1706" dirty="0">
                <a:latin typeface="Calibri"/>
                <a:cs typeface="Calibri"/>
              </a:rPr>
              <a:t>mie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-4" baseline="1706" dirty="0">
                <a:latin typeface="Calibri"/>
                <a:cs typeface="Calibri"/>
              </a:rPr>
              <a:t>t</a:t>
            </a:r>
            <a:r>
              <a:rPr sz="2400" baseline="1706" dirty="0">
                <a:latin typeface="Calibri"/>
                <a:cs typeface="Calibri"/>
              </a:rPr>
              <a:t>o</a:t>
            </a:r>
            <a:r>
              <a:rPr sz="2400" spc="-113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del</a:t>
            </a:r>
            <a:r>
              <a:rPr sz="2400" spc="-19" baseline="1706" dirty="0">
                <a:latin typeface="Calibri"/>
                <a:cs typeface="Calibri"/>
              </a:rPr>
              <a:t> </a:t>
            </a:r>
            <a:r>
              <a:rPr sz="2400" b="1" spc="-4" baseline="1706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baseline="1706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b="1" spc="4" baseline="1706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25" baseline="1706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400" b="1" baseline="1706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spc="-40" baseline="170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p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spc="-39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14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14" baseline="1706" dirty="0">
                <a:latin typeface="Calibri"/>
                <a:cs typeface="Calibri"/>
              </a:rPr>
              <a:t>n</a:t>
            </a:r>
            <a:r>
              <a:rPr sz="2400" spc="4" baseline="1706" dirty="0">
                <a:latin typeface="Calibri"/>
                <a:cs typeface="Calibri"/>
              </a:rPr>
              <a:t>t</a:t>
            </a:r>
            <a:r>
              <a:rPr sz="2400" spc="-29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19" baseline="1706" dirty="0">
                <a:latin typeface="Calibri"/>
                <a:cs typeface="Calibri"/>
              </a:rPr>
              <a:t>g</a:t>
            </a:r>
            <a:r>
              <a:rPr sz="2400" baseline="1706" dirty="0">
                <a:latin typeface="Calibri"/>
                <a:cs typeface="Calibri"/>
              </a:rPr>
              <a:t>ar</a:t>
            </a:r>
            <a:r>
              <a:rPr sz="2400" spc="-40" baseline="1706" dirty="0"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-29" baseline="1706" dirty="0">
                <a:latin typeface="Calibri"/>
                <a:cs typeface="Calibri"/>
              </a:rPr>
              <a:t>f</a:t>
            </a:r>
            <a:r>
              <a:rPr sz="2400" baseline="1706" dirty="0">
                <a:latin typeface="Calibri"/>
                <a:cs typeface="Calibri"/>
              </a:rPr>
              <a:t>o</a:t>
            </a:r>
            <a:r>
              <a:rPr sz="2400" spc="-4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mación                      </a:t>
            </a:r>
            <a:r>
              <a:rPr sz="2400" spc="21" baseline="170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4,03</a:t>
            </a:r>
            <a:r>
              <a:rPr sz="1400" dirty="0">
                <a:latin typeface="Calibri"/>
                <a:cs typeface="Calibri"/>
              </a:rPr>
              <a:t>3               </a:t>
            </a:r>
            <a:r>
              <a:rPr sz="1400" spc="74" dirty="0"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FF0000"/>
                </a:solidFill>
                <a:latin typeface="Calibri"/>
                <a:cs typeface="Calibri"/>
              </a:rPr>
              <a:t>60.1%</a:t>
            </a:r>
            <a:endParaRPr sz="1400" dirty="0">
              <a:latin typeface="Calibri"/>
              <a:cs typeface="Calibri"/>
            </a:endParaRPr>
          </a:p>
          <a:p>
            <a:pPr marL="51650">
              <a:lnSpc>
                <a:spcPts val="1988"/>
              </a:lnSpc>
              <a:spcBef>
                <a:spcPts val="95"/>
              </a:spcBef>
            </a:pPr>
            <a:r>
              <a:rPr sz="2400" baseline="1811" dirty="0">
                <a:solidFill>
                  <a:srgbClr val="FF0000"/>
                </a:solidFill>
                <a:latin typeface="Arial"/>
                <a:cs typeface="Arial"/>
              </a:rPr>
              <a:t>•  </a:t>
            </a:r>
            <a:r>
              <a:rPr sz="2400" spc="362" baseline="18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baseline="1706" dirty="0">
                <a:solidFill>
                  <a:srgbClr val="FF0000"/>
                </a:solidFill>
                <a:latin typeface="Calibri"/>
                <a:cs typeface="Calibri"/>
              </a:rPr>
              <a:t>Cob</a:t>
            </a:r>
            <a:r>
              <a:rPr sz="2400" b="1" spc="-29" baseline="1706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4" baseline="1706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baseline="1706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11" baseline="170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il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19" baseline="1706" dirty="0">
                <a:latin typeface="Calibri"/>
                <a:cs typeface="Calibri"/>
              </a:rPr>
              <a:t>g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baseline="1706" dirty="0">
                <a:latin typeface="Calibri"/>
                <a:cs typeface="Calibri"/>
              </a:rPr>
              <a:t>es</a:t>
            </a:r>
            <a:r>
              <a:rPr sz="2400" spc="-68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o</a:t>
            </a:r>
            <a:r>
              <a:rPr sz="2400" spc="1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arb</a:t>
            </a:r>
            <a:r>
              <a:rPr sz="2400" spc="4" baseline="1706" dirty="0">
                <a:latin typeface="Calibri"/>
                <a:cs typeface="Calibri"/>
              </a:rPr>
              <a:t>it</a:t>
            </a:r>
            <a:r>
              <a:rPr sz="2400" spc="-39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arios                                                                  </a:t>
            </a:r>
            <a:r>
              <a:rPr sz="2400" spc="344" baseline="170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60</a:t>
            </a:r>
            <a:r>
              <a:rPr sz="1400" dirty="0">
                <a:latin typeface="Calibri"/>
                <a:cs typeface="Calibri"/>
              </a:rPr>
              <a:t>2                 </a:t>
            </a:r>
            <a:r>
              <a:rPr sz="1400" spc="316" dirty="0"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FF0000"/>
                </a:solidFill>
                <a:latin typeface="Calibri"/>
                <a:cs typeface="Calibri"/>
              </a:rPr>
              <a:t>9.0%</a:t>
            </a:r>
            <a:endParaRPr sz="1400" dirty="0">
              <a:latin typeface="Calibri"/>
              <a:cs typeface="Calibri"/>
            </a:endParaRPr>
          </a:p>
          <a:p>
            <a:pPr marL="51650">
              <a:lnSpc>
                <a:spcPct val="101725"/>
              </a:lnSpc>
              <a:spcBef>
                <a:spcPts val="229"/>
              </a:spcBef>
            </a:pPr>
            <a:r>
              <a:rPr sz="1600" dirty="0">
                <a:latin typeface="Arial"/>
                <a:cs typeface="Arial"/>
              </a:rPr>
              <a:t>•  </a:t>
            </a:r>
            <a:r>
              <a:rPr sz="1600" spc="362" dirty="0">
                <a:latin typeface="Arial"/>
                <a:cs typeface="Arial"/>
              </a:rPr>
              <a:t> </a:t>
            </a:r>
            <a:r>
              <a:rPr sz="1600" dirty="0">
                <a:latin typeface="Calibri"/>
                <a:cs typeface="Calibri"/>
              </a:rPr>
              <a:t>Ne</a:t>
            </a:r>
            <a:r>
              <a:rPr sz="1600" spc="-19" dirty="0">
                <a:latin typeface="Calibri"/>
                <a:cs typeface="Calibri"/>
              </a:rPr>
              <a:t>g</a:t>
            </a:r>
            <a:r>
              <a:rPr sz="1600" spc="-9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dirty="0">
                <a:latin typeface="Calibri"/>
                <a:cs typeface="Calibri"/>
              </a:rPr>
              <a:t>a   </a:t>
            </a:r>
            <a:r>
              <a:rPr sz="1600" spc="35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    </a:t>
            </a:r>
            <a:r>
              <a:rPr sz="1600" spc="37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da</a:t>
            </a:r>
            <a:r>
              <a:rPr sz="1600" dirty="0">
                <a:latin typeface="Calibri"/>
                <a:cs typeface="Calibri"/>
              </a:rPr>
              <a:t>r    </a:t>
            </a:r>
            <a:r>
              <a:rPr sz="1600" spc="13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9" dirty="0">
                <a:latin typeface="Calibri"/>
                <a:cs typeface="Calibri"/>
              </a:rPr>
              <a:t>n</a:t>
            </a:r>
            <a:r>
              <a:rPr sz="1600" spc="-29" dirty="0">
                <a:latin typeface="Calibri"/>
                <a:cs typeface="Calibri"/>
              </a:rPr>
              <a:t>f</a:t>
            </a:r>
            <a:r>
              <a:rPr sz="1600" spc="9" dirty="0">
                <a:latin typeface="Calibri"/>
                <a:cs typeface="Calibri"/>
              </a:rPr>
              <a:t>o</a:t>
            </a:r>
            <a:r>
              <a:rPr sz="1600" spc="-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mación   </a:t>
            </a:r>
            <a:r>
              <a:rPr sz="1600" spc="32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    </a:t>
            </a:r>
            <a:r>
              <a:rPr sz="1600" spc="12" dirty="0"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F50"/>
                </a:solidFill>
                <a:latin typeface="Calibri"/>
                <a:cs typeface="Calibri"/>
              </a:rPr>
              <a:t>ex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cepci</a:t>
            </a:r>
            <a:r>
              <a:rPr sz="1600" b="1" spc="19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es   </a:t>
            </a:r>
            <a:r>
              <a:rPr sz="1600" b="1" spc="3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no</a:t>
            </a:r>
            <a:endParaRPr sz="1600" dirty="0">
              <a:latin typeface="Calibri"/>
              <a:cs typeface="Calibri"/>
            </a:endParaRPr>
          </a:p>
          <a:p>
            <a:pPr marL="338162">
              <a:lnSpc>
                <a:spcPts val="1920"/>
              </a:lnSpc>
              <a:spcBef>
                <a:spcPts val="96"/>
              </a:spcBef>
            </a:pPr>
            <a:r>
              <a:rPr sz="2400" b="1" spc="-9" baseline="1706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-14" baseline="1706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b="1" spc="-25" baseline="1706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em</a:t>
            </a:r>
            <a:r>
              <a:rPr sz="2400" b="1" spc="-9" baseline="1706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b="1" spc="4" baseline="1706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b="1" spc="-4" baseline="1706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as </a:t>
            </a:r>
            <a:r>
              <a:rPr sz="2400" spc="-4" baseline="1706" dirty="0">
                <a:latin typeface="Calibri"/>
                <a:cs typeface="Calibri"/>
              </a:rPr>
              <a:t>e</a:t>
            </a:r>
            <a:r>
              <a:rPr sz="2400" baseline="1706" dirty="0">
                <a:latin typeface="Calibri"/>
                <a:cs typeface="Calibri"/>
              </a:rPr>
              <a:t>n</a:t>
            </a:r>
            <a:r>
              <a:rPr sz="2400" spc="-6" baseline="1706" dirty="0"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21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no</a:t>
            </a:r>
            <a:r>
              <a:rPr sz="2400" spc="-9" baseline="1706" dirty="0">
                <a:latin typeface="Calibri"/>
                <a:cs typeface="Calibri"/>
              </a:rPr>
              <a:t>r</a:t>
            </a:r>
            <a:r>
              <a:rPr sz="2400" spc="-4" baseline="1706" dirty="0">
                <a:latin typeface="Calibri"/>
                <a:cs typeface="Calibri"/>
              </a:rPr>
              <a:t>m</a:t>
            </a:r>
            <a:r>
              <a:rPr sz="2400" spc="-9" baseline="1706" dirty="0">
                <a:latin typeface="Calibri"/>
                <a:cs typeface="Calibri"/>
              </a:rPr>
              <a:t>a</a:t>
            </a:r>
            <a:r>
              <a:rPr sz="2400" baseline="1706" dirty="0">
                <a:latin typeface="Calibri"/>
                <a:cs typeface="Calibri"/>
              </a:rPr>
              <a:t>t</a:t>
            </a:r>
            <a:r>
              <a:rPr sz="2400" spc="9" baseline="1706" dirty="0">
                <a:latin typeface="Calibri"/>
                <a:cs typeface="Calibri"/>
              </a:rPr>
              <a:t>i</a:t>
            </a:r>
            <a:r>
              <a:rPr sz="2400" spc="-25" baseline="1706" dirty="0">
                <a:latin typeface="Calibri"/>
                <a:cs typeface="Calibri"/>
              </a:rPr>
              <a:t>v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32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vi</a:t>
            </a:r>
            <a:r>
              <a:rPr sz="2400" spc="-4" baseline="1706" dirty="0">
                <a:latin typeface="Calibri"/>
                <a:cs typeface="Calibri"/>
              </a:rPr>
              <a:t>g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14" baseline="1706" dirty="0">
                <a:latin typeface="Calibri"/>
                <a:cs typeface="Calibri"/>
              </a:rPr>
              <a:t>n</a:t>
            </a:r>
            <a:r>
              <a:rPr sz="2400" spc="-9" baseline="1706" dirty="0">
                <a:latin typeface="Calibri"/>
                <a:cs typeface="Calibri"/>
              </a:rPr>
              <a:t>t</a:t>
            </a:r>
            <a:r>
              <a:rPr sz="2400" baseline="1706" dirty="0">
                <a:latin typeface="Calibri"/>
                <a:cs typeface="Calibri"/>
              </a:rPr>
              <a:t>e                                                </a:t>
            </a:r>
            <a:r>
              <a:rPr sz="2400" spc="33" baseline="170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36</a:t>
            </a:r>
            <a:r>
              <a:rPr sz="1400" dirty="0">
                <a:latin typeface="Calibri"/>
                <a:cs typeface="Calibri"/>
              </a:rPr>
              <a:t>9                 </a:t>
            </a:r>
            <a:r>
              <a:rPr sz="1400" spc="316" dirty="0"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r>
              <a:rPr sz="1400" b="1" spc="-9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endParaRPr sz="1400" dirty="0">
              <a:latin typeface="Calibri"/>
              <a:cs typeface="Calibri"/>
            </a:endParaRPr>
          </a:p>
          <a:p>
            <a:pPr marL="51650">
              <a:lnSpc>
                <a:spcPct val="101725"/>
              </a:lnSpc>
              <a:spcBef>
                <a:spcPts val="134"/>
              </a:spcBef>
            </a:pPr>
            <a:r>
              <a:rPr sz="1600" dirty="0">
                <a:solidFill>
                  <a:srgbClr val="00AF50"/>
                </a:solidFill>
                <a:latin typeface="Arial"/>
                <a:cs typeface="Arial"/>
              </a:rPr>
              <a:t>•  </a:t>
            </a:r>
            <a:r>
              <a:rPr sz="1600" spc="362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Exi</a:t>
            </a:r>
            <a:r>
              <a:rPr sz="1600" b="1" spc="-9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encia</a:t>
            </a:r>
            <a:r>
              <a:rPr sz="1600" b="1" spc="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600" b="1" spc="4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600" b="1" spc="9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600" b="1" spc="4" dirty="0">
                <a:solidFill>
                  <a:srgbClr val="00AF50"/>
                </a:solidFill>
                <a:latin typeface="Calibri"/>
                <a:cs typeface="Calibri"/>
              </a:rPr>
              <a:t>q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1600" b="1" spc="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600" b="1" spc="-14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600" b="1" spc="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s </a:t>
            </a:r>
            <a:r>
              <a:rPr sz="1600" spc="-4" dirty="0">
                <a:latin typeface="Calibri"/>
                <a:cs typeface="Calibri"/>
              </a:rPr>
              <a:t>i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4" dirty="0">
                <a:latin typeface="Calibri"/>
                <a:cs typeface="Calibri"/>
              </a:rPr>
              <a:t>g</a:t>
            </a:r>
            <a:r>
              <a:rPr sz="1600" spc="-9" dirty="0">
                <a:latin typeface="Calibri"/>
                <a:cs typeface="Calibri"/>
              </a:rPr>
              <a:t>a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es,</a:t>
            </a:r>
            <a:r>
              <a:rPr sz="1600" spc="7" dirty="0">
                <a:latin typeface="Calibri"/>
                <a:cs typeface="Calibri"/>
              </a:rPr>
              <a:t> </a:t>
            </a:r>
            <a:r>
              <a:rPr sz="1600" spc="14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b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-39" dirty="0">
                <a:latin typeface="Calibri"/>
                <a:cs typeface="Calibri"/>
              </a:rPr>
              <a:t>r</a:t>
            </a:r>
            <a:r>
              <a:rPr sz="1600" spc="14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r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os</a:t>
            </a:r>
            <a:r>
              <a:rPr sz="1600" spc="12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61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53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ju</a:t>
            </a:r>
            <a:r>
              <a:rPr sz="1600" spc="-9" dirty="0">
                <a:latin typeface="Calibri"/>
                <a:cs typeface="Calibri"/>
              </a:rPr>
              <a:t>s</a:t>
            </a:r>
            <a:r>
              <a:rPr sz="1600" spc="4" dirty="0">
                <a:latin typeface="Calibri"/>
                <a:cs typeface="Calibri"/>
              </a:rPr>
              <a:t>ti</a:t>
            </a:r>
            <a:r>
              <a:rPr sz="1600" spc="-4" dirty="0">
                <a:latin typeface="Calibri"/>
                <a:cs typeface="Calibri"/>
              </a:rPr>
              <a:t>f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14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ac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ón</a:t>
            </a:r>
          </a:p>
          <a:p>
            <a:pPr marL="338162">
              <a:lnSpc>
                <a:spcPts val="1920"/>
              </a:lnSpc>
              <a:spcBef>
                <a:spcPts val="96"/>
              </a:spcBef>
            </a:pPr>
            <a:r>
              <a:rPr sz="2400" baseline="1706" dirty="0">
                <a:latin typeface="Calibri"/>
                <a:cs typeface="Calibri"/>
              </a:rPr>
              <a:t>p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spc="-39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29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acc</a:t>
            </a:r>
            <a:r>
              <a:rPr sz="2400" spc="-4" baseline="1706" dirty="0">
                <a:latin typeface="Calibri"/>
                <a:cs typeface="Calibri"/>
              </a:rPr>
              <a:t>e</a:t>
            </a:r>
            <a:r>
              <a:rPr sz="2400" baseline="1706" dirty="0">
                <a:latin typeface="Calibri"/>
                <a:cs typeface="Calibri"/>
              </a:rPr>
              <a:t>der</a:t>
            </a:r>
            <a:r>
              <a:rPr sz="2400" spc="-31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7" baseline="1706" dirty="0"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21" baseline="1706" dirty="0"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-29" baseline="1706" dirty="0">
                <a:latin typeface="Calibri"/>
                <a:cs typeface="Calibri"/>
              </a:rPr>
              <a:t>f</a:t>
            </a:r>
            <a:r>
              <a:rPr sz="2400" baseline="1706" dirty="0">
                <a:latin typeface="Calibri"/>
                <a:cs typeface="Calibri"/>
              </a:rPr>
              <a:t>o</a:t>
            </a:r>
            <a:r>
              <a:rPr sz="2400" spc="-4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mación                                                                </a:t>
            </a:r>
            <a:r>
              <a:rPr sz="2400" spc="6" baseline="170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32</a:t>
            </a:r>
            <a:r>
              <a:rPr sz="1400" dirty="0">
                <a:latin typeface="Calibri"/>
                <a:cs typeface="Calibri"/>
              </a:rPr>
              <a:t>1                 </a:t>
            </a:r>
            <a:r>
              <a:rPr sz="1400" spc="316" dirty="0"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00AF50"/>
                </a:solidFill>
                <a:latin typeface="Calibri"/>
                <a:cs typeface="Calibri"/>
              </a:rPr>
              <a:t>4.8%</a:t>
            </a:r>
            <a:endParaRPr sz="1400" dirty="0">
              <a:latin typeface="Calibri"/>
              <a:cs typeface="Calibri"/>
            </a:endParaRPr>
          </a:p>
          <a:p>
            <a:pPr marL="51650">
              <a:lnSpc>
                <a:spcPct val="101725"/>
              </a:lnSpc>
              <a:spcBef>
                <a:spcPts val="134"/>
              </a:spcBef>
            </a:pPr>
            <a:r>
              <a:rPr sz="1600" dirty="0">
                <a:latin typeface="Arial"/>
                <a:cs typeface="Arial"/>
              </a:rPr>
              <a:t>•  </a:t>
            </a:r>
            <a:r>
              <a:rPr sz="1600" spc="362" dirty="0">
                <a:latin typeface="Arial"/>
                <a:cs typeface="Arial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9" dirty="0">
                <a:latin typeface="Calibri"/>
                <a:cs typeface="Calibri"/>
              </a:rPr>
              <a:t>n</a:t>
            </a:r>
            <a:r>
              <a:rPr sz="1600" spc="4" dirty="0">
                <a:latin typeface="Calibri"/>
                <a:cs typeface="Calibri"/>
              </a:rPr>
              <a:t>t</a:t>
            </a:r>
            <a:r>
              <a:rPr sz="1600" spc="-1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9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a  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e  </a:t>
            </a:r>
            <a:r>
              <a:rPr sz="1600" spc="38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600" b="1" spc="-14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600" b="1" spc="-2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600" b="1" spc="1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600" b="1" spc="4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ma</a:t>
            </a:r>
            <a:r>
              <a:rPr sz="1600" b="1" spc="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600" b="1" spc="9" dirty="0">
                <a:solidFill>
                  <a:srgbClr val="00AF50"/>
                </a:solidFill>
                <a:latin typeface="Calibri"/>
                <a:cs typeface="Calibri"/>
              </a:rPr>
              <a:t>ó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n </a:t>
            </a:r>
            <a:r>
              <a:rPr sz="1600" b="1" spc="34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1600" b="1" spc="-9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600" b="1" spc="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600" b="1" spc="9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600" b="1" spc="-9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600" b="1" spc="-14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a, </a:t>
            </a:r>
            <a:r>
              <a:rPr sz="1600" b="1" spc="34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o  </a:t>
            </a:r>
            <a:r>
              <a:rPr sz="1600" b="1" spc="42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so</a:t>
            </a:r>
            <a:r>
              <a:rPr sz="1600" b="1" spc="9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ici</a:t>
            </a:r>
            <a:r>
              <a:rPr sz="16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ada, </a:t>
            </a:r>
            <a:r>
              <a:rPr sz="1600" b="1" spc="35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no</a:t>
            </a:r>
            <a:endParaRPr sz="1600" dirty="0">
              <a:latin typeface="Calibri"/>
              <a:cs typeface="Calibri"/>
            </a:endParaRPr>
          </a:p>
          <a:p>
            <a:pPr marL="338162">
              <a:lnSpc>
                <a:spcPts val="1920"/>
              </a:lnSpc>
              <a:spcBef>
                <a:spcPts val="96"/>
              </a:spcBef>
            </a:pPr>
            <a:r>
              <a:rPr sz="2400" b="1" spc="-4" baseline="1706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b="1" spc="4" baseline="1706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b="1" spc="-4" baseline="1706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400" b="1" spc="-14" baseline="1706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ensi</a:t>
            </a:r>
            <a:r>
              <a:rPr sz="2400" b="1" spc="-4" baseline="1706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le</a:t>
            </a:r>
            <a:r>
              <a:rPr sz="2400" b="1" spc="-59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400" b="1" spc="-34" baseline="1706" dirty="0">
                <a:solidFill>
                  <a:srgbClr val="00AF50"/>
                </a:solidFill>
                <a:latin typeface="Calibri"/>
                <a:cs typeface="Calibri"/>
              </a:rPr>
              <a:t>/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-8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en</a:t>
            </a:r>
            <a:r>
              <a:rPr sz="2400" b="1" spc="-11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5" baseline="1706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400" b="1" spc="4" baseline="1706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rm</a:t>
            </a:r>
            <a:r>
              <a:rPr sz="2400" b="1" spc="-14" baseline="1706" dirty="0">
                <a:solidFill>
                  <a:srgbClr val="00AF50"/>
                </a:solidFill>
                <a:latin typeface="Calibri"/>
                <a:cs typeface="Calibri"/>
              </a:rPr>
              <a:t>at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-34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4" baseline="1706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-2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4" baseline="1706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eq</a:t>
            </a:r>
            <a:r>
              <a:rPr sz="2400" b="1" spc="-9" baseline="1706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erido                                      </a:t>
            </a:r>
            <a:r>
              <a:rPr sz="2400" b="1" spc="160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29</a:t>
            </a:r>
            <a:r>
              <a:rPr sz="1400" dirty="0">
                <a:latin typeface="Calibri"/>
                <a:cs typeface="Calibri"/>
              </a:rPr>
              <a:t>6                 </a:t>
            </a:r>
            <a:r>
              <a:rPr sz="1400" spc="316" dirty="0"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00AF50"/>
                </a:solidFill>
                <a:latin typeface="Calibri"/>
                <a:cs typeface="Calibri"/>
              </a:rPr>
              <a:t>4.4%</a:t>
            </a:r>
            <a:endParaRPr sz="1400" dirty="0">
              <a:latin typeface="Calibri"/>
              <a:cs typeface="Calibri"/>
            </a:endParaRPr>
          </a:p>
          <a:p>
            <a:pPr marL="51650">
              <a:lnSpc>
                <a:spcPct val="101725"/>
              </a:lnSpc>
              <a:spcBef>
                <a:spcPts val="134"/>
              </a:spcBef>
            </a:pPr>
            <a:r>
              <a:rPr sz="1600" dirty="0">
                <a:latin typeface="Arial"/>
                <a:cs typeface="Arial"/>
              </a:rPr>
              <a:t>•  </a:t>
            </a:r>
            <a:r>
              <a:rPr sz="1600" spc="362" dirty="0">
                <a:latin typeface="Arial"/>
                <a:cs typeface="Arial"/>
              </a:rPr>
              <a:t> </a:t>
            </a:r>
            <a:r>
              <a:rPr sz="1600" dirty="0">
                <a:latin typeface="Calibri"/>
                <a:cs typeface="Calibri"/>
              </a:rPr>
              <a:t>Ne</a:t>
            </a:r>
            <a:r>
              <a:rPr sz="1600" spc="-19" dirty="0">
                <a:latin typeface="Calibri"/>
                <a:cs typeface="Calibri"/>
              </a:rPr>
              <a:t>g</a:t>
            </a:r>
            <a:r>
              <a:rPr sz="1600" spc="-9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19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248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</a:t>
            </a:r>
            <a:r>
              <a:rPr sz="1600" spc="4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9" dirty="0">
                <a:latin typeface="Calibri"/>
                <a:cs typeface="Calibri"/>
              </a:rPr>
              <a:t>n</a:t>
            </a:r>
            <a:r>
              <a:rPr sz="1600" spc="-29" dirty="0">
                <a:latin typeface="Calibri"/>
                <a:cs typeface="Calibri"/>
              </a:rPr>
              <a:t>f</a:t>
            </a:r>
            <a:r>
              <a:rPr sz="1600" spc="9" dirty="0">
                <a:latin typeface="Calibri"/>
                <a:cs typeface="Calibri"/>
              </a:rPr>
              <a:t>o</a:t>
            </a:r>
            <a:r>
              <a:rPr sz="1600" spc="-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mación</a:t>
            </a:r>
            <a:r>
              <a:rPr sz="1600" spc="177" dirty="0">
                <a:latin typeface="Calibri"/>
                <a:cs typeface="Calibri"/>
              </a:rPr>
              <a:t> </a:t>
            </a:r>
            <a:r>
              <a:rPr sz="1600" spc="9" dirty="0">
                <a:latin typeface="Calibri"/>
                <a:cs typeface="Calibri"/>
              </a:rPr>
              <a:t>po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1600" b="1" spc="14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600" b="1" spc="1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ada</a:t>
            </a:r>
            <a:r>
              <a:rPr sz="1600" b="1" spc="17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16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600" b="1" spc="9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600" b="1" spc="-4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600" b="1" spc="-14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600" b="1" spc="-9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ta</a:t>
            </a:r>
            <a:r>
              <a:rPr sz="1600" b="1" spc="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600" b="1" spc="9" dirty="0">
                <a:solidFill>
                  <a:srgbClr val="00AF50"/>
                </a:solidFill>
                <a:latin typeface="Calibri"/>
                <a:cs typeface="Calibri"/>
              </a:rPr>
              <a:t>ó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  <a:p>
            <a:pPr marL="338162">
              <a:lnSpc>
                <a:spcPts val="1920"/>
              </a:lnSpc>
              <a:spcBef>
                <a:spcPts val="96"/>
              </a:spcBef>
            </a:pPr>
            <a:r>
              <a:rPr sz="2400" b="1" spc="-4" baseline="1706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spc="-6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4" baseline="1706" dirty="0">
                <a:solidFill>
                  <a:srgbClr val="00AF50"/>
                </a:solidFill>
                <a:latin typeface="Calibri"/>
                <a:cs typeface="Calibri"/>
              </a:rPr>
              <a:t>la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b="1" spc="-33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5" baseline="1706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spc="-34" baseline="1706" dirty="0">
                <a:solidFill>
                  <a:srgbClr val="00AF50"/>
                </a:solidFill>
                <a:latin typeface="Calibri"/>
                <a:cs typeface="Calibri"/>
              </a:rPr>
              <a:t>x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cepci</a:t>
            </a:r>
            <a:r>
              <a:rPr sz="2400" b="1" spc="9" baseline="1706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-4" baseline="1706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b="1" baseline="1706" dirty="0">
                <a:solidFill>
                  <a:srgbClr val="00AF50"/>
                </a:solidFill>
                <a:latin typeface="Calibri"/>
                <a:cs typeface="Calibri"/>
              </a:rPr>
              <a:t>es                                                                                   </a:t>
            </a:r>
            <a:r>
              <a:rPr sz="2400" b="1" spc="54" baseline="170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26</a:t>
            </a:r>
            <a:r>
              <a:rPr sz="1400" dirty="0">
                <a:latin typeface="Calibri"/>
                <a:cs typeface="Calibri"/>
              </a:rPr>
              <a:t>9                 </a:t>
            </a:r>
            <a:r>
              <a:rPr sz="1400" spc="316" dirty="0"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00AF50"/>
                </a:solidFill>
                <a:latin typeface="Calibri"/>
                <a:cs typeface="Calibri"/>
              </a:rPr>
              <a:t>4.0%</a:t>
            </a:r>
            <a:endParaRPr sz="1400" dirty="0">
              <a:latin typeface="Calibri"/>
              <a:cs typeface="Calibri"/>
            </a:endParaRPr>
          </a:p>
          <a:p>
            <a:pPr marL="338162" marR="2166320" indent="-286512">
              <a:lnSpc>
                <a:spcPts val="1920"/>
              </a:lnSpc>
              <a:spcBef>
                <a:spcPts val="350"/>
              </a:spcBef>
              <a:tabLst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•	</a:t>
            </a:r>
            <a:r>
              <a:rPr sz="1600" dirty="0">
                <a:latin typeface="Calibri"/>
                <a:cs typeface="Calibri"/>
              </a:rPr>
              <a:t>No  </a:t>
            </a:r>
            <a:r>
              <a:rPr sz="1600" spc="217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14" dirty="0">
                <a:latin typeface="Calibri"/>
                <a:cs typeface="Calibri"/>
              </a:rPr>
              <a:t>c</a:t>
            </a:r>
            <a:r>
              <a:rPr sz="1600" spc="9" dirty="0">
                <a:latin typeface="Calibri"/>
                <a:cs typeface="Calibri"/>
              </a:rPr>
              <a:t>o</a:t>
            </a:r>
            <a:r>
              <a:rPr sz="1600" spc="-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p</a:t>
            </a:r>
            <a:r>
              <a:rPr sz="1600" spc="9" dirty="0">
                <a:latin typeface="Calibri"/>
                <a:cs typeface="Calibri"/>
              </a:rPr>
              <a:t>o</a:t>
            </a:r>
            <a:r>
              <a:rPr sz="1600" spc="-39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ac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ón  </a:t>
            </a:r>
            <a:r>
              <a:rPr sz="1600" spc="156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  </a:t>
            </a:r>
            <a:r>
              <a:rPr sz="1600" spc="206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</a:t>
            </a:r>
            <a:r>
              <a:rPr sz="1600" spc="-1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4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edim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4" dirty="0">
                <a:latin typeface="Calibri"/>
                <a:cs typeface="Calibri"/>
              </a:rPr>
              <a:t>n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o  </a:t>
            </a:r>
            <a:r>
              <a:rPr sz="1600" spc="136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  </a:t>
            </a:r>
            <a:r>
              <a:rPr sz="1600" spc="2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</a:t>
            </a:r>
            <a:r>
              <a:rPr sz="1600" spc="9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9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o  </a:t>
            </a:r>
            <a:r>
              <a:rPr sz="1600" spc="20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  </a:t>
            </a:r>
            <a:r>
              <a:rPr sz="1600" spc="218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la 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9" dirty="0">
                <a:latin typeface="Calibri"/>
                <a:cs typeface="Calibri"/>
              </a:rPr>
              <a:t>n</a:t>
            </a:r>
            <a:r>
              <a:rPr sz="1600" spc="-29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mación</a:t>
            </a:r>
            <a:r>
              <a:rPr sz="1600" spc="81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</a:t>
            </a:r>
            <a:r>
              <a:rPr sz="1600" spc="14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14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</a:t>
            </a:r>
            <a:r>
              <a:rPr sz="1600" spc="-14" dirty="0">
                <a:latin typeface="Calibri"/>
                <a:cs typeface="Calibri"/>
              </a:rPr>
              <a:t>s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14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48" dirty="0">
                <a:latin typeface="Calibri"/>
                <a:cs typeface="Calibri"/>
              </a:rPr>
              <a:t> </a:t>
            </a:r>
            <a:r>
              <a:rPr sz="1600" spc="-14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9" dirty="0">
                <a:latin typeface="Calibri"/>
                <a:cs typeface="Calibri"/>
              </a:rPr>
              <a:t>p</a:t>
            </a:r>
            <a:r>
              <a:rPr sz="1600" spc="-29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od</a:t>
            </a:r>
            <a:r>
              <a:rPr sz="1600" spc="9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4" dirty="0">
                <a:latin typeface="Calibri"/>
                <a:cs typeface="Calibri"/>
              </a:rPr>
              <a:t>c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ón</a:t>
            </a:r>
            <a:r>
              <a:rPr sz="1600" spc="88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153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148" dirty="0">
                <a:latin typeface="Calibri"/>
                <a:cs typeface="Calibri"/>
              </a:rPr>
              <a:t> </a:t>
            </a:r>
            <a:r>
              <a:rPr sz="1600" spc="-139" dirty="0">
                <a:latin typeface="Calibri"/>
                <a:cs typeface="Calibri"/>
              </a:rPr>
              <a:t>T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4" dirty="0">
                <a:latin typeface="Calibri"/>
                <a:cs typeface="Calibri"/>
              </a:rPr>
              <a:t>x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Úni</a:t>
            </a:r>
            <a:r>
              <a:rPr sz="1600" spc="-9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o</a:t>
            </a:r>
          </a:p>
          <a:p>
            <a:pPr marL="338162">
              <a:lnSpc>
                <a:spcPts val="1953"/>
              </a:lnSpc>
            </a:pPr>
            <a:r>
              <a:rPr sz="2400" baseline="1706" dirty="0">
                <a:latin typeface="Calibri"/>
                <a:cs typeface="Calibri"/>
              </a:rPr>
              <a:t>de</a:t>
            </a:r>
            <a:r>
              <a:rPr sz="2400" spc="-11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P</a:t>
            </a:r>
            <a:r>
              <a:rPr sz="2400" spc="-25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oc</a:t>
            </a:r>
            <a:r>
              <a:rPr sz="2400" spc="-4" baseline="1706" dirty="0">
                <a:latin typeface="Calibri"/>
                <a:cs typeface="Calibri"/>
              </a:rPr>
              <a:t>e</a:t>
            </a:r>
            <a:r>
              <a:rPr sz="2400" baseline="1706" dirty="0">
                <a:latin typeface="Calibri"/>
                <a:cs typeface="Calibri"/>
              </a:rPr>
              <a:t>d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baseline="1706" dirty="0">
                <a:latin typeface="Calibri"/>
                <a:cs typeface="Calibri"/>
              </a:rPr>
              <a:t>mie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-4" baseline="1706" dirty="0">
                <a:latin typeface="Calibri"/>
                <a:cs typeface="Calibri"/>
              </a:rPr>
              <a:t>t</a:t>
            </a:r>
            <a:r>
              <a:rPr sz="2400" baseline="1706" dirty="0">
                <a:latin typeface="Calibri"/>
                <a:cs typeface="Calibri"/>
              </a:rPr>
              <a:t>os</a:t>
            </a:r>
            <a:r>
              <a:rPr sz="2400" spc="-86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Admi</a:t>
            </a:r>
            <a:r>
              <a:rPr sz="2400" spc="4" baseline="1706" dirty="0">
                <a:latin typeface="Calibri"/>
                <a:cs typeface="Calibri"/>
              </a:rPr>
              <a:t>ni</a:t>
            </a:r>
            <a:r>
              <a:rPr sz="2400" spc="-14" baseline="1706" dirty="0">
                <a:latin typeface="Calibri"/>
                <a:cs typeface="Calibri"/>
              </a:rPr>
              <a:t>s</a:t>
            </a:r>
            <a:r>
              <a:rPr sz="2400" spc="4" baseline="1706" dirty="0">
                <a:latin typeface="Calibri"/>
                <a:cs typeface="Calibri"/>
              </a:rPr>
              <a:t>t</a:t>
            </a:r>
            <a:r>
              <a:rPr sz="2400" spc="-39" baseline="1706" dirty="0">
                <a:latin typeface="Calibri"/>
                <a:cs typeface="Calibri"/>
              </a:rPr>
              <a:t>r</a:t>
            </a:r>
            <a:r>
              <a:rPr sz="2400" spc="-9" baseline="1706" dirty="0">
                <a:latin typeface="Calibri"/>
                <a:cs typeface="Calibri"/>
              </a:rPr>
              <a:t>a</a:t>
            </a:r>
            <a:r>
              <a:rPr sz="2400" spc="4" baseline="1706" dirty="0">
                <a:latin typeface="Calibri"/>
                <a:cs typeface="Calibri"/>
              </a:rPr>
              <a:t>ti</a:t>
            </a:r>
            <a:r>
              <a:rPr sz="2400" spc="-9" baseline="1706" dirty="0">
                <a:latin typeface="Calibri"/>
                <a:cs typeface="Calibri"/>
              </a:rPr>
              <a:t>v</a:t>
            </a:r>
            <a:r>
              <a:rPr sz="2400" baseline="1706" dirty="0">
                <a:latin typeface="Calibri"/>
                <a:cs typeface="Calibri"/>
              </a:rPr>
              <a:t>os</a:t>
            </a:r>
            <a:r>
              <a:rPr sz="2400" spc="-96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de</a:t>
            </a:r>
            <a:r>
              <a:rPr sz="2400" spc="-21" baseline="1706" dirty="0"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21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14" baseline="1706" dirty="0">
                <a:latin typeface="Calibri"/>
                <a:cs typeface="Calibri"/>
              </a:rPr>
              <a:t>n</a:t>
            </a:r>
            <a:r>
              <a:rPr sz="2400" spc="4" baseline="1706" dirty="0">
                <a:latin typeface="Calibri"/>
                <a:cs typeface="Calibri"/>
              </a:rPr>
              <a:t>ti</a:t>
            </a:r>
            <a:r>
              <a:rPr sz="2400" baseline="1706" dirty="0">
                <a:latin typeface="Calibri"/>
                <a:cs typeface="Calibri"/>
              </a:rPr>
              <a:t>d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baseline="1706" dirty="0">
                <a:latin typeface="Calibri"/>
                <a:cs typeface="Calibri"/>
              </a:rPr>
              <a:t>d                              </a:t>
            </a:r>
            <a:r>
              <a:rPr sz="2400" spc="45" baseline="170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26</a:t>
            </a:r>
            <a:r>
              <a:rPr sz="1400" dirty="0">
                <a:latin typeface="Calibri"/>
                <a:cs typeface="Calibri"/>
              </a:rPr>
              <a:t>9                  </a:t>
            </a:r>
            <a:r>
              <a:rPr sz="1400" spc="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4.0%</a:t>
            </a:r>
          </a:p>
        </p:txBody>
      </p:sp>
      <p:sp>
        <p:nvSpPr>
          <p:cNvPr id="18" name="object 3"/>
          <p:cNvSpPr txBox="1"/>
          <p:nvPr/>
        </p:nvSpPr>
        <p:spPr>
          <a:xfrm>
            <a:off x="4484688" y="1298495"/>
            <a:ext cx="7561287" cy="350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  <a:p>
            <a:pPr marL="1925256">
              <a:lnSpc>
                <a:spcPct val="9582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hos</a:t>
            </a:r>
            <a:r>
              <a:rPr sz="12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uln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rios                                                </a:t>
            </a:r>
            <a:r>
              <a:rPr sz="1200" b="1" spc="1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ntid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       </a:t>
            </a:r>
            <a:r>
              <a:rPr sz="1200" b="1" spc="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9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4620164" y="5263812"/>
            <a:ext cx="2103758" cy="168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650" b="1" i="1" baseline="2482" dirty="0">
                <a:latin typeface="Calibri"/>
                <a:cs typeface="Calibri"/>
              </a:rPr>
              <a:t>Fuen</a:t>
            </a:r>
            <a:r>
              <a:rPr sz="1650" b="1" i="1" spc="4" baseline="2482" dirty="0">
                <a:latin typeface="Calibri"/>
                <a:cs typeface="Calibri"/>
              </a:rPr>
              <a:t>t</a:t>
            </a:r>
            <a:r>
              <a:rPr sz="1650" b="1" i="1" baseline="2482" dirty="0">
                <a:latin typeface="Calibri"/>
                <a:cs typeface="Calibri"/>
              </a:rPr>
              <a:t>e:</a:t>
            </a:r>
            <a:r>
              <a:rPr sz="1650" b="1" i="1" spc="23" baseline="2482" dirty="0">
                <a:latin typeface="Calibri"/>
                <a:cs typeface="Calibri"/>
              </a:rPr>
              <a:t> </a:t>
            </a:r>
            <a:r>
              <a:rPr sz="1650" b="1" i="1" baseline="2482" dirty="0">
                <a:latin typeface="Calibri"/>
                <a:cs typeface="Calibri"/>
              </a:rPr>
              <a:t>I</a:t>
            </a:r>
            <a:r>
              <a:rPr sz="1650" b="1" i="1" spc="4" baseline="2482" dirty="0">
                <a:latin typeface="Calibri"/>
                <a:cs typeface="Calibri"/>
              </a:rPr>
              <a:t>n</a:t>
            </a:r>
            <a:r>
              <a:rPr sz="1650" b="1" i="1" baseline="2482" dirty="0">
                <a:latin typeface="Calibri"/>
                <a:cs typeface="Calibri"/>
              </a:rPr>
              <a:t>f</a:t>
            </a:r>
            <a:r>
              <a:rPr sz="1650" b="1" i="1" spc="4" baseline="2482" dirty="0">
                <a:latin typeface="Calibri"/>
                <a:cs typeface="Calibri"/>
              </a:rPr>
              <a:t>o</a:t>
            </a:r>
            <a:r>
              <a:rPr sz="1650" b="1" i="1" baseline="2482" dirty="0">
                <a:latin typeface="Calibri"/>
                <a:cs typeface="Calibri"/>
              </a:rPr>
              <a:t>r</a:t>
            </a:r>
            <a:r>
              <a:rPr sz="1650" b="1" i="1" spc="4" baseline="2482" dirty="0">
                <a:latin typeface="Calibri"/>
                <a:cs typeface="Calibri"/>
              </a:rPr>
              <a:t>m</a:t>
            </a:r>
            <a:r>
              <a:rPr sz="1650" b="1" i="1" baseline="2482" dirty="0">
                <a:latin typeface="Calibri"/>
                <a:cs typeface="Calibri"/>
              </a:rPr>
              <a:t>e</a:t>
            </a:r>
            <a:r>
              <a:rPr sz="1650" b="1" i="1" spc="47" baseline="2482" dirty="0">
                <a:latin typeface="Calibri"/>
                <a:cs typeface="Calibri"/>
              </a:rPr>
              <a:t> </a:t>
            </a:r>
            <a:r>
              <a:rPr sz="1650" b="1" i="1" baseline="2482" dirty="0">
                <a:latin typeface="Calibri"/>
                <a:cs typeface="Calibri"/>
              </a:rPr>
              <a:t>D</a:t>
            </a:r>
            <a:r>
              <a:rPr sz="1650" b="1" i="1" spc="-4" baseline="2482" dirty="0">
                <a:latin typeface="Calibri"/>
                <a:cs typeface="Calibri"/>
              </a:rPr>
              <a:t>e</a:t>
            </a:r>
            <a:r>
              <a:rPr sz="1650" b="1" i="1" baseline="2482" dirty="0">
                <a:latin typeface="Calibri"/>
                <a:cs typeface="Calibri"/>
              </a:rPr>
              <a:t>fens</a:t>
            </a:r>
            <a:r>
              <a:rPr sz="1650" b="1" i="1" spc="-4" baseline="2482" dirty="0">
                <a:latin typeface="Calibri"/>
                <a:cs typeface="Calibri"/>
              </a:rPr>
              <a:t>o</a:t>
            </a:r>
            <a:r>
              <a:rPr sz="1650" b="1" i="1" baseline="2482" dirty="0">
                <a:latin typeface="Calibri"/>
                <a:cs typeface="Calibri"/>
              </a:rPr>
              <a:t>rial</a:t>
            </a:r>
            <a:r>
              <a:rPr sz="1650" b="1" i="1" spc="79" baseline="2482" dirty="0">
                <a:latin typeface="Calibri"/>
                <a:cs typeface="Calibri"/>
              </a:rPr>
              <a:t> </a:t>
            </a:r>
            <a:r>
              <a:rPr sz="1650" b="1" i="1" spc="4" baseline="2482" dirty="0">
                <a:latin typeface="Calibri"/>
                <a:cs typeface="Calibri"/>
              </a:rPr>
              <a:t>N</a:t>
            </a:r>
            <a:r>
              <a:rPr sz="1650" b="1" i="1" baseline="2482" dirty="0">
                <a:latin typeface="Calibri"/>
                <a:cs typeface="Calibri"/>
              </a:rPr>
              <a:t>º</a:t>
            </a:r>
            <a:r>
              <a:rPr sz="1650" b="1" i="1" spc="4" baseline="2482" dirty="0">
                <a:latin typeface="Calibri"/>
                <a:cs typeface="Calibri"/>
              </a:rPr>
              <a:t>16</a:t>
            </a:r>
            <a:r>
              <a:rPr sz="1650" b="1" i="1" baseline="2482" dirty="0">
                <a:latin typeface="Calibri"/>
                <a:cs typeface="Calibri"/>
              </a:rPr>
              <a:t>5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5972472" y="6047613"/>
            <a:ext cx="5100103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03">
              <a:lnSpc>
                <a:spcPts val="1725"/>
              </a:lnSpc>
              <a:spcBef>
                <a:spcPts val="86"/>
              </a:spcBef>
            </a:pPr>
            <a:r>
              <a:rPr sz="2400" baseline="3413" dirty="0">
                <a:latin typeface="Calibri"/>
                <a:cs typeface="Calibri"/>
              </a:rPr>
              <a:t>La</a:t>
            </a:r>
            <a:r>
              <a:rPr sz="2400" spc="-14" baseline="3413" dirty="0">
                <a:latin typeface="Calibri"/>
                <a:cs typeface="Calibri"/>
              </a:rPr>
              <a:t> </a:t>
            </a:r>
            <a:r>
              <a:rPr sz="2400" baseline="3413" dirty="0">
                <a:latin typeface="Calibri"/>
                <a:cs typeface="Calibri"/>
              </a:rPr>
              <a:t>D</a:t>
            </a:r>
            <a:r>
              <a:rPr sz="2400" spc="-9" baseline="3413" dirty="0">
                <a:latin typeface="Calibri"/>
                <a:cs typeface="Calibri"/>
              </a:rPr>
              <a:t>e</a:t>
            </a:r>
            <a:r>
              <a:rPr sz="2400" spc="-29" baseline="3413" dirty="0">
                <a:latin typeface="Calibri"/>
                <a:cs typeface="Calibri"/>
              </a:rPr>
              <a:t>f</a:t>
            </a:r>
            <a:r>
              <a:rPr sz="2400" baseline="3413" dirty="0">
                <a:latin typeface="Calibri"/>
                <a:cs typeface="Calibri"/>
              </a:rPr>
              <a:t>enso</a:t>
            </a:r>
            <a:r>
              <a:rPr sz="2400" spc="-4" baseline="3413" dirty="0">
                <a:latin typeface="Calibri"/>
                <a:cs typeface="Calibri"/>
              </a:rPr>
              <a:t>r</a:t>
            </a:r>
            <a:r>
              <a:rPr sz="2400" spc="4" baseline="3413" dirty="0">
                <a:latin typeface="Calibri"/>
                <a:cs typeface="Calibri"/>
              </a:rPr>
              <a:t>í</a:t>
            </a:r>
            <a:r>
              <a:rPr sz="2400" baseline="3413" dirty="0">
                <a:latin typeface="Calibri"/>
                <a:cs typeface="Calibri"/>
              </a:rPr>
              <a:t>a</a:t>
            </a:r>
            <a:r>
              <a:rPr sz="2400" spc="-55" baseline="3413" dirty="0">
                <a:latin typeface="Calibri"/>
                <a:cs typeface="Calibri"/>
              </a:rPr>
              <a:t> </a:t>
            </a:r>
            <a:r>
              <a:rPr sz="2400" baseline="3413" dirty="0">
                <a:latin typeface="Calibri"/>
                <a:cs typeface="Calibri"/>
              </a:rPr>
              <a:t>del</a:t>
            </a:r>
            <a:r>
              <a:rPr sz="2400" spc="-19" baseline="3413" dirty="0">
                <a:latin typeface="Calibri"/>
                <a:cs typeface="Calibri"/>
              </a:rPr>
              <a:t> </a:t>
            </a:r>
            <a:r>
              <a:rPr sz="2400" baseline="3413" dirty="0">
                <a:latin typeface="Calibri"/>
                <a:cs typeface="Calibri"/>
              </a:rPr>
              <a:t>P</a:t>
            </a:r>
            <a:r>
              <a:rPr sz="2400" spc="4" baseline="3413" dirty="0">
                <a:latin typeface="Calibri"/>
                <a:cs typeface="Calibri"/>
              </a:rPr>
              <a:t>u</a:t>
            </a:r>
            <a:r>
              <a:rPr sz="2400" baseline="3413" dirty="0">
                <a:latin typeface="Calibri"/>
                <a:cs typeface="Calibri"/>
              </a:rPr>
              <a:t>eblo</a:t>
            </a:r>
            <a:r>
              <a:rPr sz="2400" spc="-40" baseline="3413" dirty="0">
                <a:latin typeface="Calibri"/>
                <a:cs typeface="Calibri"/>
              </a:rPr>
              <a:t> </a:t>
            </a:r>
            <a:r>
              <a:rPr sz="2400" baseline="3413" dirty="0">
                <a:latin typeface="Calibri"/>
                <a:cs typeface="Calibri"/>
              </a:rPr>
              <a:t>ha</a:t>
            </a:r>
            <a:r>
              <a:rPr sz="2400" spc="-16" baseline="3413" dirty="0">
                <a:latin typeface="Calibri"/>
                <a:cs typeface="Calibri"/>
              </a:rPr>
              <a:t> </a:t>
            </a:r>
            <a:r>
              <a:rPr sz="2400" spc="-29" baseline="3413" dirty="0">
                <a:latin typeface="Calibri"/>
                <a:cs typeface="Calibri"/>
              </a:rPr>
              <a:t>r</a:t>
            </a:r>
            <a:r>
              <a:rPr sz="2400" baseline="3413" dirty="0">
                <a:latin typeface="Calibri"/>
                <a:cs typeface="Calibri"/>
              </a:rPr>
              <a:t>e</a:t>
            </a:r>
            <a:r>
              <a:rPr sz="2400" spc="-4" baseline="3413" dirty="0">
                <a:latin typeface="Calibri"/>
                <a:cs typeface="Calibri"/>
              </a:rPr>
              <a:t>c</a:t>
            </a:r>
            <a:r>
              <a:rPr sz="2400" spc="4" baseline="3413" dirty="0">
                <a:latin typeface="Calibri"/>
                <a:cs typeface="Calibri"/>
              </a:rPr>
              <a:t>i</a:t>
            </a:r>
            <a:r>
              <a:rPr sz="2400" baseline="3413" dirty="0">
                <a:latin typeface="Calibri"/>
                <a:cs typeface="Calibri"/>
              </a:rPr>
              <a:t>b</a:t>
            </a:r>
            <a:r>
              <a:rPr sz="2400" spc="4" baseline="3413" dirty="0">
                <a:latin typeface="Calibri"/>
                <a:cs typeface="Calibri"/>
              </a:rPr>
              <a:t>i</a:t>
            </a:r>
            <a:r>
              <a:rPr sz="2400" baseline="3413" dirty="0">
                <a:latin typeface="Calibri"/>
                <a:cs typeface="Calibri"/>
              </a:rPr>
              <a:t>do</a:t>
            </a:r>
            <a:r>
              <a:rPr sz="2400" spc="-37" baseline="3413" dirty="0">
                <a:latin typeface="Calibri"/>
                <a:cs typeface="Calibri"/>
              </a:rPr>
              <a:t> </a:t>
            </a:r>
            <a:r>
              <a:rPr sz="2400" b="1" spc="-4" baseline="3413" dirty="0">
                <a:latin typeface="Calibri"/>
                <a:cs typeface="Calibri"/>
              </a:rPr>
              <a:t>6,71</a:t>
            </a:r>
            <a:r>
              <a:rPr sz="2400" b="1" baseline="3413" dirty="0">
                <a:latin typeface="Calibri"/>
                <a:cs typeface="Calibri"/>
              </a:rPr>
              <a:t>4</a:t>
            </a:r>
            <a:r>
              <a:rPr sz="2400" b="1" spc="-2" baseline="3413" dirty="0">
                <a:latin typeface="Calibri"/>
                <a:cs typeface="Calibri"/>
              </a:rPr>
              <a:t> </a:t>
            </a:r>
            <a:r>
              <a:rPr sz="2400" b="1" spc="-4" baseline="3413" dirty="0">
                <a:latin typeface="Calibri"/>
                <a:cs typeface="Calibri"/>
              </a:rPr>
              <a:t>qu</a:t>
            </a:r>
            <a:r>
              <a:rPr sz="2400" b="1" baseline="3413" dirty="0">
                <a:latin typeface="Calibri"/>
                <a:cs typeface="Calibri"/>
              </a:rPr>
              <a:t>ej</a:t>
            </a:r>
            <a:r>
              <a:rPr sz="2400" b="1" spc="4" baseline="3413" dirty="0">
                <a:latin typeface="Calibri"/>
                <a:cs typeface="Calibri"/>
              </a:rPr>
              <a:t>a</a:t>
            </a:r>
            <a:r>
              <a:rPr sz="2400" b="1" baseline="3413" dirty="0"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9"/>
              </a:spcBef>
            </a:pP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14" baseline="1706" dirty="0">
                <a:latin typeface="Calibri"/>
                <a:cs typeface="Calibri"/>
              </a:rPr>
              <a:t>n</a:t>
            </a:r>
            <a:r>
              <a:rPr sz="2400" spc="4" baseline="1706" dirty="0">
                <a:latin typeface="Calibri"/>
                <a:cs typeface="Calibri"/>
              </a:rPr>
              <a:t>t</a:t>
            </a:r>
            <a:r>
              <a:rPr sz="2400" spc="-29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9" baseline="1706" dirty="0"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baseline="1706" dirty="0">
                <a:latin typeface="Calibri"/>
                <a:cs typeface="Calibri"/>
              </a:rPr>
              <a:t>os</a:t>
            </a:r>
            <a:r>
              <a:rPr sz="2400" spc="-18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4" baseline="1706" dirty="0">
                <a:latin typeface="Calibri"/>
                <a:cs typeface="Calibri"/>
              </a:rPr>
              <a:t>ñ</a:t>
            </a:r>
            <a:r>
              <a:rPr sz="2400" baseline="1706" dirty="0">
                <a:latin typeface="Calibri"/>
                <a:cs typeface="Calibri"/>
              </a:rPr>
              <a:t>os</a:t>
            </a:r>
            <a:r>
              <a:rPr sz="2400" spc="-20" baseline="1706" dirty="0">
                <a:latin typeface="Calibri"/>
                <a:cs typeface="Calibri"/>
              </a:rPr>
              <a:t> </a:t>
            </a:r>
            <a:r>
              <a:rPr sz="2400" spc="-4" baseline="1706" dirty="0">
                <a:latin typeface="Calibri"/>
                <a:cs typeface="Calibri"/>
              </a:rPr>
              <a:t>200</a:t>
            </a:r>
            <a:r>
              <a:rPr sz="2400" baseline="1706" dirty="0">
                <a:latin typeface="Calibri"/>
                <a:cs typeface="Calibri"/>
              </a:rPr>
              <a:t>3</a:t>
            </a:r>
            <a:r>
              <a:rPr sz="2400" spc="-2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y</a:t>
            </a:r>
            <a:r>
              <a:rPr sz="2400" spc="-12" baseline="1706" dirty="0">
                <a:latin typeface="Calibri"/>
                <a:cs typeface="Calibri"/>
              </a:rPr>
              <a:t> </a:t>
            </a:r>
            <a:r>
              <a:rPr sz="2400" spc="-4" baseline="1706" dirty="0">
                <a:latin typeface="Calibri"/>
                <a:cs typeface="Calibri"/>
              </a:rPr>
              <a:t>201</a:t>
            </a:r>
            <a:r>
              <a:rPr sz="2400" baseline="1706" dirty="0">
                <a:latin typeface="Calibri"/>
                <a:cs typeface="Calibri"/>
              </a:rPr>
              <a:t>2</a:t>
            </a:r>
            <a:r>
              <a:rPr sz="2400" spc="7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por</a:t>
            </a:r>
            <a:r>
              <a:rPr sz="2400" spc="-17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vu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baseline="1706" dirty="0">
                <a:latin typeface="Calibri"/>
                <a:cs typeface="Calibri"/>
              </a:rPr>
              <a:t>ne</a:t>
            </a:r>
            <a:r>
              <a:rPr sz="2400" spc="-39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ac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baseline="1706" dirty="0">
                <a:latin typeface="Calibri"/>
                <a:cs typeface="Calibri"/>
              </a:rPr>
              <a:t>ones</a:t>
            </a:r>
            <a:r>
              <a:rPr sz="2400" spc="-65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a</a:t>
            </a:r>
            <a:r>
              <a:rPr sz="2400" spc="-7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14" baseline="1706" dirty="0">
                <a:latin typeface="Calibri"/>
                <a:cs typeface="Calibri"/>
              </a:rPr>
              <a:t>s</a:t>
            </a:r>
            <a:r>
              <a:rPr sz="2400" spc="-4" baseline="1706" dirty="0">
                <a:latin typeface="Calibri"/>
                <a:cs typeface="Calibri"/>
              </a:rPr>
              <a:t>t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27" baseline="1706" dirty="0">
                <a:latin typeface="Calibri"/>
                <a:cs typeface="Calibri"/>
              </a:rPr>
              <a:t> </a:t>
            </a:r>
            <a:r>
              <a:rPr sz="2400" baseline="1706" dirty="0">
                <a:latin typeface="Calibri"/>
                <a:cs typeface="Calibri"/>
              </a:rPr>
              <a:t>de</a:t>
            </a:r>
            <a:r>
              <a:rPr sz="2400" spc="-29" baseline="1706" dirty="0">
                <a:latin typeface="Calibri"/>
                <a:cs typeface="Calibri"/>
              </a:rPr>
              <a:t>r</a:t>
            </a:r>
            <a:r>
              <a:rPr sz="2400" baseline="1706" dirty="0">
                <a:latin typeface="Calibri"/>
                <a:cs typeface="Calibri"/>
              </a:rPr>
              <a:t>e</a:t>
            </a:r>
            <a:r>
              <a:rPr sz="2400" spc="-4" baseline="1706" dirty="0">
                <a:latin typeface="Calibri"/>
                <a:cs typeface="Calibri"/>
              </a:rPr>
              <a:t>c</a:t>
            </a:r>
            <a:r>
              <a:rPr sz="2400" baseline="1706" dirty="0">
                <a:latin typeface="Calibri"/>
                <a:cs typeface="Calibri"/>
              </a:rPr>
              <a:t>ho.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397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152650" y="1939985"/>
            <a:ext cx="3869764" cy="3249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45" b="1" dirty="0">
                <a:solidFill>
                  <a:srgbClr val="C00000"/>
                </a:solidFill>
              </a:rPr>
              <a:t>¿Qué es información pública?</a:t>
            </a:r>
          </a:p>
          <a:p>
            <a:pPr marL="0" indent="0" algn="just">
              <a:buNone/>
            </a:pPr>
            <a:endParaRPr lang="es-PE" sz="2845" dirty="0"/>
          </a:p>
          <a:p>
            <a:pPr algn="just">
              <a:buFontTx/>
              <a:buChar char="-"/>
            </a:pPr>
            <a:r>
              <a:rPr lang="es-PE" sz="2845" dirty="0"/>
              <a:t>Creada</a:t>
            </a:r>
          </a:p>
          <a:p>
            <a:pPr algn="just">
              <a:buFontTx/>
              <a:buChar char="-"/>
            </a:pPr>
            <a:r>
              <a:rPr lang="es-PE" sz="2845" dirty="0"/>
              <a:t>Obtenida</a:t>
            </a:r>
          </a:p>
          <a:p>
            <a:pPr algn="just">
              <a:buFontTx/>
              <a:buChar char="-"/>
            </a:pPr>
            <a:r>
              <a:rPr lang="es-PE" sz="2845" dirty="0"/>
              <a:t>En posesión</a:t>
            </a:r>
          </a:p>
          <a:p>
            <a:pPr algn="just">
              <a:buFontTx/>
              <a:buChar char="-"/>
            </a:pPr>
            <a:r>
              <a:rPr lang="es-PE" sz="2845" dirty="0"/>
              <a:t>Bajo su control</a:t>
            </a:r>
          </a:p>
          <a:p>
            <a:pPr marL="0" indent="0" algn="just">
              <a:buNone/>
            </a:pPr>
            <a:endParaRPr lang="es-PE" sz="2845" dirty="0"/>
          </a:p>
        </p:txBody>
      </p:sp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280687" y="1721660"/>
            <a:ext cx="1683954" cy="1183929"/>
            <a:chOff x="4681998" y="915566"/>
            <a:chExt cx="1656184" cy="1165689"/>
          </a:xfrm>
        </p:grpSpPr>
        <p:pic>
          <p:nvPicPr>
            <p:cNvPr id="8" name="Picture 6" descr="C:\Users\mmesias\Pictures\PPT DE ACCESO A LA INFORMACIÓN\PAPELES DE TRABAJ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538" y="1203598"/>
              <a:ext cx="1238630" cy="87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2 CuadroTexto"/>
            <p:cNvSpPr txBox="1">
              <a:spLocks noChangeArrowheads="1"/>
            </p:cNvSpPr>
            <p:nvPr/>
          </p:nvSpPr>
          <p:spPr bwMode="auto">
            <a:xfrm>
              <a:off x="4681998" y="915566"/>
              <a:ext cx="1656184" cy="37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Escritos</a:t>
              </a:r>
            </a:p>
          </p:txBody>
        </p:sp>
      </p:grpSp>
      <p:grpSp>
        <p:nvGrpSpPr>
          <p:cNvPr id="10" name="4 Grupo"/>
          <p:cNvGrpSpPr>
            <a:grpSpLocks/>
          </p:cNvGrpSpPr>
          <p:nvPr/>
        </p:nvGrpSpPr>
        <p:grpSpPr bwMode="auto">
          <a:xfrm>
            <a:off x="8453375" y="1721659"/>
            <a:ext cx="1682342" cy="1096828"/>
            <a:chOff x="6819947" y="915566"/>
            <a:chExt cx="1656184" cy="1080120"/>
          </a:xfrm>
        </p:grpSpPr>
        <p:pic>
          <p:nvPicPr>
            <p:cNvPr id="11" name="Picture 2" descr="C:\Users\mmesias\Pictures\PPT DE ACCESO A LA INFORMACIÓN\CAMARA FOTOGRAFIC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1230353"/>
              <a:ext cx="976858" cy="76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5 CuadroTexto"/>
            <p:cNvSpPr txBox="1">
              <a:spLocks noChangeArrowheads="1"/>
            </p:cNvSpPr>
            <p:nvPr/>
          </p:nvSpPr>
          <p:spPr bwMode="auto">
            <a:xfrm>
              <a:off x="6819947" y="915566"/>
              <a:ext cx="1656184" cy="374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Fotografías</a:t>
              </a:r>
            </a:p>
          </p:txBody>
        </p:sp>
      </p:grpSp>
      <p:grpSp>
        <p:nvGrpSpPr>
          <p:cNvPr id="13" name="5 Grupo"/>
          <p:cNvGrpSpPr>
            <a:grpSpLocks/>
          </p:cNvGrpSpPr>
          <p:nvPr/>
        </p:nvGrpSpPr>
        <p:grpSpPr bwMode="auto">
          <a:xfrm>
            <a:off x="6316173" y="3037853"/>
            <a:ext cx="1682341" cy="1169412"/>
            <a:chOff x="4716016" y="2211710"/>
            <a:chExt cx="1656184" cy="1150965"/>
          </a:xfrm>
        </p:grpSpPr>
        <p:pic>
          <p:nvPicPr>
            <p:cNvPr id="14" name="Picture 5" descr="C:\Users\mmesias\Pictures\PPT DE ACCESO A LA INFORMACIÓN\FILMADORA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499742"/>
              <a:ext cx="1012082" cy="86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6 CuadroTexto"/>
            <p:cNvSpPr txBox="1">
              <a:spLocks noChangeArrowheads="1"/>
            </p:cNvSpPr>
            <p:nvPr/>
          </p:nvSpPr>
          <p:spPr bwMode="auto">
            <a:xfrm>
              <a:off x="4716016" y="2211710"/>
              <a:ext cx="1656184" cy="37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Grabaciones</a:t>
              </a:r>
            </a:p>
          </p:txBody>
        </p:sp>
      </p:grpSp>
      <p:grpSp>
        <p:nvGrpSpPr>
          <p:cNvPr id="16" name="9 Grupo"/>
          <p:cNvGrpSpPr>
            <a:grpSpLocks/>
          </p:cNvGrpSpPr>
          <p:nvPr/>
        </p:nvGrpSpPr>
        <p:grpSpPr bwMode="auto">
          <a:xfrm>
            <a:off x="7998514" y="2966882"/>
            <a:ext cx="2561417" cy="1219415"/>
            <a:chOff x="6372200" y="2141443"/>
            <a:chExt cx="2520280" cy="1200839"/>
          </a:xfrm>
        </p:grpSpPr>
        <p:pic>
          <p:nvPicPr>
            <p:cNvPr id="17" name="Picture 3" descr="C:\Users\mmesias\Pictures\PPT DE ACCESO A LA INFORMACIÓN\C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663" y="2787774"/>
              <a:ext cx="638713" cy="554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17 CuadroTexto"/>
            <p:cNvSpPr txBox="1">
              <a:spLocks noChangeArrowheads="1"/>
            </p:cNvSpPr>
            <p:nvPr/>
          </p:nvSpPr>
          <p:spPr bwMode="auto">
            <a:xfrm>
              <a:off x="6372200" y="2141443"/>
              <a:ext cx="2520280" cy="65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(soporte Magnético)</a:t>
              </a:r>
            </a:p>
          </p:txBody>
        </p:sp>
      </p:grpSp>
      <p:grpSp>
        <p:nvGrpSpPr>
          <p:cNvPr id="19" name="11 Grupo"/>
          <p:cNvGrpSpPr>
            <a:grpSpLocks/>
          </p:cNvGrpSpPr>
          <p:nvPr/>
        </p:nvGrpSpPr>
        <p:grpSpPr bwMode="auto">
          <a:xfrm>
            <a:off x="6169391" y="4502441"/>
            <a:ext cx="1975905" cy="1096828"/>
            <a:chOff x="4572000" y="3653611"/>
            <a:chExt cx="1944216" cy="1078379"/>
          </a:xfrm>
        </p:grpSpPr>
        <p:pic>
          <p:nvPicPr>
            <p:cNvPr id="20" name="Picture 7" descr="C:\Users\mmesias\Pictures\PPT DE ACCESO A LA INFORMACIÓN\US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252" y="4227934"/>
              <a:ext cx="65889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18 CuadroTexto"/>
            <p:cNvSpPr txBox="1">
              <a:spLocks noChangeArrowheads="1"/>
            </p:cNvSpPr>
            <p:nvPr/>
          </p:nvSpPr>
          <p:spPr bwMode="auto">
            <a:xfrm>
              <a:off x="4572000" y="3653611"/>
              <a:ext cx="1944216" cy="654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USB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(Soporte digital)</a:t>
              </a:r>
            </a:p>
          </p:txBody>
        </p:sp>
      </p:grpSp>
      <p:sp>
        <p:nvSpPr>
          <p:cNvPr id="24" name="20 CuadroTexto"/>
          <p:cNvSpPr txBox="1">
            <a:spLocks noChangeArrowheads="1"/>
          </p:cNvSpPr>
          <p:nvPr/>
        </p:nvSpPr>
        <p:spPr bwMode="auto">
          <a:xfrm>
            <a:off x="8254978" y="4647609"/>
            <a:ext cx="2083974" cy="66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829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Cualquier otro formato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Parece haber mayor conciencia acerca del contenido del derecho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7"/>
          <a:srcRect l="5431" t="25357" r="6144" b="32683"/>
          <a:stretch/>
        </p:blipFill>
        <p:spPr bwMode="auto">
          <a:xfrm>
            <a:off x="9299448" y="6227065"/>
            <a:ext cx="2892552" cy="63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896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732026" y="1930841"/>
            <a:ext cx="3869764" cy="3249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45" b="1" dirty="0">
                <a:solidFill>
                  <a:srgbClr val="C00000"/>
                </a:solidFill>
              </a:rPr>
              <a:t>¿A quiénes se le puede pedir información?</a:t>
            </a:r>
          </a:p>
          <a:p>
            <a:pPr marL="0" indent="0">
              <a:buNone/>
            </a:pPr>
            <a:endParaRPr lang="es-PE" sz="2845" dirty="0"/>
          </a:p>
          <a:p>
            <a:pPr marL="0" indent="0">
              <a:buNone/>
            </a:pPr>
            <a:r>
              <a:rPr lang="es-PE" sz="2845" dirty="0"/>
              <a:t>A todas las entidades de la Administración Pública</a:t>
            </a:r>
          </a:p>
          <a:p>
            <a:pPr marL="0" indent="0">
              <a:buNone/>
            </a:pPr>
            <a:r>
              <a:rPr lang="es-PE" sz="1829" dirty="0"/>
              <a:t>(Art. 2° del T.U.O. de la Ley N° 27806)</a:t>
            </a:r>
          </a:p>
          <a:p>
            <a:pPr marL="0" indent="0">
              <a:buNone/>
            </a:pPr>
            <a:r>
              <a:rPr lang="es-PE" sz="1829" dirty="0"/>
              <a:t>(Art. I del Título Preliminar de la Ley N° 27444)</a:t>
            </a: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6771104" y="729783"/>
            <a:ext cx="5097808" cy="5331383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Poder Ejecutivo (Ministerios /OPD/ Fuerzas Armadas / Policía Nacional)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Poder Legislativo / Poder Judicial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Gobiernos Regionales / Gobiernos Locales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Organismos constitucionalmente autónomos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Entidades, organismos, proyectos y programas del Estado, cuyas actividades se realizan en virtud de potestades administrativas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Personas jurídicas privadas (por concesión, delegación autorización del Estado):</a:t>
            </a:r>
          </a:p>
          <a:p>
            <a:pPr lvl="1"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Prestan servicios públicos</a:t>
            </a:r>
          </a:p>
          <a:p>
            <a:pPr lvl="1">
              <a:buFont typeface="Wingdings" pitchFamily="2" charset="2"/>
              <a:buChar char="§"/>
            </a:pPr>
            <a:r>
              <a:rPr lang="es-PE" altLang="es-PE" sz="2400" dirty="0">
                <a:solidFill>
                  <a:prstClr val="black"/>
                </a:solidFill>
                <a:latin typeface="Calibri" panose="020F0502020204030204"/>
              </a:rPr>
              <a:t>Ejercen funciones administrativas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Parece haber mayor conciencia acerca de los sujetos obligados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5984719" y="729783"/>
            <a:ext cx="571529" cy="5890473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630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585722" y="2137398"/>
            <a:ext cx="3869764" cy="3249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45" b="1" dirty="0">
                <a:solidFill>
                  <a:srgbClr val="C00000"/>
                </a:solidFill>
              </a:rPr>
              <a:t>¿A quiénes se le puede pedir información?</a:t>
            </a:r>
          </a:p>
          <a:p>
            <a:pPr marL="0" indent="0">
              <a:buNone/>
            </a:pPr>
            <a:endParaRPr lang="es-PE" sz="2845" dirty="0"/>
          </a:p>
          <a:p>
            <a:pPr marL="0" indent="0">
              <a:buNone/>
            </a:pPr>
            <a:r>
              <a:rPr lang="es-PE" sz="2845" dirty="0"/>
              <a:t>De acuerdo con el Tribunal Constitucional</a:t>
            </a:r>
            <a:endParaRPr lang="es-PE" sz="1829" dirty="0"/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7089914" y="783392"/>
            <a:ext cx="4861294" cy="5617408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PE" altLang="es-PE" sz="2200" dirty="0"/>
              <a:t>Administradora de pensiones (</a:t>
            </a:r>
            <a:r>
              <a:rPr lang="es-PE" altLang="es-PE" sz="2200" dirty="0" err="1"/>
              <a:t>AFP´s</a:t>
            </a:r>
            <a:r>
              <a:rPr lang="es-PE" altLang="es-PE" sz="22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Asociación mutualista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Caja de beneficios y seguridad social del pescador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Caja municipal de ahorro y crédito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Colegio profesional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Empresa de agua potable y alcantarillado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Empresa de comercialización y distribución de energía eléctrica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Empresa privada de telefonía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Empresa privada de transporte aéreo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Notaria</a:t>
            </a:r>
          </a:p>
          <a:p>
            <a:pPr>
              <a:buFont typeface="Wingdings" pitchFamily="2" charset="2"/>
              <a:buChar char="§"/>
            </a:pPr>
            <a:r>
              <a:rPr lang="es-PE" altLang="es-PE" sz="2200" dirty="0"/>
              <a:t>Universidad pública y privada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5455486" y="3586346"/>
            <a:ext cx="1035535" cy="7355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29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811"/>
            <a:ext cx="12192000" cy="42895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Parece haber mayor conciencia acerca de los sujetos obligados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27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Aún faltan lineamientos en torno a las excepciones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30366"/>
              </p:ext>
            </p:extLst>
          </p:nvPr>
        </p:nvGraphicFramePr>
        <p:xfrm>
          <a:off x="0" y="429768"/>
          <a:ext cx="12192000" cy="642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012619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960603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5490168"/>
                    </a:ext>
                  </a:extLst>
                </a:gridCol>
              </a:tblGrid>
              <a:tr h="1320645"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Información </a:t>
                      </a:r>
                      <a:r>
                        <a:rPr lang="es-PE" u="sng" dirty="0">
                          <a:solidFill>
                            <a:schemeClr val="tx1"/>
                          </a:solidFill>
                        </a:rPr>
                        <a:t>SECRETA</a:t>
                      </a: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(art.</a:t>
                      </a:r>
                      <a:r>
                        <a:rPr lang="es-PE" baseline="0" dirty="0">
                          <a:solidFill>
                            <a:schemeClr val="tx1"/>
                          </a:solidFill>
                        </a:rPr>
                        <a:t> 15, TUO Ley)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Información </a:t>
                      </a:r>
                      <a:r>
                        <a:rPr lang="es-PE" u="sng" dirty="0">
                          <a:solidFill>
                            <a:schemeClr val="tx1"/>
                          </a:solidFill>
                        </a:rPr>
                        <a:t>RESERVADA</a:t>
                      </a: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(art.</a:t>
                      </a:r>
                      <a:r>
                        <a:rPr lang="es-PE" baseline="0" dirty="0">
                          <a:solidFill>
                            <a:schemeClr val="tx1"/>
                          </a:solidFill>
                        </a:rPr>
                        <a:t> 16, TUO Ley)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Información </a:t>
                      </a:r>
                      <a:r>
                        <a:rPr lang="es-PE" u="sng" dirty="0">
                          <a:solidFill>
                            <a:schemeClr val="tx1"/>
                          </a:solidFill>
                        </a:rPr>
                        <a:t>CONFIDENCIAL</a:t>
                      </a: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(art.</a:t>
                      </a:r>
                      <a:r>
                        <a:rPr lang="es-PE" baseline="0" dirty="0">
                          <a:solidFill>
                            <a:schemeClr val="tx1"/>
                          </a:solidFill>
                        </a:rPr>
                        <a:t> 17, TUO Ley)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86095"/>
                  </a:ext>
                </a:extLst>
              </a:tr>
              <a:tr h="51075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Información </a:t>
                      </a:r>
                      <a:r>
                        <a:rPr lang="es-PE" b="1" dirty="0"/>
                        <a:t>militar</a:t>
                      </a:r>
                      <a:r>
                        <a:rPr lang="es-PE" baseline="0" dirty="0"/>
                        <a:t> y de </a:t>
                      </a:r>
                      <a:r>
                        <a:rPr lang="es-PE" b="1" baseline="0" dirty="0"/>
                        <a:t>inteligencia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PE" baseline="0" dirty="0"/>
                    </a:p>
                    <a:p>
                      <a:pPr marL="228600" indent="-228600">
                        <a:buFont typeface="Arial" panose="020B0604020202020204" pitchFamily="34" charset="0"/>
                        <a:buNone/>
                      </a:pPr>
                      <a:r>
                        <a:rPr lang="es-PE" dirty="0"/>
                        <a:t>    Cuya</a:t>
                      </a:r>
                      <a:r>
                        <a:rPr lang="es-PE" baseline="0" dirty="0"/>
                        <a:t> revelación suponga un riesgo para: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E" baseline="0" dirty="0"/>
                        <a:t> 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seguridad nacional,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seguridad de las personas,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integridad territorial,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subsistencia del sistema democrático,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las actividades de inteligencia y contrainteligencia del CNI (dentro del marco del </a:t>
                      </a:r>
                      <a:r>
                        <a:rPr lang="es-PE" baseline="0" dirty="0" err="1"/>
                        <a:t>EdD</a:t>
                      </a:r>
                      <a:r>
                        <a:rPr lang="es-PE" baseline="0" dirty="0"/>
                        <a:t>)</a:t>
                      </a:r>
                      <a:endParaRPr lang="es-P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Información</a:t>
                      </a:r>
                      <a:r>
                        <a:rPr lang="es-PE" baseline="0" dirty="0"/>
                        <a:t> de </a:t>
                      </a:r>
                      <a:r>
                        <a:rPr lang="es-PE" b="1" baseline="0" dirty="0"/>
                        <a:t>orden interno </a:t>
                      </a:r>
                      <a:r>
                        <a:rPr lang="es-PE" b="0" baseline="0" dirty="0"/>
                        <a:t>cuya revelación podría afectar la seguridad nacional, la integridad territorial y/o la subsistencia del sistema democrático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PE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b="0" baseline="0" dirty="0"/>
                        <a:t>Información del ámbito de las </a:t>
                      </a:r>
                      <a:r>
                        <a:rPr lang="es-PE" b="1" baseline="0" dirty="0"/>
                        <a:t>relaciones externas </a:t>
                      </a:r>
                      <a:r>
                        <a:rPr lang="es-PE" b="0" baseline="0" dirty="0"/>
                        <a:t>del país, que pudieran afectar la eficacia de su acción, negociaciones internacionales y seguridad (...)</a:t>
                      </a:r>
                      <a:endParaRPr lang="es-PE" b="1" baseline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Información q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contenga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consejos, recomendaciones u opiniones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producidas como parte del proceso deliberativo previo a la toma de una decisión de gobierno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protegida por el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secreto bancario, tributario, comercial, industrial, tecnológico y bursátil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vinculada a investigaciones en trámite referidas al ejercicio de la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potestad sancionadora 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Administración Pública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preparada u obtenida por asesores jurídicos o abogados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las entidades cuya publicidad pudiera revelar la estrategia a adoptarse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que afecte</a:t>
                      </a:r>
                      <a:r>
                        <a:rPr lang="es-PE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PE" sz="1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intimidad personal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lang="es-PE" sz="1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familiar</a:t>
                      </a:r>
                      <a:endParaRPr lang="es-PE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5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716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Pero se van asentando criterios de interpretación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2951" y="2781976"/>
            <a:ext cx="1755850" cy="1788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Autoridad Nacional de Transparencia y Acceso a la Información Pública</a:t>
            </a:r>
          </a:p>
        </p:txBody>
      </p:sp>
      <p:sp>
        <p:nvSpPr>
          <p:cNvPr id="9" name="Flecha a la derecha con bandas 8"/>
          <p:cNvSpPr/>
          <p:nvPr/>
        </p:nvSpPr>
        <p:spPr>
          <a:xfrm>
            <a:off x="1967980" y="2077509"/>
            <a:ext cx="1259853" cy="3197769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noFill/>
            </a:endParaRPr>
          </a:p>
        </p:txBody>
      </p:sp>
      <p:sp>
        <p:nvSpPr>
          <p:cNvPr id="3" name="CuadroTexto 2"/>
          <p:cNvSpPr txBox="1"/>
          <p:nvPr/>
        </p:nvSpPr>
        <p:spPr>
          <a:xfrm flipH="1">
            <a:off x="3367012" y="998737"/>
            <a:ext cx="85567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PE" sz="1900" dirty="0"/>
              <a:t>Sobre la excepción de información referida al </a:t>
            </a:r>
            <a:r>
              <a:rPr lang="es-PE" sz="1900" b="1" u="sng" dirty="0"/>
              <a:t>Privilegio Deliberativo</a:t>
            </a:r>
            <a:r>
              <a:rPr lang="es-PE" sz="1900" u="sng" dirty="0"/>
              <a:t> </a:t>
            </a:r>
            <a:r>
              <a:rPr lang="es-PE" sz="1900" dirty="0"/>
              <a:t>previo a una decisión gubernamental (art. 17, inc. 1). En: Informes Jurídicos Nº 04 y 07.</a:t>
            </a:r>
          </a:p>
          <a:p>
            <a:pPr marL="285750" indent="-285750" algn="just">
              <a:buFontTx/>
              <a:buChar char="-"/>
            </a:pPr>
            <a:r>
              <a:rPr lang="es-PE" sz="1900" dirty="0"/>
              <a:t>Sobre los límites expandidos del plazo máximo de la excepción -6 meses-referida a </a:t>
            </a:r>
            <a:r>
              <a:rPr lang="es-PE" sz="1900" b="1" u="sng" dirty="0"/>
              <a:t>investigaciones en trámite</a:t>
            </a:r>
            <a:r>
              <a:rPr lang="es-PE" sz="1900" dirty="0"/>
              <a:t> en el marco de la potestad sancionadora de la Administración (art. 17, inc. 3). En: Opinión Consultiva Nº 45</a:t>
            </a:r>
          </a:p>
          <a:p>
            <a:pPr marL="285750" indent="-285750" algn="just">
              <a:buFontTx/>
              <a:buChar char="-"/>
            </a:pPr>
            <a:r>
              <a:rPr lang="es-PE" sz="1900" dirty="0"/>
              <a:t>Sobre los </a:t>
            </a:r>
            <a:r>
              <a:rPr lang="es-PE" sz="1900" b="1" u="sng" dirty="0"/>
              <a:t>sujetos habilitados</a:t>
            </a:r>
            <a:r>
              <a:rPr lang="es-PE" sz="1900" dirty="0"/>
              <a:t> para acceder a información secreta, reservada y confidencial (Defensoría y Contraloría, art. 18). En: </a:t>
            </a:r>
            <a:r>
              <a:rPr lang="es-PE" sz="1900" dirty="0" err="1"/>
              <a:t>Inf</a:t>
            </a:r>
            <a:r>
              <a:rPr lang="es-PE" sz="1900" dirty="0"/>
              <a:t>. </a:t>
            </a:r>
            <a:r>
              <a:rPr lang="es-PE" sz="1900" dirty="0" err="1"/>
              <a:t>Jurd</a:t>
            </a:r>
            <a:r>
              <a:rPr lang="es-PE" sz="1900" dirty="0"/>
              <a:t>. N° 1 y 10 y OC Nº 43</a:t>
            </a:r>
          </a:p>
          <a:p>
            <a:pPr marL="285750" indent="-285750" algn="just">
              <a:buFontTx/>
              <a:buChar char="-"/>
            </a:pPr>
            <a:r>
              <a:rPr lang="es-PE" sz="1900" dirty="0"/>
              <a:t>Sobre la diferenciación entre </a:t>
            </a:r>
            <a:r>
              <a:rPr lang="es-PE" sz="1900" b="1" dirty="0"/>
              <a:t>“puesta a disposición”</a:t>
            </a:r>
            <a:r>
              <a:rPr lang="es-PE" sz="1900" dirty="0"/>
              <a:t> de la información para el solicitante y el límite del plazo máximo para la entrega de la misma (art. 11, </a:t>
            </a:r>
            <a:r>
              <a:rPr lang="es-PE" sz="1900" dirty="0" err="1"/>
              <a:t>lit.</a:t>
            </a:r>
            <a:r>
              <a:rPr lang="es-PE" sz="1900" dirty="0"/>
              <a:t> g). En: Las OC Nº 22 y 28.</a:t>
            </a:r>
          </a:p>
          <a:p>
            <a:pPr marL="285750" indent="-285750" algn="just">
              <a:buFontTx/>
              <a:buChar char="-"/>
            </a:pPr>
            <a:r>
              <a:rPr lang="es-PE" sz="1900" dirty="0"/>
              <a:t>Sobre distintos supuestos que califican y no califican en la excepción de </a:t>
            </a:r>
            <a:r>
              <a:rPr lang="es-PE" sz="1900" b="1" dirty="0"/>
              <a:t>intimidad personal y familiar</a:t>
            </a:r>
            <a:r>
              <a:rPr lang="es-PE" sz="1900" dirty="0"/>
              <a:t> (art. 17, inc. 5). En: OC Nº 29, 32 y 34  </a:t>
            </a:r>
          </a:p>
          <a:p>
            <a:pPr marL="285750" indent="-285750" algn="just">
              <a:buFontTx/>
              <a:buChar char="-"/>
            </a:pPr>
            <a:r>
              <a:rPr lang="es-PE" sz="1900" dirty="0"/>
              <a:t>Sobre la </a:t>
            </a:r>
            <a:r>
              <a:rPr lang="es-PE" sz="1900" b="1" dirty="0"/>
              <a:t>recepción –horario- de solicitudes </a:t>
            </a:r>
            <a:r>
              <a:rPr lang="es-PE" sz="1900" dirty="0"/>
              <a:t>de acceso a través de medios electrónicos (art. 11 </a:t>
            </a:r>
            <a:r>
              <a:rPr lang="es-PE" sz="1900" dirty="0" err="1"/>
              <a:t>Rgto</a:t>
            </a:r>
            <a:r>
              <a:rPr lang="es-PE" sz="1900" dirty="0"/>
              <a:t>). En: OC N° 16.</a:t>
            </a:r>
          </a:p>
          <a:p>
            <a:pPr marL="285750" indent="-285750" algn="just">
              <a:buFontTx/>
              <a:buChar char="-"/>
            </a:pPr>
            <a:r>
              <a:rPr lang="es-PE" sz="1900" dirty="0"/>
              <a:t>Sobre la obligación de la entidad de entregar </a:t>
            </a:r>
            <a:r>
              <a:rPr lang="es-PE" sz="1900" b="1" dirty="0"/>
              <a:t>copia simple de la información </a:t>
            </a:r>
            <a:r>
              <a:rPr lang="es-PE" sz="1900" dirty="0"/>
              <a:t>al solicitante (art. 2 </a:t>
            </a:r>
            <a:r>
              <a:rPr lang="es-PE" sz="1900" dirty="0" err="1"/>
              <a:t>Rgto</a:t>
            </a:r>
            <a:r>
              <a:rPr lang="es-PE" sz="1900" dirty="0"/>
              <a:t>). En: OC N° 02.</a:t>
            </a:r>
          </a:p>
          <a:p>
            <a:pPr marL="285750" indent="-285750" algn="just">
              <a:buFontTx/>
              <a:buChar char="-"/>
            </a:pPr>
            <a:r>
              <a:rPr lang="es-PE" sz="1900" dirty="0"/>
              <a:t>Sobre el acceso a la información contenida en </a:t>
            </a:r>
            <a:r>
              <a:rPr lang="es-PE" sz="1900" b="1" u="sng" dirty="0"/>
              <a:t>correos electrónicos y aplicativos de mensajería electrónica</a:t>
            </a:r>
            <a:r>
              <a:rPr lang="es-PE" sz="1900" b="1" dirty="0"/>
              <a:t> </a:t>
            </a:r>
            <a:r>
              <a:rPr lang="es-PE" sz="1900" dirty="0"/>
              <a:t>(art. 16-A, </a:t>
            </a:r>
            <a:r>
              <a:rPr lang="es-PE" sz="1900" dirty="0" err="1"/>
              <a:t>Rgto</a:t>
            </a:r>
            <a:r>
              <a:rPr lang="es-PE" sz="1900" dirty="0"/>
              <a:t>). En: OC N° 051. </a:t>
            </a:r>
          </a:p>
        </p:txBody>
      </p:sp>
    </p:spTree>
    <p:extLst>
      <p:ext uri="{BB962C8B-B14F-4D97-AF65-F5344CB8AC3E}">
        <p14:creationId xmlns:p14="http://schemas.microsoft.com/office/powerpoint/2010/main" val="1399006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19"/>
          <p:cNvSpPr/>
          <p:nvPr/>
        </p:nvSpPr>
        <p:spPr>
          <a:xfrm>
            <a:off x="2347641" y="1187434"/>
            <a:ext cx="8058502" cy="456955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o 4"/>
          <p:cNvGrpSpPr/>
          <p:nvPr/>
        </p:nvGrpSpPr>
        <p:grpSpPr>
          <a:xfrm>
            <a:off x="2772846" y="4966609"/>
            <a:ext cx="1515311" cy="735165"/>
            <a:chOff x="1008113" y="3516677"/>
            <a:chExt cx="1491371" cy="723550"/>
          </a:xfrm>
        </p:grpSpPr>
        <p:sp>
          <p:nvSpPr>
            <p:cNvPr id="18" name="Rectángulo 17"/>
            <p:cNvSpPr/>
            <p:nvPr/>
          </p:nvSpPr>
          <p:spPr>
            <a:xfrm>
              <a:off x="1008113" y="3516677"/>
              <a:ext cx="1491371" cy="7235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1008113" y="3516677"/>
              <a:ext cx="1491371" cy="72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105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NORMAS ADECUADAS</a:t>
              </a:r>
              <a:endParaRPr lang="es-PE" sz="1829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769846" y="4037758"/>
            <a:ext cx="1887031" cy="1110226"/>
            <a:chOff x="1959211" y="2606278"/>
            <a:chExt cx="1857219" cy="1637727"/>
          </a:xfrm>
        </p:grpSpPr>
        <p:sp>
          <p:nvSpPr>
            <p:cNvPr id="16" name="Rectángulo 15"/>
            <p:cNvSpPr/>
            <p:nvPr/>
          </p:nvSpPr>
          <p:spPr>
            <a:xfrm>
              <a:off x="1959211" y="2606278"/>
              <a:ext cx="1857219" cy="16377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959211" y="2606278"/>
              <a:ext cx="1857219" cy="1637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67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CIUDADANÍA EMPODERADA, CONOCEDORA E INFORMADA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117306" y="3282464"/>
            <a:ext cx="1716252" cy="848858"/>
            <a:chOff x="3312369" y="1969844"/>
            <a:chExt cx="1689138" cy="2527518"/>
          </a:xfrm>
        </p:grpSpPr>
        <p:sp>
          <p:nvSpPr>
            <p:cNvPr id="14" name="Rectángulo 13"/>
            <p:cNvSpPr/>
            <p:nvPr/>
          </p:nvSpPr>
          <p:spPr>
            <a:xfrm>
              <a:off x="3312369" y="1969844"/>
              <a:ext cx="1689138" cy="25275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312369" y="1969844"/>
              <a:ext cx="1689138" cy="2527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957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CIUDADANÍA QUE EJERCE SUS DERECHOS SIN DIFICULTADES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710948" y="2502492"/>
            <a:ext cx="1851795" cy="3070531"/>
            <a:chOff x="4896537" y="1484129"/>
            <a:chExt cx="1822539" cy="3316875"/>
          </a:xfrm>
        </p:grpSpPr>
        <p:sp>
          <p:nvSpPr>
            <p:cNvPr id="12" name="Rectángulo 11"/>
            <p:cNvSpPr/>
            <p:nvPr/>
          </p:nvSpPr>
          <p:spPr>
            <a:xfrm>
              <a:off x="4896537" y="1484129"/>
              <a:ext cx="1755353" cy="30132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4963723" y="1787771"/>
              <a:ext cx="1755353" cy="3013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194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FUNCIONARIO QUE CUMPLE SUS OBLIGACIONES Y TIENE CONDICIONES NECESARIAS</a:t>
              </a:r>
            </a:p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(ENTENDER EL CONCEPTO DE SERVIDOR PÚBLICO)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486083" y="2202493"/>
            <a:ext cx="1857580" cy="976974"/>
            <a:chOff x="6323960" y="794019"/>
            <a:chExt cx="1828233" cy="4876941"/>
          </a:xfrm>
        </p:grpSpPr>
        <p:sp>
          <p:nvSpPr>
            <p:cNvPr id="10" name="Rectángulo 9"/>
            <p:cNvSpPr/>
            <p:nvPr/>
          </p:nvSpPr>
          <p:spPr>
            <a:xfrm>
              <a:off x="6323960" y="794019"/>
              <a:ext cx="1819971" cy="30266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6332222" y="2644275"/>
              <a:ext cx="1819971" cy="302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6054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29" b="1" dirty="0">
                  <a:solidFill>
                    <a:srgbClr val="C00000"/>
                  </a:solidFill>
                  <a:latin typeface="Calibri" pitchFamily="34" charset="0"/>
                </a:rPr>
                <a:t>ÓRGANO DE GARANTÍA</a:t>
              </a:r>
            </a:p>
          </p:txBody>
        </p:sp>
      </p:grpSp>
      <p:sp>
        <p:nvSpPr>
          <p:cNvPr id="21" name="Elipse 20"/>
          <p:cNvSpPr/>
          <p:nvPr/>
        </p:nvSpPr>
        <p:spPr>
          <a:xfrm>
            <a:off x="3109623" y="4622831"/>
            <a:ext cx="168159" cy="1681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2" name="Elipse 21"/>
          <p:cNvSpPr/>
          <p:nvPr/>
        </p:nvSpPr>
        <p:spPr>
          <a:xfrm>
            <a:off x="4199659" y="3686741"/>
            <a:ext cx="263206" cy="2632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3" name="Elipse 22"/>
          <p:cNvSpPr/>
          <p:nvPr/>
        </p:nvSpPr>
        <p:spPr>
          <a:xfrm>
            <a:off x="5558989" y="2876308"/>
            <a:ext cx="350941" cy="35094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4" name="Elipse 23"/>
          <p:cNvSpPr/>
          <p:nvPr/>
        </p:nvSpPr>
        <p:spPr>
          <a:xfrm>
            <a:off x="7188954" y="2260889"/>
            <a:ext cx="453300" cy="453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5" name="Elipse 24"/>
          <p:cNvSpPr/>
          <p:nvPr/>
        </p:nvSpPr>
        <p:spPr>
          <a:xfrm>
            <a:off x="8839799" y="1866504"/>
            <a:ext cx="577591" cy="5775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6" name="5 CuadroTexto"/>
          <p:cNvSpPr txBox="1">
            <a:spLocks noChangeArrowheads="1"/>
          </p:cNvSpPr>
          <p:nvPr/>
        </p:nvSpPr>
        <p:spPr bwMode="auto">
          <a:xfrm>
            <a:off x="1790707" y="1238457"/>
            <a:ext cx="2805991" cy="151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802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802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802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87"/>
              </a:spcBef>
              <a:spcAft>
                <a:spcPts val="487"/>
              </a:spcAft>
              <a:buNone/>
            </a:pPr>
            <a:r>
              <a:rPr lang="es-ES" altLang="es-PE" sz="2845" dirty="0">
                <a:latin typeface="+mn-lt"/>
              </a:rPr>
              <a:t>¿Qué se requiere para garantizar el principio de transparencia?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27350" y="3224967"/>
            <a:ext cx="1428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/>
              <a:t>Retos…</a:t>
            </a:r>
          </a:p>
        </p:txBody>
      </p:sp>
    </p:spTree>
    <p:extLst>
      <p:ext uri="{BB962C8B-B14F-4D97-AF65-F5344CB8AC3E}">
        <p14:creationId xmlns:p14="http://schemas.microsoft.com/office/powerpoint/2010/main" val="151539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17833" t="17238" r="17796" b="19494"/>
          <a:stretch/>
        </p:blipFill>
        <p:spPr bwMode="auto">
          <a:xfrm>
            <a:off x="246184" y="597877"/>
            <a:ext cx="9671539" cy="5934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19549" t="18564" r="19625" b="50400"/>
          <a:stretch/>
        </p:blipFill>
        <p:spPr bwMode="auto">
          <a:xfrm>
            <a:off x="9243402" y="0"/>
            <a:ext cx="2878260" cy="942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093200" cy="4556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Hay víctimas de la corrupción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410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744" y="638628"/>
            <a:ext cx="387676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2476475" y="1619242"/>
            <a:ext cx="2190765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¿Sabe dónde denunciar un caso de corrupción?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" y="4000504"/>
            <a:ext cx="9186376" cy="285883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9620275" y="3973962"/>
            <a:ext cx="1905013" cy="132343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Proética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encuesta nacional, 1200 personas, octubre </a:t>
            </a: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</a:t>
            </a:r>
            <a:endParaRPr kumimoji="0" lang="es-PE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" y="0"/>
            <a:ext cx="10634133" cy="4556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La gente no sabe dónde denunciar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20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307" y="708321"/>
            <a:ext cx="11741048" cy="763671"/>
          </a:xfrm>
        </p:spPr>
        <p:txBody>
          <a:bodyPr/>
          <a:lstStyle/>
          <a:p>
            <a:pPr algn="just"/>
            <a:r>
              <a:rPr lang="es-PE" sz="2757" dirty="0"/>
              <a:t>La confianza interpersonal es baja. La desconfianza es mayor al interior del país y entre los menos informados.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77373" y="1601914"/>
            <a:ext cx="2603391" cy="28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Confianza interpersonal</a:t>
            </a:r>
          </a:p>
        </p:txBody>
      </p:sp>
      <p:graphicFrame>
        <p:nvGraphicFramePr>
          <p:cNvPr id="10" name="Gráfico 9"/>
          <p:cNvGraphicFramePr/>
          <p:nvPr>
            <p:extLst/>
          </p:nvPr>
        </p:nvGraphicFramePr>
        <p:xfrm>
          <a:off x="107534" y="2375817"/>
          <a:ext cx="11758195" cy="352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5 Marcador de pie de página"/>
          <p:cNvSpPr txBox="1">
            <a:spLocks/>
          </p:cNvSpPr>
          <p:nvPr/>
        </p:nvSpPr>
        <p:spPr>
          <a:xfrm>
            <a:off x="107535" y="6563143"/>
            <a:ext cx="2162020" cy="184669"/>
          </a:xfrm>
          <a:prstGeom prst="rect">
            <a:avLst/>
          </a:prstGeom>
        </p:spPr>
        <p:txBody>
          <a:bodyPr lIns="91439" tIns="45720" rIns="91439" bIns="45720"/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09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Base: Total de entrevistados (1314)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128193" y="6160978"/>
            <a:ext cx="3391892" cy="26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8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general, ¿cuán confiable cree que son las personas? </a:t>
            </a:r>
            <a:endParaRPr kumimoji="0" lang="es-ES" sz="108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663764" y="4798739"/>
            <a:ext cx="11133725" cy="116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Elipse 15"/>
          <p:cNvSpPr/>
          <p:nvPr/>
        </p:nvSpPr>
        <p:spPr>
          <a:xfrm>
            <a:off x="4052346" y="5366317"/>
            <a:ext cx="512083" cy="321756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663763" y="3891870"/>
            <a:ext cx="11133725" cy="116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Elipse 26"/>
          <p:cNvSpPr/>
          <p:nvPr/>
        </p:nvSpPr>
        <p:spPr>
          <a:xfrm>
            <a:off x="7739516" y="4927475"/>
            <a:ext cx="512083" cy="321756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866756" y="6532180"/>
            <a:ext cx="2360499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0022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Porcentaje estadísticamente significativo</a:t>
            </a: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714707" y="6507659"/>
            <a:ext cx="179042" cy="218740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-1" y="0"/>
            <a:ext cx="10634133" cy="4556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La gente es desconfiada en general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815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4052346" y="5366317"/>
            <a:ext cx="512083" cy="321756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7739516" y="4927475"/>
            <a:ext cx="512083" cy="321756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0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-1" y="0"/>
            <a:ext cx="12192001" cy="4556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Pero la gente puede volver a confiar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45C1533-5FB4-4596-9C92-E9B0523ABD3E}"/>
              </a:ext>
            </a:extLst>
          </p:cNvPr>
          <p:cNvPicPr/>
          <p:nvPr/>
        </p:nvPicPr>
        <p:blipFill rotWithShape="1">
          <a:blip r:embed="rId2"/>
          <a:srcRect l="17663" t="11954" r="22219" b="12430"/>
          <a:stretch/>
        </p:blipFill>
        <p:spPr bwMode="auto">
          <a:xfrm>
            <a:off x="646546" y="563418"/>
            <a:ext cx="10317018" cy="6188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78C6A53-9AB2-40C6-B2E9-6F18E42B5CC4}"/>
              </a:ext>
            </a:extLst>
          </p:cNvPr>
          <p:cNvSpPr/>
          <p:nvPr/>
        </p:nvSpPr>
        <p:spPr>
          <a:xfrm>
            <a:off x="7970229" y="3020298"/>
            <a:ext cx="3205771" cy="3796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F0A8BB9-5617-45E2-A98F-B402A05F7C70}"/>
              </a:ext>
            </a:extLst>
          </p:cNvPr>
          <p:cNvSpPr/>
          <p:nvPr/>
        </p:nvSpPr>
        <p:spPr>
          <a:xfrm rot="10500773" flipV="1">
            <a:off x="7841669" y="6006154"/>
            <a:ext cx="637309" cy="39312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49242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 w="9525">
          <a:solidFill>
            <a:schemeClr val="tx1"/>
          </a:solidFill>
        </a:ln>
      </a:spPr>
      <a:bodyPr wrap="square">
        <a:spAutoFit/>
      </a:bodyPr>
      <a:lstStyle>
        <a:defPPr algn="just">
          <a:defRPr b="1" dirty="0" smtClean="0">
            <a:latin typeface="Arial" pitchFamily="34" charset="0"/>
            <a:cs typeface="Arial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Widescreen Ipsos Public Affairs 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A5036131-7E36-40C1-A749-9141B7F39A33}" vid="{8EA38587-237A-41A7-9A9C-6B026AA527C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6909</TotalTime>
  <Words>4200</Words>
  <Application>Microsoft Office PowerPoint</Application>
  <PresentationFormat>Panorámica</PresentationFormat>
  <Paragraphs>588</Paragraphs>
  <Slides>56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56</vt:i4>
      </vt:variant>
    </vt:vector>
  </HeadingPairs>
  <TitlesOfParts>
    <vt:vector size="69" baseType="lpstr">
      <vt:lpstr>Arial</vt:lpstr>
      <vt:lpstr>Britannic Bold</vt:lpstr>
      <vt:lpstr>Calibri</vt:lpstr>
      <vt:lpstr>Calibri Light</vt:lpstr>
      <vt:lpstr>Mangal</vt:lpstr>
      <vt:lpstr>Symbol</vt:lpstr>
      <vt:lpstr>Times New Roman</vt:lpstr>
      <vt:lpstr>Wingdings</vt:lpstr>
      <vt:lpstr>Tema de Office</vt:lpstr>
      <vt:lpstr>1_Tema de Office</vt:lpstr>
      <vt:lpstr>Office Theme</vt:lpstr>
      <vt:lpstr>2_Tema de Office</vt:lpstr>
      <vt:lpstr>2_Widescreen Ipsos Public Affairs Template</vt:lpstr>
      <vt:lpstr>Presentación de PowerPoint</vt:lpstr>
      <vt:lpstr>Presentación de PowerPoint</vt:lpstr>
      <vt:lpstr>Ciudadano poco informado</vt:lpstr>
      <vt:lpstr>En general, la tolerancia a la corrupción en la política ha disminuido. Sin embargo, uno de cada cinco cree que no se debe condenar a funcionarios corruptos si es que hacen obras que beneficien a la población</vt:lpstr>
      <vt:lpstr>Si bien la percepción de corrupción en la policía ha disminuido, esta continúa siendo percibida como la más fácil de corromper.</vt:lpstr>
      <vt:lpstr>Presentación de PowerPoint</vt:lpstr>
      <vt:lpstr>Presentación de PowerPoint</vt:lpstr>
      <vt:lpstr>La confianza interpersonal es baja. La desconfianza es mayor al interior del país y entre los menos informados.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Hitos normativo-institucionales</vt:lpstr>
      <vt:lpstr>Régimen de infracciones y sanciones</vt:lpstr>
      <vt:lpstr>Régimen de infracciones y sanciones</vt:lpstr>
      <vt:lpstr>Portales de Transparencia Estándar</vt:lpstr>
      <vt:lpstr>Funcionarios responsables</vt:lpstr>
      <vt:lpstr>ROF MINJUS DS 013-2017-JUS</vt:lpstr>
      <vt:lpstr>Presentación de PowerPoint</vt:lpstr>
      <vt:lpstr>Presentación de PowerPoint</vt:lpstr>
      <vt:lpstr>Presentación de PowerPoint</vt:lpstr>
      <vt:lpstr>Presentación de PowerPoint</vt:lpstr>
      <vt:lpstr>Portales de Transparencia Estándar: altos niveles de cumplimiento</vt:lpstr>
      <vt:lpstr>Portales de Transparencia Estándar: lo que más y lo que menos</vt:lpstr>
      <vt:lpstr>Metodología </vt:lpstr>
      <vt:lpstr>Presentación de PowerPoint</vt:lpstr>
      <vt:lpstr>Presentación de PowerPoint</vt:lpstr>
      <vt:lpstr>Presentación de PowerPoint</vt:lpstr>
      <vt:lpstr>Presentación de PowerPoint</vt:lpstr>
      <vt:lpstr>¿Y en cuanto al derecho de acceso a la información pública?</vt:lpstr>
      <vt:lpstr>Pero sólo tenemos una foto parcial y segmentada</vt:lpstr>
      <vt:lpstr>Promedio de solicitudes por entidad incrementó del 2016 al 2017</vt:lpstr>
      <vt:lpstr>Presentación de PowerPoint</vt:lpstr>
      <vt:lpstr>SAIP recibidas en la Administración Pública</vt:lpstr>
      <vt:lpstr>Solicitudes recibidas: atendidas y no atendidas</vt:lpstr>
      <vt:lpstr>Información solicitada y motivos de no atención más frecuentes</vt:lpstr>
      <vt:lpstr>¿Y qué dice el ciudadano?</vt:lpstr>
      <vt:lpstr>Parece haber mayor conciencia acerca del contenido del derecho</vt:lpstr>
      <vt:lpstr>Parece haber mayor conciencia acerca de los sujetos obligados</vt:lpstr>
      <vt:lpstr>Presentación de PowerPoint</vt:lpstr>
      <vt:lpstr>Aún faltan lineamientos en torno a las excepciones</vt:lpstr>
      <vt:lpstr>Pero se van asentando criterios de interpretación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Javier Luna Cervantes</dc:creator>
  <cp:lastModifiedBy>Eduardo Javier Luna Cervantes</cp:lastModifiedBy>
  <cp:revision>222</cp:revision>
  <cp:lastPrinted>2018-11-22T01:25:31Z</cp:lastPrinted>
  <dcterms:created xsi:type="dcterms:W3CDTF">2018-03-27T17:33:03Z</dcterms:created>
  <dcterms:modified xsi:type="dcterms:W3CDTF">2018-11-23T12:24:27Z</dcterms:modified>
</cp:coreProperties>
</file>