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1393" r:id="rId2"/>
    <p:sldId id="1289" r:id="rId3"/>
    <p:sldId id="1297" r:id="rId4"/>
    <p:sldId id="1296" r:id="rId5"/>
    <p:sldId id="1395" r:id="rId6"/>
    <p:sldId id="1306" r:id="rId7"/>
    <p:sldId id="259" r:id="rId8"/>
    <p:sldId id="1272" r:id="rId9"/>
    <p:sldId id="1304" r:id="rId10"/>
    <p:sldId id="1298" r:id="rId11"/>
    <p:sldId id="1279" r:id="rId12"/>
    <p:sldId id="1300" r:id="rId13"/>
    <p:sldId id="1299" r:id="rId14"/>
    <p:sldId id="1303" r:id="rId15"/>
    <p:sldId id="1301" r:id="rId16"/>
    <p:sldId id="1292" r:id="rId17"/>
    <p:sldId id="1274" r:id="rId18"/>
    <p:sldId id="1276" r:id="rId19"/>
    <p:sldId id="1275" r:id="rId20"/>
    <p:sldId id="1277" r:id="rId21"/>
    <p:sldId id="1288" r:id="rId22"/>
  </p:sldIdLst>
  <p:sldSz cx="12192000" cy="6858000"/>
  <p:notesSz cx="6858000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C804"/>
    <a:srgbClr val="171CF1"/>
    <a:srgbClr val="2C17A7"/>
    <a:srgbClr val="E8F1FE"/>
    <a:srgbClr val="F4FAB8"/>
    <a:srgbClr val="CDFACA"/>
    <a:srgbClr val="7CB7E2"/>
    <a:srgbClr val="5D5D5D"/>
    <a:srgbClr val="F3FAFF"/>
    <a:srgbClr val="81B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744" autoAdjust="0"/>
    <p:restoredTop sz="94660" autoAdjust="0"/>
  </p:normalViewPr>
  <p:slideViewPr>
    <p:cSldViewPr snapToGrid="0">
      <p:cViewPr varScale="1">
        <p:scale>
          <a:sx n="49" d="100"/>
          <a:sy n="49" d="100"/>
        </p:scale>
        <p:origin x="60" y="6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2FE2C-A5A1-42E7-89FF-B5F9452DFD1C}" type="datetimeFigureOut">
              <a:rPr lang="es-PE" smtClean="0"/>
              <a:t>23/11/2018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1" y="4777195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B8175-25C3-4DB8-80BE-455A10EBE68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755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80963" y="593725"/>
            <a:ext cx="6959601" cy="39163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F492-C023-7845-8EAF-DEB052D0241D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8162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24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b="1" kern="120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69A5-BC50-44F0-B0AD-AA7EE6AC151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15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24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b="1" kern="120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69A5-BC50-44F0-B0AD-AA7EE6AC151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897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24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b="1" kern="120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69A5-BC50-44F0-B0AD-AA7EE6AC151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15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24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b="1" kern="120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69A5-BC50-44F0-B0AD-AA7EE6AC151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194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24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b="1" kern="120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69A5-BC50-44F0-B0AD-AA7EE6AC151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493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24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b="1" kern="120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69A5-BC50-44F0-B0AD-AA7EE6AC151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655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24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b="1" kern="120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69A5-BC50-44F0-B0AD-AA7EE6AC151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6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5963" y="1143000"/>
            <a:ext cx="5487987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7C0A-6C29-B44B-BD5A-67498BFBBE43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26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24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b="1" kern="120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69A5-BC50-44F0-B0AD-AA7EE6AC151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9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50813" y="890588"/>
            <a:ext cx="7019926" cy="39497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79768" y="5035562"/>
            <a:ext cx="5438140" cy="3605789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F492-C023-7845-8EAF-DEB052D0241D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996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24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b="1" kern="120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69A5-BC50-44F0-B0AD-AA7EE6AC151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75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5963" y="1143000"/>
            <a:ext cx="5487987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7C0A-6C29-B44B-BD5A-67498BFBBE43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269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24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b="1" kern="120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69A5-BC50-44F0-B0AD-AA7EE6AC151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652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24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b="1" kern="120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69A5-BC50-44F0-B0AD-AA7EE6AC151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8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24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b="1" kern="120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69A5-BC50-44F0-B0AD-AA7EE6AC151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16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F365CB-59CF-4548-82BF-C6224897E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6E41A75-1A10-4A69-98E1-727C35D68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982" indent="0" algn="ctr">
              <a:buNone/>
              <a:defRPr sz="1999"/>
            </a:lvl2pPr>
            <a:lvl3pPr marL="913963" indent="0" algn="ctr">
              <a:buNone/>
              <a:defRPr sz="1799"/>
            </a:lvl3pPr>
            <a:lvl4pPr marL="1370945" indent="0" algn="ctr">
              <a:buNone/>
              <a:defRPr sz="1600"/>
            </a:lvl4pPr>
            <a:lvl5pPr marL="1827926" indent="0" algn="ctr">
              <a:buNone/>
              <a:defRPr sz="1600"/>
            </a:lvl5pPr>
            <a:lvl6pPr marL="2284908" indent="0" algn="ctr">
              <a:buNone/>
              <a:defRPr sz="1600"/>
            </a:lvl6pPr>
            <a:lvl7pPr marL="2741889" indent="0" algn="ctr">
              <a:buNone/>
              <a:defRPr sz="1600"/>
            </a:lvl7pPr>
            <a:lvl8pPr marL="3198871" indent="0" algn="ctr">
              <a:buNone/>
              <a:defRPr sz="1600"/>
            </a:lvl8pPr>
            <a:lvl9pPr marL="3655852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1431615-3A60-45A3-B0A0-907483EC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DDEC895-A32C-478B-BB72-0AF81E08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29D5419-B0D0-43F8-9E0D-0E743E5A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8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AE5504-05E4-404B-BDC7-C873752A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A2D4BFB-D767-4FB0-B492-D52479BD8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75AE130-810E-4F47-B88C-EB4E1A3AA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4CB7996-DB2F-4FEA-89F6-D1F2368A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A2D18B3-FDB7-4274-98C4-38620D3D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6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F857A22-AEDB-41BF-BE7F-66FF5E099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5994531-E760-42D9-9910-4E776FAFD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A38B49-1AB6-4840-91BB-A3A15F9F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50862DF-680E-4E95-9C1C-F4F12CEE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D7FBC28-41C9-4BAD-84A4-88A9F1BB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4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48F3FC-17F3-459F-82D3-BED57DB0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927F21-A976-408B-AF8D-521797459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EAB7B2-3904-46FE-96EB-F7A02FB1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8CAA023-FAA0-439A-AC6F-51AA475A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68E8FDD-0E10-44DD-969B-B06920A7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48EFDF-25E9-4899-B623-3DB09E8A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997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D7A86E7-46DA-48CD-8C66-2C7F2FFD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698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04BA581-411A-4D26-9626-F1EAF4F0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E943D0-F939-45AB-9084-4D414B54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81130C6-B362-48D5-969A-EA4391A91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D081FA-7DBA-48DB-92AB-484CE42E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28BE310-2018-4BE8-BA86-E4E7235B9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D90F86B-496D-4130-92FE-D24FF1911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169EDDC-BD73-490A-B382-A2054F87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A82AF31-A9C6-4C80-974A-A41F5A85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5886CB0-456D-4A10-8CC0-FF78D254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7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F4EE46-5F30-414E-A0DE-5F248070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572F849-A349-471A-BF4C-FCD321A2E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82" indent="0">
              <a:buNone/>
              <a:defRPr sz="1999" b="1"/>
            </a:lvl2pPr>
            <a:lvl3pPr marL="913963" indent="0">
              <a:buNone/>
              <a:defRPr sz="1799" b="1"/>
            </a:lvl3pPr>
            <a:lvl4pPr marL="1370945" indent="0">
              <a:buNone/>
              <a:defRPr sz="1600" b="1"/>
            </a:lvl4pPr>
            <a:lvl5pPr marL="1827926" indent="0">
              <a:buNone/>
              <a:defRPr sz="1600" b="1"/>
            </a:lvl5pPr>
            <a:lvl6pPr marL="2284908" indent="0">
              <a:buNone/>
              <a:defRPr sz="1600" b="1"/>
            </a:lvl6pPr>
            <a:lvl7pPr marL="2741889" indent="0">
              <a:buNone/>
              <a:defRPr sz="1600" b="1"/>
            </a:lvl7pPr>
            <a:lvl8pPr marL="3198871" indent="0">
              <a:buNone/>
              <a:defRPr sz="1600" b="1"/>
            </a:lvl8pPr>
            <a:lvl9pPr marL="3655852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224E67B-80E1-4FEA-A720-8143AACD2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5A687FA-24A3-467B-8F85-1AB43A9A3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82" indent="0">
              <a:buNone/>
              <a:defRPr sz="1999" b="1"/>
            </a:lvl2pPr>
            <a:lvl3pPr marL="913963" indent="0">
              <a:buNone/>
              <a:defRPr sz="1799" b="1"/>
            </a:lvl3pPr>
            <a:lvl4pPr marL="1370945" indent="0">
              <a:buNone/>
              <a:defRPr sz="1600" b="1"/>
            </a:lvl4pPr>
            <a:lvl5pPr marL="1827926" indent="0">
              <a:buNone/>
              <a:defRPr sz="1600" b="1"/>
            </a:lvl5pPr>
            <a:lvl6pPr marL="2284908" indent="0">
              <a:buNone/>
              <a:defRPr sz="1600" b="1"/>
            </a:lvl6pPr>
            <a:lvl7pPr marL="2741889" indent="0">
              <a:buNone/>
              <a:defRPr sz="1600" b="1"/>
            </a:lvl7pPr>
            <a:lvl8pPr marL="3198871" indent="0">
              <a:buNone/>
              <a:defRPr sz="1600" b="1"/>
            </a:lvl8pPr>
            <a:lvl9pPr marL="3655852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64528AA-B2A6-4BC8-A605-CAA8E1ED7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4524694-D1E6-4B91-A8C7-292142AC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F6636C3-A036-4E08-9629-2212F820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3D098C7-7230-475D-BCF2-93B1FAB9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4EAC11-FE39-429E-8A89-FDBDD637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D583A6B-52B1-44A3-81E3-429F92D5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4F4AB30-4A41-45C6-A44C-B722EAFB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DCA40F4-5F15-4979-82B4-841F65EF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1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0621291-C486-43B5-9EAE-B78169CF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ADFB6A3-3957-414D-AE8A-72ACAEBC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7BE9642-4931-4B4C-82DE-286550D9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1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914273-F51C-4B2F-959F-17FD2B79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3CE1128-0186-4D46-BFF0-A1D292FDA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70FA42A-48DC-46FA-9CF5-F1ABA49FD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82" indent="0">
              <a:buNone/>
              <a:defRPr sz="1399"/>
            </a:lvl2pPr>
            <a:lvl3pPr marL="913963" indent="0">
              <a:buNone/>
              <a:defRPr sz="1200"/>
            </a:lvl3pPr>
            <a:lvl4pPr marL="1370945" indent="0">
              <a:buNone/>
              <a:defRPr sz="999"/>
            </a:lvl4pPr>
            <a:lvl5pPr marL="1827926" indent="0">
              <a:buNone/>
              <a:defRPr sz="999"/>
            </a:lvl5pPr>
            <a:lvl6pPr marL="2284908" indent="0">
              <a:buNone/>
              <a:defRPr sz="999"/>
            </a:lvl6pPr>
            <a:lvl7pPr marL="2741889" indent="0">
              <a:buNone/>
              <a:defRPr sz="999"/>
            </a:lvl7pPr>
            <a:lvl8pPr marL="3198871" indent="0">
              <a:buNone/>
              <a:defRPr sz="999"/>
            </a:lvl8pPr>
            <a:lvl9pPr marL="3655852" indent="0">
              <a:buNone/>
              <a:defRPr sz="999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F490D8F-24D5-4846-B0E3-1D5426CA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3D96CD0-0B26-4DC4-9B44-E415C6D0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88BC44C-E25D-44D5-8021-EE116AD9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485F8A-36C2-4C5E-9B72-AB105B4E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90F3C09-458C-4070-B905-A276DA3FA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98"/>
            </a:lvl1pPr>
            <a:lvl2pPr marL="456982" indent="0">
              <a:buNone/>
              <a:defRPr sz="2799"/>
            </a:lvl2pPr>
            <a:lvl3pPr marL="913963" indent="0">
              <a:buNone/>
              <a:defRPr sz="2399"/>
            </a:lvl3pPr>
            <a:lvl4pPr marL="1370945" indent="0">
              <a:buNone/>
              <a:defRPr sz="1999"/>
            </a:lvl4pPr>
            <a:lvl5pPr marL="1827926" indent="0">
              <a:buNone/>
              <a:defRPr sz="1999"/>
            </a:lvl5pPr>
            <a:lvl6pPr marL="2284908" indent="0">
              <a:buNone/>
              <a:defRPr sz="1999"/>
            </a:lvl6pPr>
            <a:lvl7pPr marL="2741889" indent="0">
              <a:buNone/>
              <a:defRPr sz="1999"/>
            </a:lvl7pPr>
            <a:lvl8pPr marL="3198871" indent="0">
              <a:buNone/>
              <a:defRPr sz="1999"/>
            </a:lvl8pPr>
            <a:lvl9pPr marL="3655852" indent="0">
              <a:buNone/>
              <a:defRPr sz="1999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33D0940-5A53-4573-A013-40D89139D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82" indent="0">
              <a:buNone/>
              <a:defRPr sz="1399"/>
            </a:lvl2pPr>
            <a:lvl3pPr marL="913963" indent="0">
              <a:buNone/>
              <a:defRPr sz="1200"/>
            </a:lvl3pPr>
            <a:lvl4pPr marL="1370945" indent="0">
              <a:buNone/>
              <a:defRPr sz="999"/>
            </a:lvl4pPr>
            <a:lvl5pPr marL="1827926" indent="0">
              <a:buNone/>
              <a:defRPr sz="999"/>
            </a:lvl5pPr>
            <a:lvl6pPr marL="2284908" indent="0">
              <a:buNone/>
              <a:defRPr sz="999"/>
            </a:lvl6pPr>
            <a:lvl7pPr marL="2741889" indent="0">
              <a:buNone/>
              <a:defRPr sz="999"/>
            </a:lvl7pPr>
            <a:lvl8pPr marL="3198871" indent="0">
              <a:buNone/>
              <a:defRPr sz="999"/>
            </a:lvl8pPr>
            <a:lvl9pPr marL="3655852" indent="0">
              <a:buNone/>
              <a:defRPr sz="999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1B497A7-91B0-4F85-B96A-6B820B4D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D3F0A65-461E-4472-B214-ACB46FFC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3445690-050D-4944-9446-40B60181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3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7F70755-633A-402C-BD4A-9229E4B3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10E85F-1716-4B54-A023-5CEF8C145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EFB0678-E99C-4D27-9A4F-01B32D81C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70A3829-B8BF-4266-AD5A-CAB01E22D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96DBB4E-EAF4-47E2-B2BC-69FC9C156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963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1" indent="-228491" algn="l" defTabSz="9139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472" indent="-228491" algn="l" defTabSz="9139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454" indent="-228491" algn="l" defTabSz="9139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35" indent="-228491" algn="l" defTabSz="9139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417" indent="-228491" algn="l" defTabSz="9139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398" indent="-228491" algn="l" defTabSz="9139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80" indent="-228491" algn="l" defTabSz="9139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362" indent="-228491" algn="l" defTabSz="9139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343" indent="-228491" algn="l" defTabSz="9139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39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82" algn="l" defTabSz="9139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63" algn="l" defTabSz="9139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5" algn="l" defTabSz="9139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926" algn="l" defTabSz="9139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908" algn="l" defTabSz="9139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89" algn="l" defTabSz="9139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71" algn="l" defTabSz="9139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852" algn="l" defTabSz="9139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"/>
            <a:ext cx="12191999" cy="685719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74F2F3E-5537-4D5D-A55A-EBB9C7609900}"/>
              </a:ext>
            </a:extLst>
          </p:cNvPr>
          <p:cNvSpPr txBox="1"/>
          <p:nvPr/>
        </p:nvSpPr>
        <p:spPr>
          <a:xfrm>
            <a:off x="2574578" y="4190627"/>
            <a:ext cx="725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000" b="1" dirty="0">
              <a:solidFill>
                <a:schemeClr val="tx1">
                  <a:lumMod val="75000"/>
                  <a:lumOff val="25000"/>
                </a:schemeClr>
              </a:solidFill>
              <a:ea typeface="Myriad Pro" charset="0"/>
              <a:cs typeface="Myriad Pro" charset="0"/>
            </a:endParaRPr>
          </a:p>
          <a:p>
            <a:pPr algn="ctr"/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Myriad Pro" charset="0"/>
                <a:cs typeface="Myriad Pro" charset="0"/>
              </a:rPr>
              <a:t>Cusco, 23 de noviembre 2018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E9C67B89-4771-460D-8C52-2E7E8931F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001" y="381656"/>
            <a:ext cx="3501957" cy="50909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60A4F55-9477-4507-B448-6C68266FE65A}"/>
              </a:ext>
            </a:extLst>
          </p:cNvPr>
          <p:cNvSpPr txBox="1"/>
          <p:nvPr/>
        </p:nvSpPr>
        <p:spPr>
          <a:xfrm>
            <a:off x="1865662" y="1535369"/>
            <a:ext cx="8671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3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¡Con que recursos contamos para denunciar y combatir la corrupción?</a:t>
            </a:r>
            <a:endParaRPr lang="es-PE" sz="3600" b="1" kern="0" dirty="0">
              <a:solidFill>
                <a:srgbClr val="C00000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E5E8B88-1A2C-4DA3-BC50-29F16A9A8612}"/>
              </a:ext>
            </a:extLst>
          </p:cNvPr>
          <p:cNvSpPr/>
          <p:nvPr/>
        </p:nvSpPr>
        <p:spPr>
          <a:xfrm>
            <a:off x="2363867" y="3428807"/>
            <a:ext cx="7929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dirty="0"/>
              <a:t>Oscar </a:t>
            </a:r>
            <a:r>
              <a:rPr lang="es-PE" sz="2800" b="1" dirty="0" err="1"/>
              <a:t>Galdo</a:t>
            </a:r>
            <a:r>
              <a:rPr lang="es-PE" sz="2800" dirty="0"/>
              <a:t>, Gerente Regional de Control de Cusco</a:t>
            </a:r>
          </a:p>
        </p:txBody>
      </p:sp>
    </p:spTree>
    <p:extLst>
      <p:ext uri="{BB962C8B-B14F-4D97-AF65-F5344CB8AC3E}">
        <p14:creationId xmlns:p14="http://schemas.microsoft.com/office/powerpoint/2010/main" val="26017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993DF98-249E-4916-9CCE-54ADEF861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484"/>
            <a:ext cx="12192000" cy="686848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5125934-35FF-43E8-9B81-1838802DE2A0}"/>
              </a:ext>
            </a:extLst>
          </p:cNvPr>
          <p:cNvSpPr txBox="1"/>
          <p:nvPr/>
        </p:nvSpPr>
        <p:spPr>
          <a:xfrm>
            <a:off x="3619500" y="4657307"/>
            <a:ext cx="8439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4000" b="1" kern="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Instrumentos para contribuir a la mejora de la Gestión Pública</a:t>
            </a:r>
          </a:p>
        </p:txBody>
      </p:sp>
      <p:sp>
        <p:nvSpPr>
          <p:cNvPr id="2" name="Diagrama de flujo: retraso 1">
            <a:extLst>
              <a:ext uri="{FF2B5EF4-FFF2-40B4-BE49-F238E27FC236}">
                <a16:creationId xmlns:a16="http://schemas.microsoft.com/office/drawing/2014/main" xmlns="" id="{F41CDEA2-5D3F-4ABB-B52F-8E42D0636DBF}"/>
              </a:ext>
            </a:extLst>
          </p:cNvPr>
          <p:cNvSpPr/>
          <p:nvPr/>
        </p:nvSpPr>
        <p:spPr>
          <a:xfrm flipH="1">
            <a:off x="1847850" y="4452166"/>
            <a:ext cx="1771650" cy="1733723"/>
          </a:xfrm>
          <a:prstGeom prst="flowChartDelay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9CAB9D8-11F4-4266-8E76-B08834C31D10}"/>
              </a:ext>
            </a:extLst>
          </p:cNvPr>
          <p:cNvSpPr txBox="1"/>
          <p:nvPr/>
        </p:nvSpPr>
        <p:spPr>
          <a:xfrm>
            <a:off x="2628900" y="4734342"/>
            <a:ext cx="99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7200" b="1" kern="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3.</a:t>
            </a:r>
            <a:r>
              <a:rPr lang="es-PE" sz="3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 </a:t>
            </a:r>
          </a:p>
          <a:p>
            <a:pPr>
              <a:defRPr/>
            </a:pPr>
            <a:endParaRPr lang="es-PE" sz="6000" b="1" kern="0" dirty="0">
              <a:solidFill>
                <a:srgbClr val="C00000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78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DDD9E44D-3DD8-4D41-B9F1-C7DFF9BA1E49}"/>
              </a:ext>
            </a:extLst>
          </p:cNvPr>
          <p:cNvSpPr txBox="1"/>
          <p:nvPr/>
        </p:nvSpPr>
        <p:spPr>
          <a:xfrm>
            <a:off x="98813" y="165280"/>
            <a:ext cx="65051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PE" sz="2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alibri"/>
              </a:rPr>
              <a:t>TRANSFERENCIA DE GESTIÓN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88E3726F-989F-4FDD-B6D6-62A872949382}"/>
              </a:ext>
            </a:extLst>
          </p:cNvPr>
          <p:cNvSpPr/>
          <p:nvPr/>
        </p:nvSpPr>
        <p:spPr>
          <a:xfrm>
            <a:off x="619990" y="833186"/>
            <a:ext cx="5983942" cy="1384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 a la ciudadanía tener continuidad del servicio público, una sucesión efectiva, eficiente y oportuna de la gestión y asegurar la adecuada gestión de los recursos públicos</a:t>
            </a:r>
            <a:r>
              <a:rPr lang="es-P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1 Triángulo isósceles"/>
          <p:cNvSpPr/>
          <p:nvPr/>
        </p:nvSpPr>
        <p:spPr>
          <a:xfrm rot="5400000">
            <a:off x="339900" y="963591"/>
            <a:ext cx="149772" cy="146015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AutoShape 2" descr="Resultado de imagen para auditores juveniles contralo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AE956B16-6DC1-4413-A064-5591078196D9}"/>
              </a:ext>
            </a:extLst>
          </p:cNvPr>
          <p:cNvGrpSpPr/>
          <p:nvPr/>
        </p:nvGrpSpPr>
        <p:grpSpPr>
          <a:xfrm>
            <a:off x="7114464" y="7937"/>
            <a:ext cx="5059951" cy="6248400"/>
            <a:chOff x="6619164" y="0"/>
            <a:chExt cx="5572837" cy="675301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t="3073"/>
            <a:stretch/>
          </p:blipFill>
          <p:spPr>
            <a:xfrm>
              <a:off x="6619164" y="3739486"/>
              <a:ext cx="5572836" cy="301352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/>
            <a:srcRect l="4849" t="3249" r="3719" b="33021"/>
            <a:stretch/>
          </p:blipFill>
          <p:spPr>
            <a:xfrm>
              <a:off x="6646461" y="0"/>
              <a:ext cx="5545540" cy="372583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88E3726F-989F-4FDD-B6D6-62A872949382}"/>
              </a:ext>
            </a:extLst>
          </p:cNvPr>
          <p:cNvSpPr/>
          <p:nvPr/>
        </p:nvSpPr>
        <p:spPr>
          <a:xfrm>
            <a:off x="619990" y="2375449"/>
            <a:ext cx="5983942" cy="243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El 9 de noviembre, en la ciudad del Cusco, se llevó a cabo tres Talleres de capacitación dirigido a representantes de los alcaldes que culminan su gestión, </a:t>
            </a:r>
            <a:r>
              <a:rPr lang="es-P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 los alcaldes elegidos </a:t>
            </a:r>
            <a:r>
              <a:rPr lang="es-P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del </a:t>
            </a:r>
            <a:r>
              <a:rPr lang="es-P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Gobierno Regional saliente.</a:t>
            </a:r>
            <a:endParaRPr lang="es-PE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1 Triángulo isósceles"/>
          <p:cNvSpPr/>
          <p:nvPr/>
        </p:nvSpPr>
        <p:spPr>
          <a:xfrm rot="5400000">
            <a:off x="325994" y="2566389"/>
            <a:ext cx="149772" cy="160617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1A30236-5304-40C5-A6C5-3D707F357566}"/>
              </a:ext>
            </a:extLst>
          </p:cNvPr>
          <p:cNvSpPr/>
          <p:nvPr/>
        </p:nvSpPr>
        <p:spPr>
          <a:xfrm>
            <a:off x="619990" y="4966461"/>
            <a:ext cx="5983942" cy="164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Hoy viernes 23, igualmente se está llevando a cabo el </a:t>
            </a:r>
            <a:r>
              <a:rPr lang="es-P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Inducción  para nuevas autoridades locales </a:t>
            </a:r>
            <a:r>
              <a:rPr lang="es-P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marco de capacitación de la PCM</a:t>
            </a:r>
          </a:p>
        </p:txBody>
      </p:sp>
    </p:spTree>
    <p:extLst>
      <p:ext uri="{BB962C8B-B14F-4D97-AF65-F5344CB8AC3E}">
        <p14:creationId xmlns:p14="http://schemas.microsoft.com/office/powerpoint/2010/main" val="28821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http://doc.contraloria.gob.pe/auditoresjuveniles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AutoShape 14" descr="Image result for AUDITORES JUVENILES CONTRALO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AutoShape 17" descr="Image result for AUDITORES JUVENILES CONTRALOR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Rectángulo 10">
            <a:extLst>
              <a:ext uri="{FF2B5EF4-FFF2-40B4-BE49-F238E27FC236}">
                <a16:creationId xmlns:a16="http://schemas.microsoft.com/office/drawing/2014/main" xmlns="" id="{88E3726F-989F-4FDD-B6D6-62A872949382}"/>
              </a:ext>
            </a:extLst>
          </p:cNvPr>
          <p:cNvSpPr/>
          <p:nvPr/>
        </p:nvSpPr>
        <p:spPr>
          <a:xfrm>
            <a:off x="913882" y="1768070"/>
            <a:ext cx="2136501" cy="12461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 Control Interno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A82C1855-3DC3-4041-BF9F-F2BFA849BC91}"/>
              </a:ext>
            </a:extLst>
          </p:cNvPr>
          <p:cNvSpPr txBox="1"/>
          <p:nvPr/>
        </p:nvSpPr>
        <p:spPr>
          <a:xfrm>
            <a:off x="307975" y="695964"/>
            <a:ext cx="11632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PE" sz="2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alibri"/>
              </a:rPr>
              <a:t>OTROS INSTRUMENTOS PARA LA MEJORA DE LA GESTIÓN PÚBLICA</a:t>
            </a:r>
            <a:endParaRPr kumimoji="0" lang="es-PE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alibri"/>
            </a:endParaRPr>
          </a:p>
        </p:txBody>
      </p:sp>
      <p:sp>
        <p:nvSpPr>
          <p:cNvPr id="19" name="Rectángulo 10">
            <a:extLst>
              <a:ext uri="{FF2B5EF4-FFF2-40B4-BE49-F238E27FC236}">
                <a16:creationId xmlns:a16="http://schemas.microsoft.com/office/drawing/2014/main" xmlns="" id="{58463B49-12A3-4485-A37A-BE71A1D2BC3B}"/>
              </a:ext>
            </a:extLst>
          </p:cNvPr>
          <p:cNvSpPr/>
          <p:nvPr/>
        </p:nvSpPr>
        <p:spPr>
          <a:xfrm>
            <a:off x="8154186" y="1713131"/>
            <a:ext cx="2296321" cy="85100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 de Riesgos</a:t>
            </a:r>
          </a:p>
        </p:txBody>
      </p:sp>
      <p:sp>
        <p:nvSpPr>
          <p:cNvPr id="20" name="Rectángulo 10">
            <a:extLst>
              <a:ext uri="{FF2B5EF4-FFF2-40B4-BE49-F238E27FC236}">
                <a16:creationId xmlns:a16="http://schemas.microsoft.com/office/drawing/2014/main" xmlns="" id="{92785170-ED16-4C6C-90AD-7D0540BC8064}"/>
              </a:ext>
            </a:extLst>
          </p:cNvPr>
          <p:cNvSpPr/>
          <p:nvPr/>
        </p:nvSpPr>
        <p:spPr>
          <a:xfrm>
            <a:off x="3563332" y="1680695"/>
            <a:ext cx="3731038" cy="12461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 de funcionarios y servidores públicos sancionados</a:t>
            </a:r>
          </a:p>
        </p:txBody>
      </p:sp>
      <p:pic>
        <p:nvPicPr>
          <p:cNvPr id="26" name="Picture 4" descr="Imagen relacionada">
            <a:extLst>
              <a:ext uri="{FF2B5EF4-FFF2-40B4-BE49-F238E27FC236}">
                <a16:creationId xmlns:a16="http://schemas.microsoft.com/office/drawing/2014/main" xmlns="" id="{670EDF55-DE44-476D-BBD4-4A2C7FA08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2" b="99519" l="1235" r="942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37" t="6552" r="12578" b="5592"/>
          <a:stretch/>
        </p:blipFill>
        <p:spPr bwMode="auto">
          <a:xfrm>
            <a:off x="8550060" y="3343842"/>
            <a:ext cx="2030361" cy="192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pack de integridad cgr">
            <a:extLst>
              <a:ext uri="{FF2B5EF4-FFF2-40B4-BE49-F238E27FC236}">
                <a16:creationId xmlns:a16="http://schemas.microsoft.com/office/drawing/2014/main" xmlns="" id="{944B37E5-8BB7-46E4-8A9F-A35E2D1DF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5083" r="9600" b="11972"/>
          <a:stretch/>
        </p:blipFill>
        <p:spPr bwMode="auto">
          <a:xfrm>
            <a:off x="4794407" y="3468020"/>
            <a:ext cx="2144074" cy="137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8A2ABE1D-E65C-4F26-8CB6-BF9F044F8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85" b="95588" l="0" r="99250">
                        <a14:foregroundMark x1="85000" y1="64542" x2="89875" y2="52288"/>
                        <a14:foregroundMark x1="85375" y1="66176" x2="76875" y2="87418"/>
                        <a14:foregroundMark x1="82625" y1="65523" x2="86625" y2="563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021" y="3166645"/>
            <a:ext cx="2030362" cy="227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993DF98-249E-4916-9CCE-54ADEF861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484"/>
            <a:ext cx="12192000" cy="686848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5125934-35FF-43E8-9B81-1838802DE2A0}"/>
              </a:ext>
            </a:extLst>
          </p:cNvPr>
          <p:cNvSpPr txBox="1"/>
          <p:nvPr/>
        </p:nvSpPr>
        <p:spPr>
          <a:xfrm>
            <a:off x="3819526" y="4830298"/>
            <a:ext cx="7553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4000" b="1" kern="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Denuncias ciudadanas para la lucha contra la corrupción</a:t>
            </a:r>
          </a:p>
        </p:txBody>
      </p:sp>
      <p:sp>
        <p:nvSpPr>
          <p:cNvPr id="2" name="Diagrama de flujo: retraso 1">
            <a:extLst>
              <a:ext uri="{FF2B5EF4-FFF2-40B4-BE49-F238E27FC236}">
                <a16:creationId xmlns:a16="http://schemas.microsoft.com/office/drawing/2014/main" xmlns="" id="{F41CDEA2-5D3F-4ABB-B52F-8E42D0636DBF}"/>
              </a:ext>
            </a:extLst>
          </p:cNvPr>
          <p:cNvSpPr/>
          <p:nvPr/>
        </p:nvSpPr>
        <p:spPr>
          <a:xfrm flipH="1">
            <a:off x="1847850" y="4452166"/>
            <a:ext cx="1771650" cy="1733723"/>
          </a:xfrm>
          <a:prstGeom prst="flowChartDelay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9CAB9D8-11F4-4266-8E76-B08834C31D10}"/>
              </a:ext>
            </a:extLst>
          </p:cNvPr>
          <p:cNvSpPr txBox="1"/>
          <p:nvPr/>
        </p:nvSpPr>
        <p:spPr>
          <a:xfrm>
            <a:off x="2628900" y="4734342"/>
            <a:ext cx="99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7200" b="1" kern="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4.</a:t>
            </a:r>
            <a:r>
              <a:rPr lang="es-PE" sz="3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 </a:t>
            </a:r>
          </a:p>
          <a:p>
            <a:pPr>
              <a:defRPr/>
            </a:pPr>
            <a:endParaRPr lang="es-PE" sz="6000" b="1" kern="0" dirty="0">
              <a:solidFill>
                <a:srgbClr val="C00000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91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F41D5613-FAD9-4047-9705-1DD9E4E19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5556"/>
            <a:ext cx="12192000" cy="49244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DDD9E44D-3DD8-4D41-B9F1-C7DFF9BA1E49}"/>
              </a:ext>
            </a:extLst>
          </p:cNvPr>
          <p:cNvSpPr txBox="1"/>
          <p:nvPr/>
        </p:nvSpPr>
        <p:spPr>
          <a:xfrm>
            <a:off x="431489" y="234979"/>
            <a:ext cx="113113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PE" sz="2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alibri"/>
              </a:rPr>
              <a:t>SERVICIO DE ATENCIÓN DE DENUNCIAS</a:t>
            </a:r>
            <a:endParaRPr kumimoji="0" lang="es-PE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59497" y="1511628"/>
            <a:ext cx="8955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PE" sz="2000" b="1" dirty="0">
                <a:latin typeface="Century Gothic" panose="020B0502020202020204" pitchFamily="34" charset="0"/>
              </a:rPr>
              <a:t>Fortalecimiento en la Contraloría General de la República (CGR) respecto al Servicio de Atención de Denuncias de Corrupción a nivel nacional.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88E3726F-989F-4FDD-B6D6-62A872949382}"/>
              </a:ext>
            </a:extLst>
          </p:cNvPr>
          <p:cNvSpPr/>
          <p:nvPr/>
        </p:nvSpPr>
        <p:spPr>
          <a:xfrm>
            <a:off x="1169549" y="1062457"/>
            <a:ext cx="8900853" cy="3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</a:t>
            </a:r>
          </a:p>
        </p:txBody>
      </p:sp>
      <p:sp>
        <p:nvSpPr>
          <p:cNvPr id="38" name="1 Triángulo isósceles"/>
          <p:cNvSpPr/>
          <p:nvPr/>
        </p:nvSpPr>
        <p:spPr>
          <a:xfrm rot="5400000">
            <a:off x="843751" y="1136348"/>
            <a:ext cx="149772" cy="217191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AutoShape 2" descr="Resultado de imagen para auditores juveniles contralo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t="17921" r="7529" b="41259"/>
          <a:stretch/>
        </p:blipFill>
        <p:spPr bwMode="auto">
          <a:xfrm>
            <a:off x="1931542" y="2868357"/>
            <a:ext cx="6836445" cy="27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5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http://doc.contraloria.gob.pe/auditoresjuveniles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AutoShape 14" descr="Image result for AUDITORES JUVENILES CONTRALO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AutoShape 17" descr="Image result for AUDITORES JUVENILES CONTRALOR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Rectángulo 32">
            <a:extLst>
              <a:ext uri="{FF2B5EF4-FFF2-40B4-BE49-F238E27FC236}">
                <a16:creationId xmlns:a16="http://schemas.microsoft.com/office/drawing/2014/main" xmlns="" id="{AF04FEF8-3B89-4708-9E0F-D91DDD97674A}"/>
              </a:ext>
            </a:extLst>
          </p:cNvPr>
          <p:cNvSpPr/>
          <p:nvPr/>
        </p:nvSpPr>
        <p:spPr>
          <a:xfrm>
            <a:off x="6657040" y="1095021"/>
            <a:ext cx="5450959" cy="5065272"/>
          </a:xfrm>
          <a:prstGeom prst="rect">
            <a:avLst/>
          </a:prstGeom>
          <a:solidFill>
            <a:srgbClr val="00B0F0"/>
          </a:solidFill>
          <a:ln w="508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49 CuadroTexto">
            <a:extLst>
              <a:ext uri="{FF2B5EF4-FFF2-40B4-BE49-F238E27FC236}">
                <a16:creationId xmlns:a16="http://schemas.microsoft.com/office/drawing/2014/main" xmlns="" id="{F2F2DA9C-1ACF-4AF3-B3E2-7D51E43D2B81}"/>
              </a:ext>
            </a:extLst>
          </p:cNvPr>
          <p:cNvSpPr txBox="1"/>
          <p:nvPr/>
        </p:nvSpPr>
        <p:spPr>
          <a:xfrm>
            <a:off x="1101393" y="1337614"/>
            <a:ext cx="1319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prstClr val="black"/>
                </a:solidFill>
                <a:latin typeface="Calibri"/>
              </a:rPr>
              <a:t>Multicanal</a:t>
            </a:r>
          </a:p>
        </p:txBody>
      </p:sp>
      <p:pic>
        <p:nvPicPr>
          <p:cNvPr id="51" name="60 Imagen">
            <a:extLst>
              <a:ext uri="{FF2B5EF4-FFF2-40B4-BE49-F238E27FC236}">
                <a16:creationId xmlns:a16="http://schemas.microsoft.com/office/drawing/2014/main" xmlns="" id="{B5BCCBF6-0E83-4FC0-BE30-7C5F27545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97" y="2082958"/>
            <a:ext cx="1424680" cy="1276599"/>
          </a:xfrm>
          <a:prstGeom prst="rect">
            <a:avLst/>
          </a:prstGeom>
        </p:spPr>
      </p:pic>
      <p:pic>
        <p:nvPicPr>
          <p:cNvPr id="52" name="61 Imagen">
            <a:extLst>
              <a:ext uri="{FF2B5EF4-FFF2-40B4-BE49-F238E27FC236}">
                <a16:creationId xmlns:a16="http://schemas.microsoft.com/office/drawing/2014/main" xmlns="" id="{48F3E530-8708-4541-8CFF-1478F40BD7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44" y="2082959"/>
            <a:ext cx="1395927" cy="1309973"/>
          </a:xfrm>
          <a:prstGeom prst="rect">
            <a:avLst/>
          </a:prstGeom>
        </p:spPr>
      </p:pic>
      <p:sp>
        <p:nvSpPr>
          <p:cNvPr id="53" name="5 Rectángulo redondeado">
            <a:extLst>
              <a:ext uri="{FF2B5EF4-FFF2-40B4-BE49-F238E27FC236}">
                <a16:creationId xmlns:a16="http://schemas.microsoft.com/office/drawing/2014/main" xmlns="" id="{A5B8992F-3086-4346-A502-72A534F99A85}"/>
              </a:ext>
            </a:extLst>
          </p:cNvPr>
          <p:cNvSpPr/>
          <p:nvPr/>
        </p:nvSpPr>
        <p:spPr>
          <a:xfrm>
            <a:off x="9971942" y="2082957"/>
            <a:ext cx="457200" cy="2764821"/>
          </a:xfrm>
          <a:prstGeom prst="roundRect">
            <a:avLst/>
          </a:prstGeom>
          <a:solidFill>
            <a:sysClr val="window" lastClr="FFFFFF">
              <a:alpha val="6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Interoperabilidad</a:t>
            </a:r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xmlns="" id="{F1B87BF4-E283-45D4-AB30-941768FF0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67" y="3539452"/>
            <a:ext cx="1318804" cy="112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6 Elipse">
            <a:extLst>
              <a:ext uri="{FF2B5EF4-FFF2-40B4-BE49-F238E27FC236}">
                <a16:creationId xmlns:a16="http://schemas.microsoft.com/office/drawing/2014/main" xmlns="" id="{662990D0-7A77-4291-AE9F-0173DDF38F78}"/>
              </a:ext>
            </a:extLst>
          </p:cNvPr>
          <p:cNvSpPr/>
          <p:nvPr/>
        </p:nvSpPr>
        <p:spPr>
          <a:xfrm>
            <a:off x="524457" y="1239972"/>
            <a:ext cx="576936" cy="50127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7" name="15 Elipse">
            <a:extLst>
              <a:ext uri="{FF2B5EF4-FFF2-40B4-BE49-F238E27FC236}">
                <a16:creationId xmlns:a16="http://schemas.microsoft.com/office/drawing/2014/main" xmlns="" id="{FA0B3280-61CE-41F9-911B-D5B9B1C5D127}"/>
              </a:ext>
            </a:extLst>
          </p:cNvPr>
          <p:cNvSpPr/>
          <p:nvPr/>
        </p:nvSpPr>
        <p:spPr>
          <a:xfrm>
            <a:off x="1343583" y="2060034"/>
            <a:ext cx="576936" cy="50127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9" name="20 Elipse">
            <a:extLst>
              <a:ext uri="{FF2B5EF4-FFF2-40B4-BE49-F238E27FC236}">
                <a16:creationId xmlns:a16="http://schemas.microsoft.com/office/drawing/2014/main" xmlns="" id="{4D6642FF-B7E9-44F7-B6AA-AA9BE64BD8F4}"/>
              </a:ext>
            </a:extLst>
          </p:cNvPr>
          <p:cNvSpPr/>
          <p:nvPr/>
        </p:nvSpPr>
        <p:spPr>
          <a:xfrm>
            <a:off x="3986501" y="4847779"/>
            <a:ext cx="576936" cy="50127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0" name="21 Elipse">
            <a:extLst>
              <a:ext uri="{FF2B5EF4-FFF2-40B4-BE49-F238E27FC236}">
                <a16:creationId xmlns:a16="http://schemas.microsoft.com/office/drawing/2014/main" xmlns="" id="{B4750682-40C0-4D5F-9BE6-B2122A6DB68E}"/>
              </a:ext>
            </a:extLst>
          </p:cNvPr>
          <p:cNvSpPr/>
          <p:nvPr/>
        </p:nvSpPr>
        <p:spPr>
          <a:xfrm>
            <a:off x="6881567" y="1239972"/>
            <a:ext cx="687092" cy="64633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6" name="75 CuadroTexto">
            <a:extLst>
              <a:ext uri="{FF2B5EF4-FFF2-40B4-BE49-F238E27FC236}">
                <a16:creationId xmlns:a16="http://schemas.microsoft.com/office/drawing/2014/main" xmlns="" id="{2415DF5D-88A4-430B-AA2C-D5836CC62665}"/>
              </a:ext>
            </a:extLst>
          </p:cNvPr>
          <p:cNvSpPr txBox="1"/>
          <p:nvPr/>
        </p:nvSpPr>
        <p:spPr>
          <a:xfrm>
            <a:off x="1920519" y="2088861"/>
            <a:ext cx="1602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prstClr val="black"/>
                </a:solidFill>
                <a:latin typeface="Calibri"/>
              </a:rPr>
              <a:t>Digitalización</a:t>
            </a:r>
          </a:p>
        </p:txBody>
      </p:sp>
      <p:sp>
        <p:nvSpPr>
          <p:cNvPr id="67" name="76 CuadroTexto">
            <a:extLst>
              <a:ext uri="{FF2B5EF4-FFF2-40B4-BE49-F238E27FC236}">
                <a16:creationId xmlns:a16="http://schemas.microsoft.com/office/drawing/2014/main" xmlns="" id="{C94DD4C3-6581-4395-A126-77DE5895344A}"/>
              </a:ext>
            </a:extLst>
          </p:cNvPr>
          <p:cNvSpPr txBox="1"/>
          <p:nvPr/>
        </p:nvSpPr>
        <p:spPr>
          <a:xfrm>
            <a:off x="4564569" y="4891937"/>
            <a:ext cx="1997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prstClr val="black"/>
                </a:solidFill>
                <a:latin typeface="Calibri"/>
              </a:rPr>
              <a:t>Alcance Nacional</a:t>
            </a:r>
          </a:p>
        </p:txBody>
      </p:sp>
      <p:sp>
        <p:nvSpPr>
          <p:cNvPr id="68" name="77 CuadroTexto">
            <a:extLst>
              <a:ext uri="{FF2B5EF4-FFF2-40B4-BE49-F238E27FC236}">
                <a16:creationId xmlns:a16="http://schemas.microsoft.com/office/drawing/2014/main" xmlns="" id="{FC9D6F09-6E8E-4210-8C32-DD0BE6AE772D}"/>
              </a:ext>
            </a:extLst>
          </p:cNvPr>
          <p:cNvSpPr txBox="1"/>
          <p:nvPr/>
        </p:nvSpPr>
        <p:spPr>
          <a:xfrm>
            <a:off x="7684190" y="1355909"/>
            <a:ext cx="4507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prstClr val="black"/>
                </a:solidFill>
                <a:latin typeface="Calibri"/>
              </a:rPr>
              <a:t>Plataforma de Denuncias de Corrupción  </a:t>
            </a:r>
          </a:p>
        </p:txBody>
      </p:sp>
      <p:pic>
        <p:nvPicPr>
          <p:cNvPr id="69" name="Picture 3">
            <a:extLst>
              <a:ext uri="{FF2B5EF4-FFF2-40B4-BE49-F238E27FC236}">
                <a16:creationId xmlns:a16="http://schemas.microsoft.com/office/drawing/2014/main" xmlns="" id="{89004151-ED4F-4B54-AD0C-9DCAD0AC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227" y="2110726"/>
            <a:ext cx="1384173" cy="10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xmlns="" id="{D59101AA-6D36-414D-B991-9FC76314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186" y="3315091"/>
            <a:ext cx="1395459" cy="130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84" y="3519370"/>
            <a:ext cx="1420593" cy="127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354" y="4855761"/>
            <a:ext cx="1573136" cy="116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90" y="4976289"/>
            <a:ext cx="1490987" cy="112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Flecha: hacia abajo 1">
            <a:extLst>
              <a:ext uri="{FF2B5EF4-FFF2-40B4-BE49-F238E27FC236}">
                <a16:creationId xmlns:a16="http://schemas.microsoft.com/office/drawing/2014/main" xmlns="" id="{673AA46F-27AC-4352-BC91-81DFA173B08A}"/>
              </a:ext>
            </a:extLst>
          </p:cNvPr>
          <p:cNvSpPr/>
          <p:nvPr/>
        </p:nvSpPr>
        <p:spPr>
          <a:xfrm>
            <a:off x="10245951" y="361000"/>
            <a:ext cx="1173186" cy="5419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8" name="CuadroTexto 17">
            <a:extLst>
              <a:ext uri="{FF2B5EF4-FFF2-40B4-BE49-F238E27FC236}">
                <a16:creationId xmlns:a16="http://schemas.microsoft.com/office/drawing/2014/main" xmlns="" id="{A82C1855-3DC3-4041-BF9F-F2BFA849BC91}"/>
              </a:ext>
            </a:extLst>
          </p:cNvPr>
          <p:cNvSpPr txBox="1"/>
          <p:nvPr/>
        </p:nvSpPr>
        <p:spPr>
          <a:xfrm>
            <a:off x="307975" y="247304"/>
            <a:ext cx="11632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PE" sz="2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alibri"/>
              </a:rPr>
              <a:t>SISTEMA INTEGRADO DE DENUNCIAS (Compromiso CAAI 2017)</a:t>
            </a:r>
            <a:endParaRPr kumimoji="0" lang="es-PE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alibri"/>
            </a:endParaRPr>
          </a:p>
        </p:txBody>
      </p:sp>
      <p:sp>
        <p:nvSpPr>
          <p:cNvPr id="39" name="CuadroTexto 17">
            <a:extLst>
              <a:ext uri="{FF2B5EF4-FFF2-40B4-BE49-F238E27FC236}">
                <a16:creationId xmlns:a16="http://schemas.microsoft.com/office/drawing/2014/main" xmlns="" id="{A9537407-BE9A-46EE-B7B6-741E2D613F15}"/>
              </a:ext>
            </a:extLst>
          </p:cNvPr>
          <p:cNvSpPr txBox="1"/>
          <p:nvPr/>
        </p:nvSpPr>
        <p:spPr>
          <a:xfrm>
            <a:off x="457246" y="6214673"/>
            <a:ext cx="11632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PE" sz="2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alibri"/>
              </a:rPr>
              <a:t>IMPLEMENTACIÓN DE LA PLATAFORMA DE DENUNCIAS DE CORRUPCIÓN</a:t>
            </a:r>
            <a:endParaRPr kumimoji="0" lang="es-PE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alibri"/>
            </a:endParaRPr>
          </a:p>
        </p:txBody>
      </p:sp>
      <p:sp>
        <p:nvSpPr>
          <p:cNvPr id="40" name="79 Elipse">
            <a:extLst>
              <a:ext uri="{FF2B5EF4-FFF2-40B4-BE49-F238E27FC236}">
                <a16:creationId xmlns:a16="http://schemas.microsoft.com/office/drawing/2014/main" xmlns="" id="{A669974F-8B53-416A-9704-08A3A3D683C0}"/>
              </a:ext>
            </a:extLst>
          </p:cNvPr>
          <p:cNvSpPr/>
          <p:nvPr/>
        </p:nvSpPr>
        <p:spPr>
          <a:xfrm>
            <a:off x="2945945" y="3980461"/>
            <a:ext cx="576936" cy="50127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1" name="80 CuadroTexto">
            <a:extLst>
              <a:ext uri="{FF2B5EF4-FFF2-40B4-BE49-F238E27FC236}">
                <a16:creationId xmlns:a16="http://schemas.microsoft.com/office/drawing/2014/main" xmlns="" id="{B6177B29-82D0-44B3-B721-A42F1EFDDA43}"/>
              </a:ext>
            </a:extLst>
          </p:cNvPr>
          <p:cNvSpPr txBox="1"/>
          <p:nvPr/>
        </p:nvSpPr>
        <p:spPr>
          <a:xfrm>
            <a:off x="3712399" y="4045932"/>
            <a:ext cx="2017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prstClr val="black"/>
                </a:solidFill>
                <a:latin typeface="Calibri"/>
              </a:rPr>
              <a:t>Proceso estándar</a:t>
            </a:r>
          </a:p>
        </p:txBody>
      </p:sp>
      <p:sp>
        <p:nvSpPr>
          <p:cNvPr id="42" name="16 Elipse">
            <a:extLst>
              <a:ext uri="{FF2B5EF4-FFF2-40B4-BE49-F238E27FC236}">
                <a16:creationId xmlns:a16="http://schemas.microsoft.com/office/drawing/2014/main" xmlns="" id="{60238F08-B91C-4C3F-ADA9-ADDF904CBD54}"/>
              </a:ext>
            </a:extLst>
          </p:cNvPr>
          <p:cNvSpPr/>
          <p:nvPr/>
        </p:nvSpPr>
        <p:spPr>
          <a:xfrm>
            <a:off x="2159762" y="3018093"/>
            <a:ext cx="576936" cy="50127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4" name="80 CuadroTexto">
            <a:extLst>
              <a:ext uri="{FF2B5EF4-FFF2-40B4-BE49-F238E27FC236}">
                <a16:creationId xmlns:a16="http://schemas.microsoft.com/office/drawing/2014/main" xmlns="" id="{078C394A-F932-4D2B-8A49-819D50ACA838}"/>
              </a:ext>
            </a:extLst>
          </p:cNvPr>
          <p:cNvSpPr txBox="1"/>
          <p:nvPr/>
        </p:nvSpPr>
        <p:spPr>
          <a:xfrm>
            <a:off x="2809480" y="3086893"/>
            <a:ext cx="3639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prstClr val="black"/>
                </a:solidFill>
                <a:latin typeface="Calibri"/>
              </a:rPr>
              <a:t>Carpeta ciudadana de denuncias</a:t>
            </a:r>
          </a:p>
        </p:txBody>
      </p:sp>
    </p:spTree>
    <p:extLst>
      <p:ext uri="{BB962C8B-B14F-4D97-AF65-F5344CB8AC3E}">
        <p14:creationId xmlns:p14="http://schemas.microsoft.com/office/powerpoint/2010/main" val="7288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993DF98-249E-4916-9CCE-54ADEF861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484"/>
            <a:ext cx="12192000" cy="686848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5125934-35FF-43E8-9B81-1838802DE2A0}"/>
              </a:ext>
            </a:extLst>
          </p:cNvPr>
          <p:cNvSpPr txBox="1"/>
          <p:nvPr/>
        </p:nvSpPr>
        <p:spPr>
          <a:xfrm>
            <a:off x="3619500" y="4349531"/>
            <a:ext cx="8439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4000" b="1" kern="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Mecanismos de Participación Ciudadana para el Control Social</a:t>
            </a:r>
          </a:p>
        </p:txBody>
      </p:sp>
      <p:sp>
        <p:nvSpPr>
          <p:cNvPr id="2" name="Diagrama de flujo: retraso 1">
            <a:extLst>
              <a:ext uri="{FF2B5EF4-FFF2-40B4-BE49-F238E27FC236}">
                <a16:creationId xmlns:a16="http://schemas.microsoft.com/office/drawing/2014/main" xmlns="" id="{F41CDEA2-5D3F-4ABB-B52F-8E42D0636DBF}"/>
              </a:ext>
            </a:extLst>
          </p:cNvPr>
          <p:cNvSpPr/>
          <p:nvPr/>
        </p:nvSpPr>
        <p:spPr>
          <a:xfrm flipH="1">
            <a:off x="1847850" y="4452166"/>
            <a:ext cx="1771650" cy="1733723"/>
          </a:xfrm>
          <a:prstGeom prst="flowChartDelay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9CAB9D8-11F4-4266-8E76-B08834C31D10}"/>
              </a:ext>
            </a:extLst>
          </p:cNvPr>
          <p:cNvSpPr txBox="1"/>
          <p:nvPr/>
        </p:nvSpPr>
        <p:spPr>
          <a:xfrm>
            <a:off x="2628900" y="4734342"/>
            <a:ext cx="99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7200" b="1" kern="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5.</a:t>
            </a:r>
            <a:r>
              <a:rPr lang="es-PE" sz="3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 </a:t>
            </a:r>
          </a:p>
          <a:p>
            <a:pPr>
              <a:defRPr/>
            </a:pPr>
            <a:endParaRPr lang="es-PE" sz="6000" b="1" kern="0" dirty="0">
              <a:solidFill>
                <a:srgbClr val="C00000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71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F3EE1E37-15BC-49C4-B6C5-64735CE74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5556"/>
            <a:ext cx="12192000" cy="4924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-1" b="47357"/>
          <a:stretch/>
        </p:blipFill>
        <p:spPr>
          <a:xfrm>
            <a:off x="7758791" y="4850504"/>
            <a:ext cx="4118135" cy="13917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4315" t="12154" r="4605" b="10158"/>
          <a:stretch/>
        </p:blipFill>
        <p:spPr>
          <a:xfrm>
            <a:off x="706974" y="243700"/>
            <a:ext cx="4306815" cy="247298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88371" y="2970503"/>
            <a:ext cx="114152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PE" sz="2400" dirty="0">
                <a:latin typeface="Century Gothic" panose="020B0502020202020204" pitchFamily="34" charset="0"/>
              </a:rPr>
              <a:t>Promover y canalizar la participación ciudadana de forma efectiva a través de alertas ciudadanas para evitar el uso de bienes y recursos del Estado con fines electorales,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PE" sz="2400" dirty="0">
                <a:latin typeface="Century Gothic" panose="020B0502020202020204" pitchFamily="34" charset="0"/>
              </a:rPr>
              <a:t>Alertar, capacitar y sensibilizar sobre las infracciones.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PE" sz="1600" dirty="0">
              <a:latin typeface="Century Gothic" panose="020B0502020202020204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88E3726F-989F-4FDD-B6D6-62A872949382}"/>
              </a:ext>
            </a:extLst>
          </p:cNvPr>
          <p:cNvSpPr/>
          <p:nvPr/>
        </p:nvSpPr>
        <p:spPr>
          <a:xfrm>
            <a:off x="446625" y="2473672"/>
            <a:ext cx="2202307" cy="39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Objetivos:</a:t>
            </a:r>
          </a:p>
        </p:txBody>
      </p:sp>
      <p:sp>
        <p:nvSpPr>
          <p:cNvPr id="38" name="1 Triángulo isósceles"/>
          <p:cNvSpPr/>
          <p:nvPr/>
        </p:nvSpPr>
        <p:spPr>
          <a:xfrm rot="5400000">
            <a:off x="188457" y="2559940"/>
            <a:ext cx="149772" cy="146015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F5B2CED-1BB1-4E10-999E-812008B28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5556"/>
            <a:ext cx="12192000" cy="49244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9877" y="1640790"/>
            <a:ext cx="6020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PE" sz="2000" dirty="0">
                <a:latin typeface="Century Gothic" panose="020B0502020202020204" pitchFamily="34" charset="0"/>
              </a:rPr>
              <a:t>Contar con la participación de representantes de sociedades civiles voluntarios que ejercerán control social sobre la ejecución de obras públicas.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80982" y="3003707"/>
            <a:ext cx="602065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PE" sz="2000" b="1" dirty="0">
                <a:latin typeface="Century Gothic" panose="020B0502020202020204" pitchFamily="34" charset="0"/>
              </a:rPr>
              <a:t>Convenios suscritos con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sz="1600" b="1" dirty="0">
                <a:latin typeface="Century Gothic" panose="020B0502020202020204" pitchFamily="34" charset="0"/>
              </a:rPr>
              <a:t>Asociación Civil Transparencia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sz="1600" b="1" dirty="0">
                <a:latin typeface="Century Gothic" panose="020B0502020202020204" pitchFamily="34" charset="0"/>
              </a:rPr>
              <a:t>Proética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sz="1600" b="1" dirty="0">
                <a:latin typeface="Century Gothic" panose="020B0502020202020204" pitchFamily="34" charset="0"/>
              </a:rPr>
              <a:t>Mesa de Concertación para la Lucha contra La Pobreza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sz="1600" b="1" dirty="0">
                <a:latin typeface="Century Gothic" panose="020B0502020202020204" pitchFamily="34" charset="0"/>
              </a:rPr>
              <a:t>Colegio de arquitectos del Perú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sz="1600" b="1" dirty="0">
                <a:latin typeface="Century Gothic" panose="020B0502020202020204" pitchFamily="34" charset="0"/>
              </a:rPr>
              <a:t>Universidad de Piura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88E3726F-989F-4FDD-B6D6-62A872949382}"/>
              </a:ext>
            </a:extLst>
          </p:cNvPr>
          <p:cNvSpPr/>
          <p:nvPr/>
        </p:nvSpPr>
        <p:spPr>
          <a:xfrm>
            <a:off x="459877" y="1142165"/>
            <a:ext cx="5983942" cy="39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</a:t>
            </a:r>
          </a:p>
        </p:txBody>
      </p:sp>
      <p:sp>
        <p:nvSpPr>
          <p:cNvPr id="38" name="1 Triángulo isósceles"/>
          <p:cNvSpPr/>
          <p:nvPr/>
        </p:nvSpPr>
        <p:spPr>
          <a:xfrm rot="5400000">
            <a:off x="233088" y="1256070"/>
            <a:ext cx="149772" cy="146015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C00000"/>
              </a:solidFill>
            </a:endParaRPr>
          </a:p>
        </p:txBody>
      </p:sp>
      <p:sp>
        <p:nvSpPr>
          <p:cNvPr id="9" name="AutoShape 2" descr="Resultado de imagen para auditores juveniles contralo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r="2319"/>
          <a:stretch/>
        </p:blipFill>
        <p:spPr>
          <a:xfrm>
            <a:off x="1588595" y="19051"/>
            <a:ext cx="5494732" cy="119613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87C30F7-C428-4542-91C7-15481DAEC434}"/>
              </a:ext>
            </a:extLst>
          </p:cNvPr>
          <p:cNvSpPr txBox="1"/>
          <p:nvPr/>
        </p:nvSpPr>
        <p:spPr>
          <a:xfrm>
            <a:off x="459877" y="4997566"/>
            <a:ext cx="11031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PE" sz="2000" dirty="0">
                <a:latin typeface="Century Gothic" panose="020B0502020202020204" pitchFamily="34" charset="0"/>
              </a:rPr>
              <a:t>Se tiene </a:t>
            </a:r>
            <a:r>
              <a:rPr lang="es-PE" sz="2000" b="1" dirty="0">
                <a:latin typeface="Century Gothic" panose="020B0502020202020204" pitchFamily="34" charset="0"/>
              </a:rPr>
              <a:t>5486 aspirantes </a:t>
            </a:r>
            <a:r>
              <a:rPr lang="es-PE" sz="2000" dirty="0">
                <a:latin typeface="Century Gothic" panose="020B0502020202020204" pitchFamily="34" charset="0"/>
              </a:rPr>
              <a:t>inscritos de 19 regiones del País.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PE" sz="2000" dirty="0">
                <a:latin typeface="Century Gothic" panose="020B0502020202020204" pitchFamily="34" charset="0"/>
              </a:rPr>
              <a:t>En el departamento de Cusco se tiene </a:t>
            </a:r>
            <a:r>
              <a:rPr lang="es-PE" sz="2000" b="1" dirty="0">
                <a:latin typeface="Century Gothic" panose="020B0502020202020204" pitchFamily="34" charset="0"/>
              </a:rPr>
              <a:t>422 aspirantes</a:t>
            </a:r>
            <a:r>
              <a:rPr lang="es-PE" sz="2000" dirty="0">
                <a:latin typeface="Century Gothic" panose="020B0502020202020204" pitchFamily="34" charset="0"/>
              </a:rPr>
              <a:t>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PE" sz="2000" dirty="0">
                <a:latin typeface="Century Gothic" panose="020B0502020202020204" pitchFamily="34" charset="0"/>
              </a:rPr>
              <a:t>La capacitación se llevó a cabo el día de ayer 22 de Nov. En la ciudad de Sicuani.</a:t>
            </a: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4"/>
          <a:stretch/>
        </p:blipFill>
        <p:spPr>
          <a:xfrm>
            <a:off x="6999456" y="1959862"/>
            <a:ext cx="4218960" cy="29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76595" y="3071267"/>
            <a:ext cx="60206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PE" sz="2000" dirty="0">
                <a:latin typeface="Century Gothic" panose="020B0502020202020204" pitchFamily="34" charset="0"/>
              </a:rPr>
              <a:t>Promueve valores éticos y mecanismos de control social en la gestión pública desde la convivencia escolar.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PE" sz="2000" dirty="0">
                <a:latin typeface="Century Gothic" panose="020B0502020202020204" pitchFamily="34" charset="0"/>
              </a:rPr>
              <a:t>Desarrollo de veedurías escolares en instituciones educativas, comisarias y municipalidades.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88E3726F-989F-4FDD-B6D6-62A872949382}"/>
              </a:ext>
            </a:extLst>
          </p:cNvPr>
          <p:cNvSpPr/>
          <p:nvPr/>
        </p:nvSpPr>
        <p:spPr>
          <a:xfrm>
            <a:off x="459877" y="2345057"/>
            <a:ext cx="5983942" cy="39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</a:t>
            </a:r>
          </a:p>
        </p:txBody>
      </p:sp>
      <p:sp>
        <p:nvSpPr>
          <p:cNvPr id="38" name="1 Triángulo isósceles"/>
          <p:cNvSpPr/>
          <p:nvPr/>
        </p:nvSpPr>
        <p:spPr>
          <a:xfrm rot="5400000">
            <a:off x="201709" y="2472269"/>
            <a:ext cx="149772" cy="146015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AutoShape 2" descr="Resultado de imagen para auditores juveniles contralo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t="20251" b="25132"/>
          <a:stretch/>
        </p:blipFill>
        <p:spPr>
          <a:xfrm>
            <a:off x="349603" y="259237"/>
            <a:ext cx="5490949" cy="121465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b="14100"/>
          <a:stretch/>
        </p:blipFill>
        <p:spPr>
          <a:xfrm>
            <a:off x="6613067" y="1295553"/>
            <a:ext cx="5490949" cy="41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F8CC1B6-CB73-4237-B3FE-460CFCC5FF44}"/>
              </a:ext>
            </a:extLst>
          </p:cNvPr>
          <p:cNvSpPr txBox="1"/>
          <p:nvPr/>
        </p:nvSpPr>
        <p:spPr>
          <a:xfrm>
            <a:off x="1099335" y="1659632"/>
            <a:ext cx="867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PE" sz="3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CONTENIDO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CE0BD22-3431-4EED-B28D-445AACF5E56D}"/>
              </a:ext>
            </a:extLst>
          </p:cNvPr>
          <p:cNvSpPr txBox="1"/>
          <p:nvPr/>
        </p:nvSpPr>
        <p:spPr>
          <a:xfrm>
            <a:off x="1232899" y="2760918"/>
            <a:ext cx="106748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  <a:defRPr/>
            </a:pPr>
            <a:r>
              <a:rPr lang="es-PE" sz="2400" b="1" kern="0" dirty="0">
                <a:solidFill>
                  <a:srgbClr val="C00000"/>
                </a:solidFill>
                <a:latin typeface="Century Gothic" panose="020B0502020202020204" pitchFamily="34" charset="0"/>
                <a:sym typeface="Calibri"/>
              </a:rPr>
              <a:t>La Contraloría General de la República del Perú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s-PE" sz="2400" b="1" kern="0" dirty="0">
              <a:solidFill>
                <a:srgbClr val="C00000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s-PE" sz="24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Marco normativo de fortalecimiento del SNC y de la CGR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s-PE" sz="2400" b="1" kern="0" dirty="0">
              <a:solidFill>
                <a:srgbClr val="C00000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s-PE" sz="24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Instrumentos para contribuir a mejorar la Gestión Pública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s-PE" sz="2400" b="1" kern="0" dirty="0">
              <a:solidFill>
                <a:srgbClr val="C00000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s-PE" sz="24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Denuncias ciudadanas para la lucha contra la corrupción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s-PE" sz="2400" b="1" kern="0" dirty="0">
              <a:solidFill>
                <a:srgbClr val="C00000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s-PE" sz="2400" b="1" kern="0" dirty="0">
                <a:solidFill>
                  <a:srgbClr val="C00000"/>
                </a:solidFill>
                <a:latin typeface="Century Gothic" panose="020B0502020202020204" pitchFamily="34" charset="0"/>
              </a:rPr>
              <a:t>Mecanismos de Participación Ciudadana para el Control Social</a:t>
            </a:r>
          </a:p>
          <a:p>
            <a:pPr>
              <a:defRPr/>
            </a:pPr>
            <a:endParaRPr lang="es-PE" sz="4000" b="1" kern="0" dirty="0">
              <a:solidFill>
                <a:srgbClr val="C00000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1FCDCC8-D52D-437F-9E10-4A71A3669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484"/>
            <a:ext cx="933449" cy="68684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688B30F-371E-4B26-B19B-C6E7223FC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24" y="429289"/>
            <a:ext cx="3151710" cy="6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DDD9E44D-3DD8-4D41-B9F1-C7DFF9BA1E49}"/>
              </a:ext>
            </a:extLst>
          </p:cNvPr>
          <p:cNvSpPr txBox="1"/>
          <p:nvPr/>
        </p:nvSpPr>
        <p:spPr>
          <a:xfrm>
            <a:off x="1639667" y="636677"/>
            <a:ext cx="523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s-PE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Century Gothic"/>
                <a:sym typeface="Calibri"/>
              </a:rPr>
              <a:t>AUDIENCIAS PÚBLICAS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60375" y="1893546"/>
            <a:ext cx="6020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PE" dirty="0">
                <a:latin typeface="Century Gothic" panose="020B0502020202020204" pitchFamily="34" charset="0"/>
              </a:rPr>
              <a:t>Generar un espacio de participación ciudadana a través del control social en la lucha contra la corrupción, asimismo, brindar  información sobre las acciones que realiza la CGR.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88E3726F-989F-4FDD-B6D6-62A872949382}"/>
              </a:ext>
            </a:extLst>
          </p:cNvPr>
          <p:cNvSpPr/>
          <p:nvPr/>
        </p:nvSpPr>
        <p:spPr>
          <a:xfrm>
            <a:off x="541763" y="1498310"/>
            <a:ext cx="5983942" cy="39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</a:t>
            </a:r>
          </a:p>
        </p:txBody>
      </p:sp>
      <p:sp>
        <p:nvSpPr>
          <p:cNvPr id="38" name="1 Triángulo isósceles"/>
          <p:cNvSpPr/>
          <p:nvPr/>
        </p:nvSpPr>
        <p:spPr>
          <a:xfrm rot="5400000">
            <a:off x="312481" y="1622921"/>
            <a:ext cx="149772" cy="146015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AutoShape 2" descr="Resultado de imagen para auditores juveniles contralo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88E3726F-989F-4FDD-B6D6-62A872949382}"/>
              </a:ext>
            </a:extLst>
          </p:cNvPr>
          <p:cNvSpPr/>
          <p:nvPr/>
        </p:nvSpPr>
        <p:spPr>
          <a:xfrm>
            <a:off x="547391" y="3206377"/>
            <a:ext cx="5983942" cy="3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Avances a la fecha</a:t>
            </a:r>
          </a:p>
        </p:txBody>
      </p:sp>
      <p:sp>
        <p:nvSpPr>
          <p:cNvPr id="15" name="1 Triángulo isósceles"/>
          <p:cNvSpPr/>
          <p:nvPr/>
        </p:nvSpPr>
        <p:spPr>
          <a:xfrm rot="5400000">
            <a:off x="289223" y="3292645"/>
            <a:ext cx="149772" cy="146015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10762" y="3804114"/>
            <a:ext cx="60206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PE" sz="1600" b="1" dirty="0">
                <a:latin typeface="Century Gothic" panose="020B0502020202020204" pitchFamily="34" charset="0"/>
              </a:rPr>
              <a:t>Audiencias Públicas Provinciales a nivel nacional.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PE" sz="1600" dirty="0">
                <a:latin typeface="Century Gothic" panose="020B0502020202020204" pitchFamily="34" charset="0"/>
              </a:rPr>
              <a:t>Entre agosto y octubre</a:t>
            </a:r>
            <a:r>
              <a:rPr lang="es-PE" sz="1600" b="1" dirty="0">
                <a:latin typeface="Century Gothic" panose="020B0502020202020204" pitchFamily="34" charset="0"/>
              </a:rPr>
              <a:t> </a:t>
            </a:r>
            <a:r>
              <a:rPr lang="es-PE" sz="1600" dirty="0">
                <a:latin typeface="Century Gothic" panose="020B0502020202020204" pitchFamily="34" charset="0"/>
              </a:rPr>
              <a:t>2018: se llevaron a cabo en 48 provincias con un total de 4,604 </a:t>
            </a:r>
            <a:r>
              <a:rPr lang="es-PE" sz="1600" b="1" dirty="0">
                <a:latin typeface="Century Gothic" panose="020B0502020202020204" pitchFamily="34" charset="0"/>
              </a:rPr>
              <a:t>ciudadanos </a:t>
            </a:r>
            <a:r>
              <a:rPr lang="es-PE" sz="1600" dirty="0">
                <a:latin typeface="Century Gothic" panose="020B0502020202020204" pitchFamily="34" charset="0"/>
              </a:rPr>
              <a:t>participantes.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PE" sz="1600" b="1" dirty="0">
                <a:latin typeface="Century Gothic" panose="020B0502020202020204" pitchFamily="34" charset="0"/>
              </a:rPr>
              <a:t>Audiencias Públicas Provinciales en Cusco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PE" sz="1600" dirty="0">
                <a:latin typeface="Century Gothic" panose="020B0502020202020204" pitchFamily="34" charset="0"/>
              </a:rPr>
              <a:t>Se llevaron a cabo audiencias en las provincias de Quispicanchi y Canchis, </a:t>
            </a:r>
            <a:r>
              <a:rPr lang="es-PE" sz="1600">
                <a:latin typeface="Century Gothic" panose="020B0502020202020204" pitchFamily="34" charset="0"/>
              </a:rPr>
              <a:t>con 113 </a:t>
            </a:r>
            <a:r>
              <a:rPr lang="es-PE" sz="1600" dirty="0">
                <a:latin typeface="Century Gothic" panose="020B0502020202020204" pitchFamily="34" charset="0"/>
              </a:rPr>
              <a:t>y 295 ciudadanos participantes, respectivamente.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7EE15ED-8500-43F1-AD1A-5DCD8DC25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377" y="-37981"/>
            <a:ext cx="3079656" cy="25783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0A201CD-8142-4E92-AA86-42AD48D3F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82" y="2760648"/>
            <a:ext cx="5026718" cy="356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10B12578-13DD-440B-9992-29905837A117}"/>
              </a:ext>
            </a:extLst>
          </p:cNvPr>
          <p:cNvGrpSpPr/>
          <p:nvPr/>
        </p:nvGrpSpPr>
        <p:grpSpPr>
          <a:xfrm>
            <a:off x="0" y="0"/>
            <a:ext cx="12192000" cy="6877050"/>
            <a:chOff x="0" y="0"/>
            <a:chExt cx="12192000" cy="6877050"/>
          </a:xfrm>
        </p:grpSpPr>
        <p:sp>
          <p:nvSpPr>
            <p:cNvPr id="6" name="3 Rectángulo">
              <a:extLst>
                <a:ext uri="{FF2B5EF4-FFF2-40B4-BE49-F238E27FC236}">
                  <a16:creationId xmlns:a16="http://schemas.microsoft.com/office/drawing/2014/main" xmlns="" id="{8A8A9D02-3F87-4843-81E9-90D6DC2B85A2}"/>
                </a:ext>
              </a:extLst>
            </p:cNvPr>
            <p:cNvSpPr/>
            <p:nvPr/>
          </p:nvSpPr>
          <p:spPr>
            <a:xfrm>
              <a:off x="0" y="0"/>
              <a:ext cx="12192000" cy="649356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2 Rectángulo">
              <a:extLst>
                <a:ext uri="{FF2B5EF4-FFF2-40B4-BE49-F238E27FC236}">
                  <a16:creationId xmlns:a16="http://schemas.microsoft.com/office/drawing/2014/main" xmlns="" id="{1A24A42E-6157-4EC5-B488-E2129BDC2137}"/>
                </a:ext>
              </a:extLst>
            </p:cNvPr>
            <p:cNvSpPr/>
            <p:nvPr/>
          </p:nvSpPr>
          <p:spPr>
            <a:xfrm>
              <a:off x="0" y="6493565"/>
              <a:ext cx="12192000" cy="3834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E8DB5E4-06C5-4DFB-8F51-278D93D0944D}"/>
              </a:ext>
            </a:extLst>
          </p:cNvPr>
          <p:cNvSpPr txBox="1"/>
          <p:nvPr/>
        </p:nvSpPr>
        <p:spPr>
          <a:xfrm>
            <a:off x="0" y="628233"/>
            <a:ext cx="11926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PE" sz="4400" b="1" kern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Contraloría General de la República comprometida con la Integridad Pública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8B3DD42-AF07-4A87-9A2B-7BB655057CE7}"/>
              </a:ext>
            </a:extLst>
          </p:cNvPr>
          <p:cNvSpPr txBox="1"/>
          <p:nvPr/>
        </p:nvSpPr>
        <p:spPr>
          <a:xfrm>
            <a:off x="1981200" y="4584390"/>
            <a:ext cx="11926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s-PE" sz="4400" b="1" kern="0" dirty="0">
              <a:solidFill>
                <a:srgbClr val="C00000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 algn="ctr">
              <a:defRPr/>
            </a:pPr>
            <a:r>
              <a:rPr lang="es-PE" sz="44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 Gracias por su atención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5FF95CA-CAE8-4C3E-BDBF-15915279A2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100000" l="0" r="36893">
                        <a14:foregroundMark x1="17002" y1="72461" x2="17002" y2="72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219"/>
          <a:stretch/>
        </p:blipFill>
        <p:spPr>
          <a:xfrm>
            <a:off x="3276600" y="2537408"/>
            <a:ext cx="4591049" cy="28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484"/>
            <a:ext cx="12192000" cy="686848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F8E60CA-D07A-49B8-A673-ED3421DFE144}"/>
              </a:ext>
            </a:extLst>
          </p:cNvPr>
          <p:cNvSpPr txBox="1"/>
          <p:nvPr/>
        </p:nvSpPr>
        <p:spPr>
          <a:xfrm>
            <a:off x="3752850" y="4409955"/>
            <a:ext cx="8439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PE" sz="4000" b="1" kern="0" dirty="0" err="1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alibri"/>
              </a:rPr>
              <a:t>Contraloria</a:t>
            </a:r>
            <a:r>
              <a:rPr lang="es-PE" sz="4000" b="1" kern="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alibri"/>
              </a:rPr>
              <a:t> General de la República del Perú</a:t>
            </a:r>
          </a:p>
        </p:txBody>
      </p:sp>
      <p:sp>
        <p:nvSpPr>
          <p:cNvPr id="8" name="Diagrama de flujo: retraso 7">
            <a:extLst>
              <a:ext uri="{FF2B5EF4-FFF2-40B4-BE49-F238E27FC236}">
                <a16:creationId xmlns:a16="http://schemas.microsoft.com/office/drawing/2014/main" xmlns="" id="{2BD5A51F-2B2B-406A-BF68-6B72B1FE8E1B}"/>
              </a:ext>
            </a:extLst>
          </p:cNvPr>
          <p:cNvSpPr/>
          <p:nvPr/>
        </p:nvSpPr>
        <p:spPr>
          <a:xfrm flipH="1">
            <a:off x="1847850" y="4452166"/>
            <a:ext cx="1771650" cy="1733723"/>
          </a:xfrm>
          <a:prstGeom prst="flowChartDelay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4602815-F5C6-44AF-B83A-E28C11E4F185}"/>
              </a:ext>
            </a:extLst>
          </p:cNvPr>
          <p:cNvSpPr txBox="1"/>
          <p:nvPr/>
        </p:nvSpPr>
        <p:spPr>
          <a:xfrm>
            <a:off x="2533650" y="4734342"/>
            <a:ext cx="1085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7200" b="1" kern="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1.</a:t>
            </a:r>
            <a:r>
              <a:rPr lang="es-PE" sz="3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 </a:t>
            </a:r>
          </a:p>
          <a:p>
            <a:pPr>
              <a:defRPr/>
            </a:pPr>
            <a:endParaRPr lang="es-PE" sz="6000" b="1" kern="0" dirty="0">
              <a:solidFill>
                <a:srgbClr val="C00000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97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32341" r="4651" b="13876"/>
          <a:stretch/>
        </p:blipFill>
        <p:spPr>
          <a:xfrm>
            <a:off x="226031" y="832738"/>
            <a:ext cx="11696617" cy="5393402"/>
          </a:xfrm>
          <a:prstGeom prst="rect">
            <a:avLst/>
          </a:prstGeom>
        </p:spPr>
      </p:pic>
      <p:sp>
        <p:nvSpPr>
          <p:cNvPr id="47" name="CuadroTexto 19">
            <a:extLst>
              <a:ext uri="{FF2B5EF4-FFF2-40B4-BE49-F238E27FC236}">
                <a16:creationId xmlns:a16="http://schemas.microsoft.com/office/drawing/2014/main" xmlns="" id="{DDD9E44D-3DD8-4D41-B9F1-C7DFF9BA1E49}"/>
              </a:ext>
            </a:extLst>
          </p:cNvPr>
          <p:cNvSpPr txBox="1"/>
          <p:nvPr/>
        </p:nvSpPr>
        <p:spPr>
          <a:xfrm>
            <a:off x="387338" y="170147"/>
            <a:ext cx="114173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alibri"/>
              </a:rPr>
              <a:t>LA CONTRALORIA GENERAL DE LA REPÚBLICA</a:t>
            </a:r>
            <a:endParaRPr kumimoji="0" lang="es-PE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4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B84363E-13DF-4237-860E-463FA3F49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A88CAD6B-7920-4DD0-93D0-582A06795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l="9311" t="43832" r="2534" b="38978"/>
          <a:stretch/>
        </p:blipFill>
        <p:spPr>
          <a:xfrm>
            <a:off x="0" y="1"/>
            <a:ext cx="12192000" cy="12496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89965A8A-FF82-4BF3-88A8-959C90D12D87}"/>
              </a:ext>
            </a:extLst>
          </p:cNvPr>
          <p:cNvSpPr txBox="1">
            <a:spLocks/>
          </p:cNvSpPr>
          <p:nvPr/>
        </p:nvSpPr>
        <p:spPr>
          <a:xfrm>
            <a:off x="547062" y="335279"/>
            <a:ext cx="10768638" cy="914399"/>
          </a:xfrm>
          <a:prstGeom prst="rect">
            <a:avLst/>
          </a:prstGeom>
          <a:solidFill>
            <a:srgbClr val="0070C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8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cs typeface="Arial" panose="020B0604020202020204" pitchFamily="34" charset="0"/>
              </a:rPr>
              <a:t>El Control Gubernamental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6247D2ED-506C-40D3-ACD6-7A7FC29408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21163" r="3617" b="4438"/>
          <a:stretch/>
        </p:blipFill>
        <p:spPr>
          <a:xfrm>
            <a:off x="404950" y="1249677"/>
            <a:ext cx="10910750" cy="52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466908" y="194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  <p:sp>
        <p:nvSpPr>
          <p:cNvPr id="12" name="11 Rectángulo"/>
          <p:cNvSpPr/>
          <p:nvPr/>
        </p:nvSpPr>
        <p:spPr>
          <a:xfrm>
            <a:off x="2765214" y="2169765"/>
            <a:ext cx="7719183" cy="39745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13" name="12 Rectángulo"/>
          <p:cNvSpPr/>
          <p:nvPr/>
        </p:nvSpPr>
        <p:spPr>
          <a:xfrm>
            <a:off x="608487" y="2318410"/>
            <a:ext cx="2008390" cy="2884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15" name="14 Rectángulo redondeado"/>
          <p:cNvSpPr/>
          <p:nvPr/>
        </p:nvSpPr>
        <p:spPr>
          <a:xfrm>
            <a:off x="546917" y="537060"/>
            <a:ext cx="10258660" cy="3325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/>
              <a:t>ASPECTOS A DESTACAR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624613" y="5468360"/>
            <a:ext cx="2008390" cy="505269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 NORMATIVA TÉCNICA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2940223" y="5388097"/>
            <a:ext cx="2008390" cy="58553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PROYECTOS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6824036" y="5388096"/>
            <a:ext cx="1700611" cy="58553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SUPERVISIÓN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8569164" y="5388096"/>
            <a:ext cx="1874437" cy="58553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MEJORA CONTINUA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10585269" y="1630139"/>
            <a:ext cx="861530" cy="41829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PE" dirty="0"/>
              <a:t>PLAN DE ACCIÓN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720053" y="2425187"/>
            <a:ext cx="1839144" cy="6310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</a:rPr>
              <a:t>PREVENIR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697596" y="3401847"/>
            <a:ext cx="1872993" cy="6310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</a:rPr>
              <a:t>DETECTAR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714519" y="4287019"/>
            <a:ext cx="1839145" cy="5817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</a:rPr>
              <a:t>SANCIONAR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629899" y="1768364"/>
            <a:ext cx="2008389" cy="55004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/>
              <a:t>OBJETIVOS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2763055" y="1768364"/>
            <a:ext cx="7719183" cy="55004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/>
              <a:t>ESTRATEGIAS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2955528" y="2379691"/>
            <a:ext cx="956596" cy="93471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GESTIÓN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DE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RIESGOS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4067189" y="2347915"/>
            <a:ext cx="936519" cy="9475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ÉTICA  PÚBLICA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5077109" y="2347916"/>
            <a:ext cx="1403417" cy="94758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TRANSPARENCIA Y ACCESO A LA INFORMACIÓN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8992569" y="2391260"/>
            <a:ext cx="1373758" cy="476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PARTICIPACIÓN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CIUDADANA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3912124" y="3477356"/>
            <a:ext cx="2954766" cy="63631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FISCALIZACIÓN PATRIMONIAL </a:t>
            </a:r>
          </a:p>
          <a:p>
            <a:pPr algn="ctr"/>
            <a:r>
              <a:rPr lang="es-PE" sz="1400" dirty="0">
                <a:solidFill>
                  <a:schemeClr val="tx1"/>
                </a:solidFill>
              </a:rPr>
              <a:t>(DDJJ, RENDICIÓN DE CUENTAS)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7300901" y="3518996"/>
            <a:ext cx="2205481" cy="58553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OPERACIONES ESPECIALES 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3061889" y="4281481"/>
            <a:ext cx="2205481" cy="7968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FASE INSTRUCTIVA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5394295" y="4281482"/>
            <a:ext cx="2078576" cy="809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PROCEDIMIENTO SANCIONADOR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5038027" y="5388096"/>
            <a:ext cx="1705058" cy="58553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FORMACIÓN Y COMUNICACIÓN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7517940" y="2347915"/>
            <a:ext cx="1373758" cy="55004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SISTEMA DE DENUNCIAS</a:t>
            </a:r>
          </a:p>
        </p:txBody>
      </p:sp>
      <p:sp>
        <p:nvSpPr>
          <p:cNvPr id="42" name="41 Rectángulo redondeado"/>
          <p:cNvSpPr/>
          <p:nvPr/>
        </p:nvSpPr>
        <p:spPr>
          <a:xfrm>
            <a:off x="7525660" y="2962947"/>
            <a:ext cx="1366037" cy="3876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SISTEMA INFOBRAS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8992569" y="2975659"/>
            <a:ext cx="1373757" cy="43083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CONTROL INTERNO</a:t>
            </a:r>
          </a:p>
        </p:txBody>
      </p:sp>
      <p:sp>
        <p:nvSpPr>
          <p:cNvPr id="45" name="44 Rectángulo redondeado"/>
          <p:cNvSpPr/>
          <p:nvPr/>
        </p:nvSpPr>
        <p:spPr>
          <a:xfrm>
            <a:off x="6580062" y="2366230"/>
            <a:ext cx="837006" cy="96163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CAAI</a:t>
            </a:r>
          </a:p>
        </p:txBody>
      </p:sp>
    </p:spTree>
    <p:extLst>
      <p:ext uri="{BB962C8B-B14F-4D97-AF65-F5344CB8AC3E}">
        <p14:creationId xmlns:p14="http://schemas.microsoft.com/office/powerpoint/2010/main" val="21880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962"/>
            <a:ext cx="12192000" cy="686848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F8E60CA-D07A-49B8-A673-ED3421DFE144}"/>
              </a:ext>
            </a:extLst>
          </p:cNvPr>
          <p:cNvSpPr txBox="1"/>
          <p:nvPr/>
        </p:nvSpPr>
        <p:spPr>
          <a:xfrm>
            <a:off x="3752850" y="4409955"/>
            <a:ext cx="6161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4000" b="1" kern="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Marco normativo de fortalecimiento del SNC y de la CGR</a:t>
            </a:r>
            <a:endParaRPr lang="es-PE" sz="6600" b="1" kern="0" dirty="0">
              <a:solidFill>
                <a:srgbClr val="C00000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8" name="Diagrama de flujo: retraso 7">
            <a:extLst>
              <a:ext uri="{FF2B5EF4-FFF2-40B4-BE49-F238E27FC236}">
                <a16:creationId xmlns:a16="http://schemas.microsoft.com/office/drawing/2014/main" xmlns="" id="{2BD5A51F-2B2B-406A-BF68-6B72B1FE8E1B}"/>
              </a:ext>
            </a:extLst>
          </p:cNvPr>
          <p:cNvSpPr/>
          <p:nvPr/>
        </p:nvSpPr>
        <p:spPr>
          <a:xfrm flipH="1">
            <a:off x="1847850" y="4452166"/>
            <a:ext cx="1771650" cy="1733723"/>
          </a:xfrm>
          <a:prstGeom prst="flowChartDelay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4602815-F5C6-44AF-B83A-E28C11E4F185}"/>
              </a:ext>
            </a:extLst>
          </p:cNvPr>
          <p:cNvSpPr txBox="1"/>
          <p:nvPr/>
        </p:nvSpPr>
        <p:spPr>
          <a:xfrm>
            <a:off x="2533650" y="4734342"/>
            <a:ext cx="1085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7200" b="1" kern="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2.</a:t>
            </a:r>
            <a:r>
              <a:rPr lang="es-PE" sz="3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 </a:t>
            </a:r>
          </a:p>
          <a:p>
            <a:pPr>
              <a:defRPr/>
            </a:pPr>
            <a:endParaRPr lang="es-PE" sz="6000" b="1" kern="0" dirty="0">
              <a:solidFill>
                <a:srgbClr val="C00000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50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7673BF0-C945-4AC5-9DCD-B31A05C92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65556"/>
            <a:ext cx="12192000" cy="49244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DDD9E44D-3DD8-4D41-B9F1-C7DFF9BA1E49}"/>
              </a:ext>
            </a:extLst>
          </p:cNvPr>
          <p:cNvSpPr txBox="1"/>
          <p:nvPr/>
        </p:nvSpPr>
        <p:spPr>
          <a:xfrm>
            <a:off x="297598" y="282683"/>
            <a:ext cx="114173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alibri"/>
              </a:rPr>
              <a:t>MARCO NORMATIVO </a:t>
            </a:r>
            <a:endParaRPr kumimoji="0" lang="es-PE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alibri"/>
            </a:endParaRPr>
          </a:p>
        </p:txBody>
      </p:sp>
      <p:sp>
        <p:nvSpPr>
          <p:cNvPr id="16" name="Rectángulo 8">
            <a:extLst>
              <a:ext uri="{FF2B5EF4-FFF2-40B4-BE49-F238E27FC236}">
                <a16:creationId xmlns:a16="http://schemas.microsoft.com/office/drawing/2014/main" xmlns="" id="{EB1942A9-0607-4184-95C9-7175C56A4324}"/>
              </a:ext>
            </a:extLst>
          </p:cNvPr>
          <p:cNvSpPr/>
          <p:nvPr/>
        </p:nvSpPr>
        <p:spPr>
          <a:xfrm>
            <a:off x="738525" y="4438320"/>
            <a:ext cx="5861650" cy="39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Creación de la </a:t>
            </a:r>
            <a:r>
              <a:rPr lang="es-PE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Vicecontraloría</a:t>
            </a: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Integridad</a:t>
            </a:r>
          </a:p>
        </p:txBody>
      </p:sp>
      <p:sp>
        <p:nvSpPr>
          <p:cNvPr id="19" name="1 Triángulo isósceles">
            <a:extLst>
              <a:ext uri="{FF2B5EF4-FFF2-40B4-BE49-F238E27FC236}">
                <a16:creationId xmlns:a16="http://schemas.microsoft.com/office/drawing/2014/main" xmlns="" id="{B1F1DED7-089E-4168-8B74-5D6E5A3CD199}"/>
              </a:ext>
            </a:extLst>
          </p:cNvPr>
          <p:cNvSpPr/>
          <p:nvPr/>
        </p:nvSpPr>
        <p:spPr>
          <a:xfrm rot="5400000">
            <a:off x="502620" y="4588402"/>
            <a:ext cx="149772" cy="95073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ángulo 8">
            <a:extLst>
              <a:ext uri="{FF2B5EF4-FFF2-40B4-BE49-F238E27FC236}">
                <a16:creationId xmlns:a16="http://schemas.microsoft.com/office/drawing/2014/main" xmlns="" id="{EB1942A9-0607-4184-95C9-7175C56A4324}"/>
              </a:ext>
            </a:extLst>
          </p:cNvPr>
          <p:cNvSpPr/>
          <p:nvPr/>
        </p:nvSpPr>
        <p:spPr>
          <a:xfrm>
            <a:off x="649427" y="2786353"/>
            <a:ext cx="6321888" cy="138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Enfoque preventivo de la corrupción. Transparencia, participación ciudadana y rendición de cuentas para generar confianza con la ciudadanía</a:t>
            </a:r>
          </a:p>
        </p:txBody>
      </p:sp>
      <p:sp>
        <p:nvSpPr>
          <p:cNvPr id="24" name="1 Triángulo isósceles">
            <a:extLst>
              <a:ext uri="{FF2B5EF4-FFF2-40B4-BE49-F238E27FC236}">
                <a16:creationId xmlns:a16="http://schemas.microsoft.com/office/drawing/2014/main" xmlns="" id="{B1F1DED7-089E-4168-8B74-5D6E5A3CD199}"/>
              </a:ext>
            </a:extLst>
          </p:cNvPr>
          <p:cNvSpPr/>
          <p:nvPr/>
        </p:nvSpPr>
        <p:spPr>
          <a:xfrm rot="5400000">
            <a:off x="501562" y="2031771"/>
            <a:ext cx="149772" cy="95073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ángulo 8">
            <a:extLst>
              <a:ext uri="{FF2B5EF4-FFF2-40B4-BE49-F238E27FC236}">
                <a16:creationId xmlns:a16="http://schemas.microsoft.com/office/drawing/2014/main" xmlns="" id="{EB1942A9-0607-4184-95C9-7175C56A4324}"/>
              </a:ext>
            </a:extLst>
          </p:cNvPr>
          <p:cNvSpPr/>
          <p:nvPr/>
        </p:nvSpPr>
        <p:spPr>
          <a:xfrm>
            <a:off x="663182" y="1927412"/>
            <a:ext cx="6707880" cy="724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Acceso directo y masivo a la información pública. Uso de TIC</a:t>
            </a:r>
          </a:p>
        </p:txBody>
      </p:sp>
      <p:sp>
        <p:nvSpPr>
          <p:cNvPr id="26" name="1 Triángulo isósceles">
            <a:extLst>
              <a:ext uri="{FF2B5EF4-FFF2-40B4-BE49-F238E27FC236}">
                <a16:creationId xmlns:a16="http://schemas.microsoft.com/office/drawing/2014/main" xmlns="" id="{B1F1DED7-089E-4168-8B74-5D6E5A3CD199}"/>
              </a:ext>
            </a:extLst>
          </p:cNvPr>
          <p:cNvSpPr/>
          <p:nvPr/>
        </p:nvSpPr>
        <p:spPr>
          <a:xfrm rot="5400000">
            <a:off x="511472" y="2958867"/>
            <a:ext cx="149772" cy="95073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ectángulo 8">
            <a:extLst>
              <a:ext uri="{FF2B5EF4-FFF2-40B4-BE49-F238E27FC236}">
                <a16:creationId xmlns:a16="http://schemas.microsoft.com/office/drawing/2014/main" xmlns="" id="{EB1942A9-0607-4184-95C9-7175C56A4324}"/>
              </a:ext>
            </a:extLst>
          </p:cNvPr>
          <p:cNvSpPr/>
          <p:nvPr/>
        </p:nvSpPr>
        <p:spPr>
          <a:xfrm>
            <a:off x="738525" y="5164539"/>
            <a:ext cx="5861650" cy="724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Procedimientos simplificados para casos flagrantes</a:t>
            </a:r>
          </a:p>
        </p:txBody>
      </p:sp>
      <p:sp>
        <p:nvSpPr>
          <p:cNvPr id="28" name="1 Triángulo isósceles">
            <a:extLst>
              <a:ext uri="{FF2B5EF4-FFF2-40B4-BE49-F238E27FC236}">
                <a16:creationId xmlns:a16="http://schemas.microsoft.com/office/drawing/2014/main" xmlns="" id="{B1F1DED7-089E-4168-8B74-5D6E5A3CD199}"/>
              </a:ext>
            </a:extLst>
          </p:cNvPr>
          <p:cNvSpPr/>
          <p:nvPr/>
        </p:nvSpPr>
        <p:spPr>
          <a:xfrm rot="5400000">
            <a:off x="501563" y="5329509"/>
            <a:ext cx="149772" cy="95073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66" y="1849713"/>
            <a:ext cx="4820932" cy="45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5 CuadroTexto">
            <a:extLst>
              <a:ext uri="{FF2B5EF4-FFF2-40B4-BE49-F238E27FC236}">
                <a16:creationId xmlns:a16="http://schemas.microsoft.com/office/drawing/2014/main" xmlns="" id="{724F907E-0E22-4CC2-AA6F-70BE34DD2CD9}"/>
              </a:ext>
            </a:extLst>
          </p:cNvPr>
          <p:cNvSpPr txBox="1"/>
          <p:nvPr/>
        </p:nvSpPr>
        <p:spPr>
          <a:xfrm>
            <a:off x="345134" y="815366"/>
            <a:ext cx="11322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Ley Nº 30742: Ley de Fortalecimiento de la Contraloría General de la República y del Sistema Nacional de Control. 27.03.18</a:t>
            </a:r>
          </a:p>
        </p:txBody>
      </p:sp>
    </p:spTree>
    <p:extLst>
      <p:ext uri="{BB962C8B-B14F-4D97-AF65-F5344CB8AC3E}">
        <p14:creationId xmlns:p14="http://schemas.microsoft.com/office/powerpoint/2010/main" val="11292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7673BF0-C945-4AC5-9DCD-B31A05C92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2" y="6177020"/>
            <a:ext cx="12192000" cy="49244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DDD9E44D-3DD8-4D41-B9F1-C7DFF9BA1E49}"/>
              </a:ext>
            </a:extLst>
          </p:cNvPr>
          <p:cNvSpPr txBox="1"/>
          <p:nvPr/>
        </p:nvSpPr>
        <p:spPr>
          <a:xfrm>
            <a:off x="297598" y="282683"/>
            <a:ext cx="114173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600" b="1" kern="0" dirty="0">
                <a:solidFill>
                  <a:srgbClr val="C0000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alibri"/>
              </a:rPr>
              <a:t>MARCO NORMATIVO </a:t>
            </a:r>
            <a:endParaRPr kumimoji="0" lang="es-PE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alibri"/>
            </a:endParaRPr>
          </a:p>
        </p:txBody>
      </p:sp>
      <p:sp>
        <p:nvSpPr>
          <p:cNvPr id="19" name="1 Triángulo isósceles">
            <a:extLst>
              <a:ext uri="{FF2B5EF4-FFF2-40B4-BE49-F238E27FC236}">
                <a16:creationId xmlns:a16="http://schemas.microsoft.com/office/drawing/2014/main" xmlns="" id="{B1F1DED7-089E-4168-8B74-5D6E5A3CD199}"/>
              </a:ext>
            </a:extLst>
          </p:cNvPr>
          <p:cNvSpPr/>
          <p:nvPr/>
        </p:nvSpPr>
        <p:spPr>
          <a:xfrm rot="5400000">
            <a:off x="628489" y="5347313"/>
            <a:ext cx="149772" cy="95073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1 Triángulo isósceles">
            <a:extLst>
              <a:ext uri="{FF2B5EF4-FFF2-40B4-BE49-F238E27FC236}">
                <a16:creationId xmlns:a16="http://schemas.microsoft.com/office/drawing/2014/main" xmlns="" id="{B1F1DED7-089E-4168-8B74-5D6E5A3CD199}"/>
              </a:ext>
            </a:extLst>
          </p:cNvPr>
          <p:cNvSpPr/>
          <p:nvPr/>
        </p:nvSpPr>
        <p:spPr>
          <a:xfrm rot="5400000">
            <a:off x="520168" y="1296476"/>
            <a:ext cx="149772" cy="95073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ángulo 8">
            <a:extLst>
              <a:ext uri="{FF2B5EF4-FFF2-40B4-BE49-F238E27FC236}">
                <a16:creationId xmlns:a16="http://schemas.microsoft.com/office/drawing/2014/main" xmlns="" id="{EB1942A9-0607-4184-95C9-7175C56A4324}"/>
              </a:ext>
            </a:extLst>
          </p:cNvPr>
          <p:cNvSpPr/>
          <p:nvPr/>
        </p:nvSpPr>
        <p:spPr>
          <a:xfrm>
            <a:off x="1008476" y="2420241"/>
            <a:ext cx="5833854" cy="105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Enfoque desconcentrado, fortaleciendo a las Gerencias Regionales en capacidades e infraestructura</a:t>
            </a:r>
          </a:p>
        </p:txBody>
      </p:sp>
      <p:sp>
        <p:nvSpPr>
          <p:cNvPr id="26" name="1 Triángulo isósceles">
            <a:extLst>
              <a:ext uri="{FF2B5EF4-FFF2-40B4-BE49-F238E27FC236}">
                <a16:creationId xmlns:a16="http://schemas.microsoft.com/office/drawing/2014/main" xmlns="" id="{B1F1DED7-089E-4168-8B74-5D6E5A3CD199}"/>
              </a:ext>
            </a:extLst>
          </p:cNvPr>
          <p:cNvSpPr/>
          <p:nvPr/>
        </p:nvSpPr>
        <p:spPr>
          <a:xfrm rot="5400000">
            <a:off x="520167" y="2562844"/>
            <a:ext cx="149772" cy="95073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1 Triángulo isósceles">
            <a:extLst>
              <a:ext uri="{FF2B5EF4-FFF2-40B4-BE49-F238E27FC236}">
                <a16:creationId xmlns:a16="http://schemas.microsoft.com/office/drawing/2014/main" xmlns="" id="{B1F1DED7-089E-4168-8B74-5D6E5A3CD199}"/>
              </a:ext>
            </a:extLst>
          </p:cNvPr>
          <p:cNvSpPr/>
          <p:nvPr/>
        </p:nvSpPr>
        <p:spPr>
          <a:xfrm rot="5400000">
            <a:off x="628489" y="4000150"/>
            <a:ext cx="149772" cy="95073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ángulo 10">
            <a:extLst>
              <a:ext uri="{FF2B5EF4-FFF2-40B4-BE49-F238E27FC236}">
                <a16:creationId xmlns:a16="http://schemas.microsoft.com/office/drawing/2014/main" xmlns="" id="{B718D71F-CADF-4D2A-ABC4-14D0C6D889FB}"/>
              </a:ext>
            </a:extLst>
          </p:cNvPr>
          <p:cNvSpPr/>
          <p:nvPr/>
        </p:nvSpPr>
        <p:spPr>
          <a:xfrm>
            <a:off x="1008476" y="3850068"/>
            <a:ext cx="5365707" cy="3952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s-PE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Código de Ética y Conducta de la CGR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598D1697-71F0-4838-A516-B54A93D864FC}"/>
              </a:ext>
            </a:extLst>
          </p:cNvPr>
          <p:cNvSpPr/>
          <p:nvPr/>
        </p:nvSpPr>
        <p:spPr>
          <a:xfrm>
            <a:off x="980680" y="1256789"/>
            <a:ext cx="5861650" cy="724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Obligatoriedad de publicar los informes de control en portal web institucional.</a:t>
            </a:r>
          </a:p>
        </p:txBody>
      </p:sp>
      <p:sp>
        <p:nvSpPr>
          <p:cNvPr id="30" name="Rectángulo 8">
            <a:extLst>
              <a:ext uri="{FF2B5EF4-FFF2-40B4-BE49-F238E27FC236}">
                <a16:creationId xmlns:a16="http://schemas.microsoft.com/office/drawing/2014/main" xmlns="" id="{7A2D1EFB-E087-42FA-BBF7-1EE367691C80}"/>
              </a:ext>
            </a:extLst>
          </p:cNvPr>
          <p:cNvSpPr/>
          <p:nvPr/>
        </p:nvSpPr>
        <p:spPr>
          <a:xfrm>
            <a:off x="959717" y="4595406"/>
            <a:ext cx="5833854" cy="724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Cobertura de jefes de OCI en las Municipalidades Provinciales a nivel nacional </a:t>
            </a:r>
            <a:endParaRPr lang="es-PE" sz="2000" b="1" dirty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Resultado de imagen para mapa del peru">
            <a:extLst>
              <a:ext uri="{FF2B5EF4-FFF2-40B4-BE49-F238E27FC236}">
                <a16:creationId xmlns:a16="http://schemas.microsoft.com/office/drawing/2014/main" xmlns="" id="{AE4DBC9F-9EF3-4A4C-81F2-A0DE7176C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75" y="1218423"/>
            <a:ext cx="333375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6945</TotalTime>
  <Words>777</Words>
  <Application>Microsoft Office PowerPoint</Application>
  <PresentationFormat>Panorámica</PresentationFormat>
  <Paragraphs>135</Paragraphs>
  <Slides>21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Myriad Pro</vt:lpstr>
      <vt:lpstr>Times New Roman</vt:lpstr>
      <vt:lpstr>Wingdings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Karel Ortiz Guzman</dc:creator>
  <cp:lastModifiedBy>USUARIO</cp:lastModifiedBy>
  <cp:revision>254</cp:revision>
  <cp:lastPrinted>2018-11-21T12:40:11Z</cp:lastPrinted>
  <dcterms:created xsi:type="dcterms:W3CDTF">2018-08-16T19:44:06Z</dcterms:created>
  <dcterms:modified xsi:type="dcterms:W3CDTF">2018-11-23T20:50:04Z</dcterms:modified>
</cp:coreProperties>
</file>