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64" r:id="rId4"/>
    <p:sldId id="263" r:id="rId5"/>
    <p:sldId id="260" r:id="rId6"/>
    <p:sldId id="259" r:id="rId7"/>
    <p:sldId id="262" r:id="rId8"/>
    <p:sldId id="265" r:id="rId9"/>
    <p:sldId id="268" r:id="rId10"/>
    <p:sldId id="274" r:id="rId11"/>
    <p:sldId id="272" r:id="rId12"/>
    <p:sldId id="273" r:id="rId13"/>
    <p:sldId id="271" r:id="rId14"/>
    <p:sldId id="269" r:id="rId15"/>
    <p:sldId id="275" r:id="rId16"/>
    <p:sldId id="276" r:id="rId17"/>
    <p:sldId id="277" r:id="rId18"/>
    <p:sldId id="278" r:id="rId19"/>
    <p:sldId id="279" r:id="rId20"/>
    <p:sldId id="280" r:id="rId21"/>
    <p:sldId id="281" r:id="rId22"/>
    <p:sldId id="282" r:id="rId23"/>
    <p:sldId id="270" r:id="rId24"/>
    <p:sldId id="26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72" d="100"/>
          <a:sy n="72" d="100"/>
        </p:scale>
        <p:origin x="3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6.xml.rels><?xml version="1.0" encoding="UTF-8" standalone="yes"?>
<Relationships xmlns="http://schemas.openxmlformats.org/package/2006/relationships"><Relationship Id="rId1" Type="http://schemas.openxmlformats.org/officeDocument/2006/relationships/image" Target="../media/image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A81AAD-5720-413C-BADF-67936F713E44}"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s-PE"/>
        </a:p>
      </dgm:t>
    </dgm:pt>
    <dgm:pt modelId="{58CFDB16-97F9-4957-B296-0CD401DE408F}">
      <dgm:prSet phldrT="[Texto]"/>
      <dgm:spPr/>
      <dgm:t>
        <a:bodyPr/>
        <a:lstStyle/>
        <a:p>
          <a:r>
            <a:rPr lang="es-PE" dirty="0"/>
            <a:t>Son universales e inalienables</a:t>
          </a:r>
        </a:p>
      </dgm:t>
    </dgm:pt>
    <dgm:pt modelId="{922B7F09-830A-43B5-B2AB-0F610BD2A1D3}" type="parTrans" cxnId="{6BC7C266-46D3-4424-8F04-88F7A4FDB2A7}">
      <dgm:prSet/>
      <dgm:spPr/>
      <dgm:t>
        <a:bodyPr/>
        <a:lstStyle/>
        <a:p>
          <a:endParaRPr lang="es-PE"/>
        </a:p>
      </dgm:t>
    </dgm:pt>
    <dgm:pt modelId="{A9352EAE-C3BA-4BC3-A388-1B776D33F432}" type="sibTrans" cxnId="{6BC7C266-46D3-4424-8F04-88F7A4FDB2A7}">
      <dgm:prSet/>
      <dgm:spPr/>
      <dgm:t>
        <a:bodyPr/>
        <a:lstStyle/>
        <a:p>
          <a:endParaRPr lang="es-PE"/>
        </a:p>
      </dgm:t>
    </dgm:pt>
    <dgm:pt modelId="{D4509D67-2298-4043-8ED4-F032F2311C5E}">
      <dgm:prSet phldrT="[Texto]" custT="1"/>
      <dgm:spPr/>
      <dgm:t>
        <a:bodyPr/>
        <a:lstStyle/>
        <a:p>
          <a:r>
            <a:rPr lang="es-PE" sz="2500" dirty="0"/>
            <a:t>Interdependientes e indivisibles</a:t>
          </a:r>
        </a:p>
      </dgm:t>
    </dgm:pt>
    <dgm:pt modelId="{B904BF80-5853-4E2A-90E1-068E85FCD2B2}" type="parTrans" cxnId="{BD8DD021-5D33-4FFA-A7A4-04311D9280A5}">
      <dgm:prSet/>
      <dgm:spPr/>
      <dgm:t>
        <a:bodyPr/>
        <a:lstStyle/>
        <a:p>
          <a:endParaRPr lang="es-PE"/>
        </a:p>
      </dgm:t>
    </dgm:pt>
    <dgm:pt modelId="{C7C9B36D-ECE3-430F-B819-83030489AFE1}" type="sibTrans" cxnId="{BD8DD021-5D33-4FFA-A7A4-04311D9280A5}">
      <dgm:prSet/>
      <dgm:spPr/>
      <dgm:t>
        <a:bodyPr/>
        <a:lstStyle/>
        <a:p>
          <a:endParaRPr lang="es-PE"/>
        </a:p>
      </dgm:t>
    </dgm:pt>
    <dgm:pt modelId="{76C80260-33FC-4901-AC9C-566F79B78004}">
      <dgm:prSet phldrT="[Texto]" custT="1"/>
      <dgm:spPr/>
      <dgm:t>
        <a:bodyPr/>
        <a:lstStyle/>
        <a:p>
          <a:r>
            <a:rPr lang="es-PE" sz="2400" dirty="0"/>
            <a:t>Iguales y no discriminatorios</a:t>
          </a:r>
        </a:p>
      </dgm:t>
    </dgm:pt>
    <dgm:pt modelId="{20F3AE43-2587-4EAD-837B-AB1B05BCD38F}" type="parTrans" cxnId="{3BFBFAB8-02BC-40BF-940A-2DACFA60EB83}">
      <dgm:prSet/>
      <dgm:spPr/>
      <dgm:t>
        <a:bodyPr/>
        <a:lstStyle/>
        <a:p>
          <a:endParaRPr lang="es-PE"/>
        </a:p>
      </dgm:t>
    </dgm:pt>
    <dgm:pt modelId="{20F3B36A-204F-4F30-A797-4E2AF3A6C1D1}" type="sibTrans" cxnId="{3BFBFAB8-02BC-40BF-940A-2DACFA60EB83}">
      <dgm:prSet/>
      <dgm:spPr/>
      <dgm:t>
        <a:bodyPr/>
        <a:lstStyle/>
        <a:p>
          <a:endParaRPr lang="es-PE"/>
        </a:p>
      </dgm:t>
    </dgm:pt>
    <dgm:pt modelId="{740BAD49-076F-4B4C-B10D-D365E92653AA}">
      <dgm:prSet/>
      <dgm:spPr/>
      <dgm:t>
        <a:bodyPr/>
        <a:lstStyle/>
        <a:p>
          <a:r>
            <a:rPr lang="es-PE" b="0" i="0" dirty="0"/>
            <a:t>Los derechos humanos son derechos inherentes a todos los seres humanos, sin distinción alguna de nacionalidad, lugar de residencia, sexo, origen nacional o étnico, color, religión, lengua, o cualquier otra condición. Todos tenemos los mismos derechos humanos, sin discriminación alguna. Estos derechos son interrelacionados, interdependientes e indivisibles. (Fuente: NNUU)</a:t>
          </a:r>
          <a:endParaRPr lang="es-PE" dirty="0"/>
        </a:p>
      </dgm:t>
    </dgm:pt>
    <dgm:pt modelId="{40AE60B9-BA52-4999-B234-C86EAD41A92A}" type="parTrans" cxnId="{E73AFFF7-A0D8-4091-B331-DB5D11CBD106}">
      <dgm:prSet/>
      <dgm:spPr/>
      <dgm:t>
        <a:bodyPr/>
        <a:lstStyle/>
        <a:p>
          <a:endParaRPr lang="es-PE"/>
        </a:p>
      </dgm:t>
    </dgm:pt>
    <dgm:pt modelId="{C2CF03EC-AC62-43BF-8046-89945094A6FC}" type="sibTrans" cxnId="{E73AFFF7-A0D8-4091-B331-DB5D11CBD106}">
      <dgm:prSet/>
      <dgm:spPr/>
      <dgm:t>
        <a:bodyPr/>
        <a:lstStyle/>
        <a:p>
          <a:endParaRPr lang="es-PE"/>
        </a:p>
      </dgm:t>
    </dgm:pt>
    <dgm:pt modelId="{C04ADDA3-2542-4961-BE74-DB60AA47334F}">
      <dgm:prSet/>
      <dgm:spPr/>
      <dgm:t>
        <a:bodyPr/>
        <a:lstStyle/>
        <a:p>
          <a:r>
            <a:rPr lang="es-PE" dirty="0"/>
            <a:t>Derechos y obligaciones</a:t>
          </a:r>
        </a:p>
      </dgm:t>
    </dgm:pt>
    <dgm:pt modelId="{3C1F63BD-03A2-45A2-B6F1-CF4F57EBC78D}" type="parTrans" cxnId="{F10A148D-0607-4841-A562-9E62F95C0DB4}">
      <dgm:prSet/>
      <dgm:spPr/>
      <dgm:t>
        <a:bodyPr/>
        <a:lstStyle/>
        <a:p>
          <a:endParaRPr lang="es-PE"/>
        </a:p>
      </dgm:t>
    </dgm:pt>
    <dgm:pt modelId="{A3CFD5EE-BAA5-4CA9-AA78-1CC0E52AC8A4}" type="sibTrans" cxnId="{F10A148D-0607-4841-A562-9E62F95C0DB4}">
      <dgm:prSet/>
      <dgm:spPr/>
      <dgm:t>
        <a:bodyPr/>
        <a:lstStyle/>
        <a:p>
          <a:endParaRPr lang="es-PE"/>
        </a:p>
      </dgm:t>
    </dgm:pt>
    <dgm:pt modelId="{D0651B17-23D6-4119-B9EF-068491150B3A}" type="pres">
      <dgm:prSet presAssocID="{B6A81AAD-5720-413C-BADF-67936F713E44}" presName="layout" presStyleCnt="0">
        <dgm:presLayoutVars>
          <dgm:chMax/>
          <dgm:chPref/>
          <dgm:dir/>
          <dgm:animOne val="branch"/>
          <dgm:animLvl val="lvl"/>
          <dgm:resizeHandles/>
        </dgm:presLayoutVars>
      </dgm:prSet>
      <dgm:spPr/>
    </dgm:pt>
    <dgm:pt modelId="{1985E8C3-6EAB-49AB-9C3B-53D961190C1D}" type="pres">
      <dgm:prSet presAssocID="{58CFDB16-97F9-4957-B296-0CD401DE408F}" presName="root" presStyleCnt="0">
        <dgm:presLayoutVars>
          <dgm:chMax/>
          <dgm:chPref val="4"/>
        </dgm:presLayoutVars>
      </dgm:prSet>
      <dgm:spPr/>
    </dgm:pt>
    <dgm:pt modelId="{6F831033-C2E7-4A89-A34C-38E0DD3C1B10}" type="pres">
      <dgm:prSet presAssocID="{58CFDB16-97F9-4957-B296-0CD401DE408F}" presName="rootComposite" presStyleCnt="0">
        <dgm:presLayoutVars/>
      </dgm:prSet>
      <dgm:spPr/>
    </dgm:pt>
    <dgm:pt modelId="{5064651C-EC63-4234-81A4-A93257D0AD94}" type="pres">
      <dgm:prSet presAssocID="{58CFDB16-97F9-4957-B296-0CD401DE408F}" presName="rootText" presStyleLbl="node0" presStyleIdx="0" presStyleCnt="2" custScaleY="192087" custLinFactX="5000" custLinFactNeighborX="100000" custLinFactNeighborY="14442">
        <dgm:presLayoutVars>
          <dgm:chMax/>
          <dgm:chPref val="4"/>
        </dgm:presLayoutVars>
      </dgm:prSet>
      <dgm:spPr/>
    </dgm:pt>
    <dgm:pt modelId="{D9C7CAF1-0F30-4F2D-AE55-A591A2D18866}" type="pres">
      <dgm:prSet presAssocID="{58CFDB16-97F9-4957-B296-0CD401DE408F}" presName="childShape" presStyleCnt="0">
        <dgm:presLayoutVars>
          <dgm:chMax val="0"/>
          <dgm:chPref val="0"/>
        </dgm:presLayoutVars>
      </dgm:prSet>
      <dgm:spPr/>
    </dgm:pt>
    <dgm:pt modelId="{23AD4F53-4139-4A1F-B92F-94644D910CDD}" type="pres">
      <dgm:prSet presAssocID="{D4509D67-2298-4043-8ED4-F032F2311C5E}" presName="childComposite" presStyleCnt="0">
        <dgm:presLayoutVars>
          <dgm:chMax val="0"/>
          <dgm:chPref val="0"/>
        </dgm:presLayoutVars>
      </dgm:prSet>
      <dgm:spPr/>
    </dgm:pt>
    <dgm:pt modelId="{A10ADE4A-632B-49DC-BEBE-F53D349808A2}" type="pres">
      <dgm:prSet presAssocID="{D4509D67-2298-4043-8ED4-F032F2311C5E}" presName="Image" presStyleLbl="node1" presStyleIdx="0" presStyleCnt="3"/>
      <dgm:spPr/>
    </dgm:pt>
    <dgm:pt modelId="{4FEBB5CA-A285-4BF0-A20E-11E2EB626F23}" type="pres">
      <dgm:prSet presAssocID="{D4509D67-2298-4043-8ED4-F032F2311C5E}" presName="childText" presStyleLbl="lnNode1" presStyleIdx="0" presStyleCnt="3" custScaleX="107388" custScaleY="150450" custLinFactX="11026" custLinFactNeighborX="100000" custLinFactNeighborY="40427">
        <dgm:presLayoutVars>
          <dgm:chMax val="0"/>
          <dgm:chPref val="0"/>
          <dgm:bulletEnabled val="1"/>
        </dgm:presLayoutVars>
      </dgm:prSet>
      <dgm:spPr/>
    </dgm:pt>
    <dgm:pt modelId="{339525DB-36F2-4FC5-B9CE-8B8154FC16AA}" type="pres">
      <dgm:prSet presAssocID="{76C80260-33FC-4901-AC9C-566F79B78004}" presName="childComposite" presStyleCnt="0">
        <dgm:presLayoutVars>
          <dgm:chMax val="0"/>
          <dgm:chPref val="0"/>
        </dgm:presLayoutVars>
      </dgm:prSet>
      <dgm:spPr/>
    </dgm:pt>
    <dgm:pt modelId="{F828CF34-688C-4988-AA60-EB528BE28564}" type="pres">
      <dgm:prSet presAssocID="{76C80260-33FC-4901-AC9C-566F79B78004}" presName="Image" presStyleLbl="node1" presStyleIdx="1" presStyleCnt="3"/>
      <dgm:spPr/>
    </dgm:pt>
    <dgm:pt modelId="{FE3866EA-3D5C-4FEB-8113-C801A80C415C}" type="pres">
      <dgm:prSet presAssocID="{76C80260-33FC-4901-AC9C-566F79B78004}" presName="childText" presStyleLbl="lnNode1" presStyleIdx="1" presStyleCnt="3" custScaleX="107836" custScaleY="138902" custLinFactX="11474" custLinFactNeighborX="100000" custLinFactNeighborY="68551">
        <dgm:presLayoutVars>
          <dgm:chMax val="0"/>
          <dgm:chPref val="0"/>
          <dgm:bulletEnabled val="1"/>
        </dgm:presLayoutVars>
      </dgm:prSet>
      <dgm:spPr/>
    </dgm:pt>
    <dgm:pt modelId="{ACDFB1C2-C1C5-4F96-A815-B9AA08014B5D}" type="pres">
      <dgm:prSet presAssocID="{C04ADDA3-2542-4961-BE74-DB60AA47334F}" presName="childComposite" presStyleCnt="0">
        <dgm:presLayoutVars>
          <dgm:chMax val="0"/>
          <dgm:chPref val="0"/>
        </dgm:presLayoutVars>
      </dgm:prSet>
      <dgm:spPr/>
    </dgm:pt>
    <dgm:pt modelId="{51B6BA71-883D-4C2D-ACBE-6732135180A4}" type="pres">
      <dgm:prSet presAssocID="{C04ADDA3-2542-4961-BE74-DB60AA47334F}" presName="Image" presStyleLbl="node1" presStyleIdx="2" presStyleCnt="3"/>
      <dgm:spPr/>
    </dgm:pt>
    <dgm:pt modelId="{FFA51018-4FB5-4D36-9DA2-A9A84BFCF629}" type="pres">
      <dgm:prSet presAssocID="{C04ADDA3-2542-4961-BE74-DB60AA47334F}" presName="childText" presStyleLbl="lnNode1" presStyleIdx="2" presStyleCnt="3" custScaleX="107736" custScaleY="144707" custLinFactX="11374" custLinFactY="6831" custLinFactNeighborX="100000" custLinFactNeighborY="100000">
        <dgm:presLayoutVars>
          <dgm:chMax val="0"/>
          <dgm:chPref val="0"/>
          <dgm:bulletEnabled val="1"/>
        </dgm:presLayoutVars>
      </dgm:prSet>
      <dgm:spPr/>
    </dgm:pt>
    <dgm:pt modelId="{A19E3D7A-B9B3-4273-A849-AAAAF5FDC481}" type="pres">
      <dgm:prSet presAssocID="{740BAD49-076F-4B4C-B10D-D365E92653AA}" presName="root" presStyleCnt="0">
        <dgm:presLayoutVars>
          <dgm:chMax/>
          <dgm:chPref val="4"/>
        </dgm:presLayoutVars>
      </dgm:prSet>
      <dgm:spPr/>
    </dgm:pt>
    <dgm:pt modelId="{20DB3BA1-50C7-4354-B7F8-9B508D75F52A}" type="pres">
      <dgm:prSet presAssocID="{740BAD49-076F-4B4C-B10D-D365E92653AA}" presName="rootComposite" presStyleCnt="0">
        <dgm:presLayoutVars/>
      </dgm:prSet>
      <dgm:spPr/>
    </dgm:pt>
    <dgm:pt modelId="{2DFCA708-71B6-42DE-A5C7-ADEABB716DC9}" type="pres">
      <dgm:prSet presAssocID="{740BAD49-076F-4B4C-B10D-D365E92653AA}" presName="rootText" presStyleLbl="node0" presStyleIdx="1" presStyleCnt="2" custScaleY="840205" custLinFactX="-15414" custLinFactNeighborX="-100000" custLinFactNeighborY="-29949">
        <dgm:presLayoutVars>
          <dgm:chMax/>
          <dgm:chPref val="4"/>
        </dgm:presLayoutVars>
      </dgm:prSet>
      <dgm:spPr/>
    </dgm:pt>
    <dgm:pt modelId="{79E6006D-947D-4216-9202-E55437CEA4B1}" type="pres">
      <dgm:prSet presAssocID="{740BAD49-076F-4B4C-B10D-D365E92653AA}" presName="childShape" presStyleCnt="0">
        <dgm:presLayoutVars>
          <dgm:chMax val="0"/>
          <dgm:chPref val="0"/>
        </dgm:presLayoutVars>
      </dgm:prSet>
      <dgm:spPr/>
    </dgm:pt>
  </dgm:ptLst>
  <dgm:cxnLst>
    <dgm:cxn modelId="{D654FC17-1B1E-42C4-9137-47936F37E063}" type="presOf" srcId="{58CFDB16-97F9-4957-B296-0CD401DE408F}" destId="{5064651C-EC63-4234-81A4-A93257D0AD94}" srcOrd="0" destOrd="0" presId="urn:microsoft.com/office/officeart/2008/layout/PictureAccentList"/>
    <dgm:cxn modelId="{D8D92F20-7FB1-4A1D-A035-F3A094201608}" type="presOf" srcId="{C04ADDA3-2542-4961-BE74-DB60AA47334F}" destId="{FFA51018-4FB5-4D36-9DA2-A9A84BFCF629}" srcOrd="0" destOrd="0" presId="urn:microsoft.com/office/officeart/2008/layout/PictureAccentList"/>
    <dgm:cxn modelId="{BD8DD021-5D33-4FFA-A7A4-04311D9280A5}" srcId="{58CFDB16-97F9-4957-B296-0CD401DE408F}" destId="{D4509D67-2298-4043-8ED4-F032F2311C5E}" srcOrd="0" destOrd="0" parTransId="{B904BF80-5853-4E2A-90E1-068E85FCD2B2}" sibTransId="{C7C9B36D-ECE3-430F-B819-83030489AFE1}"/>
    <dgm:cxn modelId="{6BC7C266-46D3-4424-8F04-88F7A4FDB2A7}" srcId="{B6A81AAD-5720-413C-BADF-67936F713E44}" destId="{58CFDB16-97F9-4957-B296-0CD401DE408F}" srcOrd="0" destOrd="0" parTransId="{922B7F09-830A-43B5-B2AB-0F610BD2A1D3}" sibTransId="{A9352EAE-C3BA-4BC3-A388-1B776D33F432}"/>
    <dgm:cxn modelId="{5E9C3275-21FB-4CED-839D-90788D0E33D7}" type="presOf" srcId="{B6A81AAD-5720-413C-BADF-67936F713E44}" destId="{D0651B17-23D6-4119-B9EF-068491150B3A}" srcOrd="0" destOrd="0" presId="urn:microsoft.com/office/officeart/2008/layout/PictureAccentList"/>
    <dgm:cxn modelId="{A3179679-05A5-4D8C-9C4E-CF374D488830}" type="presOf" srcId="{740BAD49-076F-4B4C-B10D-D365E92653AA}" destId="{2DFCA708-71B6-42DE-A5C7-ADEABB716DC9}" srcOrd="0" destOrd="0" presId="urn:microsoft.com/office/officeart/2008/layout/PictureAccentList"/>
    <dgm:cxn modelId="{860D2189-33CE-4BF4-A39B-8ACAABE98F95}" type="presOf" srcId="{D4509D67-2298-4043-8ED4-F032F2311C5E}" destId="{4FEBB5CA-A285-4BF0-A20E-11E2EB626F23}" srcOrd="0" destOrd="0" presId="urn:microsoft.com/office/officeart/2008/layout/PictureAccentList"/>
    <dgm:cxn modelId="{F10A148D-0607-4841-A562-9E62F95C0DB4}" srcId="{58CFDB16-97F9-4957-B296-0CD401DE408F}" destId="{C04ADDA3-2542-4961-BE74-DB60AA47334F}" srcOrd="2" destOrd="0" parTransId="{3C1F63BD-03A2-45A2-B6F1-CF4F57EBC78D}" sibTransId="{A3CFD5EE-BAA5-4CA9-AA78-1CC0E52AC8A4}"/>
    <dgm:cxn modelId="{0096AFB5-0B20-402A-B3A1-3941DB76E251}" type="presOf" srcId="{76C80260-33FC-4901-AC9C-566F79B78004}" destId="{FE3866EA-3D5C-4FEB-8113-C801A80C415C}" srcOrd="0" destOrd="0" presId="urn:microsoft.com/office/officeart/2008/layout/PictureAccentList"/>
    <dgm:cxn modelId="{3BFBFAB8-02BC-40BF-940A-2DACFA60EB83}" srcId="{58CFDB16-97F9-4957-B296-0CD401DE408F}" destId="{76C80260-33FC-4901-AC9C-566F79B78004}" srcOrd="1" destOrd="0" parTransId="{20F3AE43-2587-4EAD-837B-AB1B05BCD38F}" sibTransId="{20F3B36A-204F-4F30-A797-4E2AF3A6C1D1}"/>
    <dgm:cxn modelId="{E73AFFF7-A0D8-4091-B331-DB5D11CBD106}" srcId="{B6A81AAD-5720-413C-BADF-67936F713E44}" destId="{740BAD49-076F-4B4C-B10D-D365E92653AA}" srcOrd="1" destOrd="0" parTransId="{40AE60B9-BA52-4999-B234-C86EAD41A92A}" sibTransId="{C2CF03EC-AC62-43BF-8046-89945094A6FC}"/>
    <dgm:cxn modelId="{D0DC8C66-99B9-4460-ADE5-A0F2A08A9289}" type="presParOf" srcId="{D0651B17-23D6-4119-B9EF-068491150B3A}" destId="{1985E8C3-6EAB-49AB-9C3B-53D961190C1D}" srcOrd="0" destOrd="0" presId="urn:microsoft.com/office/officeart/2008/layout/PictureAccentList"/>
    <dgm:cxn modelId="{5DE89B95-7FE8-473A-A4A8-AB97E3B452D2}" type="presParOf" srcId="{1985E8C3-6EAB-49AB-9C3B-53D961190C1D}" destId="{6F831033-C2E7-4A89-A34C-38E0DD3C1B10}" srcOrd="0" destOrd="0" presId="urn:microsoft.com/office/officeart/2008/layout/PictureAccentList"/>
    <dgm:cxn modelId="{7B2BC9D6-1FBF-4258-90BD-7048087C954E}" type="presParOf" srcId="{6F831033-C2E7-4A89-A34C-38E0DD3C1B10}" destId="{5064651C-EC63-4234-81A4-A93257D0AD94}" srcOrd="0" destOrd="0" presId="urn:microsoft.com/office/officeart/2008/layout/PictureAccentList"/>
    <dgm:cxn modelId="{AD4CF806-89F8-4430-8BEC-FB8336C6B55A}" type="presParOf" srcId="{1985E8C3-6EAB-49AB-9C3B-53D961190C1D}" destId="{D9C7CAF1-0F30-4F2D-AE55-A591A2D18866}" srcOrd="1" destOrd="0" presId="urn:microsoft.com/office/officeart/2008/layout/PictureAccentList"/>
    <dgm:cxn modelId="{5DB02646-1946-4D49-9507-6A786FE5552A}" type="presParOf" srcId="{D9C7CAF1-0F30-4F2D-AE55-A591A2D18866}" destId="{23AD4F53-4139-4A1F-B92F-94644D910CDD}" srcOrd="0" destOrd="0" presId="urn:microsoft.com/office/officeart/2008/layout/PictureAccentList"/>
    <dgm:cxn modelId="{34F772E7-029C-4AFC-8773-E185E6BDC05D}" type="presParOf" srcId="{23AD4F53-4139-4A1F-B92F-94644D910CDD}" destId="{A10ADE4A-632B-49DC-BEBE-F53D349808A2}" srcOrd="0" destOrd="0" presId="urn:microsoft.com/office/officeart/2008/layout/PictureAccentList"/>
    <dgm:cxn modelId="{4AEAA7FF-C3A7-4110-9E1A-CB7CC9FEDDD4}" type="presParOf" srcId="{23AD4F53-4139-4A1F-B92F-94644D910CDD}" destId="{4FEBB5CA-A285-4BF0-A20E-11E2EB626F23}" srcOrd="1" destOrd="0" presId="urn:microsoft.com/office/officeart/2008/layout/PictureAccentList"/>
    <dgm:cxn modelId="{85FDD3C1-C716-45EA-923F-CC2F3872EB98}" type="presParOf" srcId="{D9C7CAF1-0F30-4F2D-AE55-A591A2D18866}" destId="{339525DB-36F2-4FC5-B9CE-8B8154FC16AA}" srcOrd="1" destOrd="0" presId="urn:microsoft.com/office/officeart/2008/layout/PictureAccentList"/>
    <dgm:cxn modelId="{B23EE47D-9C4D-4230-88F7-6C78E409FA88}" type="presParOf" srcId="{339525DB-36F2-4FC5-B9CE-8B8154FC16AA}" destId="{F828CF34-688C-4988-AA60-EB528BE28564}" srcOrd="0" destOrd="0" presId="urn:microsoft.com/office/officeart/2008/layout/PictureAccentList"/>
    <dgm:cxn modelId="{DCFE6937-8DD4-4A41-895B-5DDED1F9296D}" type="presParOf" srcId="{339525DB-36F2-4FC5-B9CE-8B8154FC16AA}" destId="{FE3866EA-3D5C-4FEB-8113-C801A80C415C}" srcOrd="1" destOrd="0" presId="urn:microsoft.com/office/officeart/2008/layout/PictureAccentList"/>
    <dgm:cxn modelId="{37DA4059-A391-4EA5-92A6-19E957505AC9}" type="presParOf" srcId="{D9C7CAF1-0F30-4F2D-AE55-A591A2D18866}" destId="{ACDFB1C2-C1C5-4F96-A815-B9AA08014B5D}" srcOrd="2" destOrd="0" presId="urn:microsoft.com/office/officeart/2008/layout/PictureAccentList"/>
    <dgm:cxn modelId="{C5378716-16E6-4BC8-B716-97A5588D879A}" type="presParOf" srcId="{ACDFB1C2-C1C5-4F96-A815-B9AA08014B5D}" destId="{51B6BA71-883D-4C2D-ACBE-6732135180A4}" srcOrd="0" destOrd="0" presId="urn:microsoft.com/office/officeart/2008/layout/PictureAccentList"/>
    <dgm:cxn modelId="{16C6E6BD-E629-48AF-B143-F017EB9DB37F}" type="presParOf" srcId="{ACDFB1C2-C1C5-4F96-A815-B9AA08014B5D}" destId="{FFA51018-4FB5-4D36-9DA2-A9A84BFCF629}" srcOrd="1" destOrd="0" presId="urn:microsoft.com/office/officeart/2008/layout/PictureAccentList"/>
    <dgm:cxn modelId="{E3AC648F-5989-468A-83D8-C5F183F10CC5}" type="presParOf" srcId="{D0651B17-23D6-4119-B9EF-068491150B3A}" destId="{A19E3D7A-B9B3-4273-A849-AAAAF5FDC481}" srcOrd="1" destOrd="0" presId="urn:microsoft.com/office/officeart/2008/layout/PictureAccentList"/>
    <dgm:cxn modelId="{14370AF1-0ABB-45D8-BCB3-FDFCBC9C186B}" type="presParOf" srcId="{A19E3D7A-B9B3-4273-A849-AAAAF5FDC481}" destId="{20DB3BA1-50C7-4354-B7F8-9B508D75F52A}" srcOrd="0" destOrd="0" presId="urn:microsoft.com/office/officeart/2008/layout/PictureAccentList"/>
    <dgm:cxn modelId="{FCC99201-F7E1-4E28-BCE1-09AA08C494D5}" type="presParOf" srcId="{20DB3BA1-50C7-4354-B7F8-9B508D75F52A}" destId="{2DFCA708-71B6-42DE-A5C7-ADEABB716DC9}" srcOrd="0" destOrd="0" presId="urn:microsoft.com/office/officeart/2008/layout/PictureAccentList"/>
    <dgm:cxn modelId="{F0E38CC0-D18C-4444-AA9D-B75367D3BA25}" type="presParOf" srcId="{A19E3D7A-B9B3-4273-A849-AAAAF5FDC481}" destId="{79E6006D-947D-4216-9202-E55437CEA4B1}"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B17B4-9B05-4D79-8F40-ED5F80475001}"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s-PE"/>
        </a:p>
      </dgm:t>
    </dgm:pt>
    <dgm:pt modelId="{36C46314-8AF0-42F9-A837-F37767D33525}">
      <dgm:prSet phldrT="[Texto]"/>
      <dgm:spPr/>
      <dgm:t>
        <a:bodyPr/>
        <a:lstStyle/>
        <a:p>
          <a:r>
            <a:rPr lang="es-PE" dirty="0"/>
            <a:t>Directa</a:t>
          </a:r>
        </a:p>
      </dgm:t>
    </dgm:pt>
    <dgm:pt modelId="{C7D60FB8-921F-41A9-9714-6C7DBA651CD6}" type="parTrans" cxnId="{880FB0DC-6EF8-4220-A55C-67B15AA58C8C}">
      <dgm:prSet/>
      <dgm:spPr/>
      <dgm:t>
        <a:bodyPr/>
        <a:lstStyle/>
        <a:p>
          <a:endParaRPr lang="es-PE"/>
        </a:p>
      </dgm:t>
    </dgm:pt>
    <dgm:pt modelId="{5EFE6651-2C11-4BC0-B2D7-7D635423EAC7}" type="sibTrans" cxnId="{880FB0DC-6EF8-4220-A55C-67B15AA58C8C}">
      <dgm:prSet/>
      <dgm:spPr/>
      <dgm:t>
        <a:bodyPr/>
        <a:lstStyle/>
        <a:p>
          <a:endParaRPr lang="es-PE"/>
        </a:p>
      </dgm:t>
    </dgm:pt>
    <dgm:pt modelId="{4C35E9A5-E0B5-47C4-865C-5622816D8174}">
      <dgm:prSet phldrT="[Texto]"/>
      <dgm:spPr/>
      <dgm:t>
        <a:bodyPr/>
        <a:lstStyle/>
        <a:p>
          <a:r>
            <a:rPr lang="es-PE" dirty="0"/>
            <a:t>El acto corrupto es empleado de manera deliberada como un medio para violentar un derecho.</a:t>
          </a:r>
        </a:p>
      </dgm:t>
    </dgm:pt>
    <dgm:pt modelId="{BF91E4B2-8DF0-4A23-A8A2-CE44F8B97D49}" type="parTrans" cxnId="{0219B0F9-34D5-40AB-BE80-2ABD23A62228}">
      <dgm:prSet/>
      <dgm:spPr/>
      <dgm:t>
        <a:bodyPr/>
        <a:lstStyle/>
        <a:p>
          <a:endParaRPr lang="es-PE"/>
        </a:p>
      </dgm:t>
    </dgm:pt>
    <dgm:pt modelId="{B131D2BE-0D61-4D39-9782-319D08C9ECBB}" type="sibTrans" cxnId="{0219B0F9-34D5-40AB-BE80-2ABD23A62228}">
      <dgm:prSet/>
      <dgm:spPr/>
      <dgm:t>
        <a:bodyPr/>
        <a:lstStyle/>
        <a:p>
          <a:endParaRPr lang="es-PE"/>
        </a:p>
      </dgm:t>
    </dgm:pt>
    <dgm:pt modelId="{E7E43A3A-6650-43FB-A84D-3404B202E2A9}">
      <dgm:prSet phldrT="[Texto]"/>
      <dgm:spPr/>
      <dgm:t>
        <a:bodyPr/>
        <a:lstStyle/>
        <a:p>
          <a:r>
            <a:rPr lang="es-PE" dirty="0"/>
            <a:t>Indirecta</a:t>
          </a:r>
        </a:p>
      </dgm:t>
    </dgm:pt>
    <dgm:pt modelId="{D2713F00-FB54-4D90-86A9-F6783AD5A1AE}" type="parTrans" cxnId="{B135FA77-DC24-4D13-BBC1-7E7FB45541DE}">
      <dgm:prSet/>
      <dgm:spPr/>
      <dgm:t>
        <a:bodyPr/>
        <a:lstStyle/>
        <a:p>
          <a:endParaRPr lang="es-PE"/>
        </a:p>
      </dgm:t>
    </dgm:pt>
    <dgm:pt modelId="{EBD4D435-3202-4AC4-B061-0FB06AFB9FD8}" type="sibTrans" cxnId="{B135FA77-DC24-4D13-BBC1-7E7FB45541DE}">
      <dgm:prSet/>
      <dgm:spPr/>
      <dgm:t>
        <a:bodyPr/>
        <a:lstStyle/>
        <a:p>
          <a:endParaRPr lang="es-PE"/>
        </a:p>
      </dgm:t>
    </dgm:pt>
    <dgm:pt modelId="{5A90D54A-E758-4E28-B1EF-95D84EC11BC2}">
      <dgm:prSet phldrT="[Texto]"/>
      <dgm:spPr/>
      <dgm:t>
        <a:bodyPr/>
        <a:lstStyle/>
        <a:p>
          <a:r>
            <a:rPr lang="es-PE" dirty="0"/>
            <a:t>El derecho acto de corrupción no se comete con la finalidad de cometer la violación del derecho, pero es condición necesaria para violentarlo. En la cadena de sucesos la corrupción es uno de los factores</a:t>
          </a:r>
        </a:p>
      </dgm:t>
    </dgm:pt>
    <dgm:pt modelId="{D61BCD60-F505-4B78-9A8F-726BE4583468}" type="parTrans" cxnId="{BCA61066-1BFE-4840-90D1-2265202B834C}">
      <dgm:prSet/>
      <dgm:spPr/>
      <dgm:t>
        <a:bodyPr/>
        <a:lstStyle/>
        <a:p>
          <a:endParaRPr lang="es-PE"/>
        </a:p>
      </dgm:t>
    </dgm:pt>
    <dgm:pt modelId="{D04E183A-5902-430C-98D6-5D1E46C289D3}" type="sibTrans" cxnId="{BCA61066-1BFE-4840-90D1-2265202B834C}">
      <dgm:prSet/>
      <dgm:spPr/>
      <dgm:t>
        <a:bodyPr/>
        <a:lstStyle/>
        <a:p>
          <a:endParaRPr lang="es-PE"/>
        </a:p>
      </dgm:t>
    </dgm:pt>
    <dgm:pt modelId="{B1AB5F60-3873-491D-B489-EF08275826D3}">
      <dgm:prSet phldrT="[Texto]"/>
      <dgm:spPr/>
      <dgm:t>
        <a:bodyPr/>
        <a:lstStyle/>
        <a:p>
          <a:r>
            <a:rPr lang="es-PE" dirty="0"/>
            <a:t>Remota</a:t>
          </a:r>
        </a:p>
      </dgm:t>
    </dgm:pt>
    <dgm:pt modelId="{0772FFC5-BE74-4969-8CAC-BF04CBD5F807}" type="parTrans" cxnId="{8BE64C3E-D7EA-4B5A-9CF6-1BD6BA816881}">
      <dgm:prSet/>
      <dgm:spPr/>
      <dgm:t>
        <a:bodyPr/>
        <a:lstStyle/>
        <a:p>
          <a:endParaRPr lang="es-PE"/>
        </a:p>
      </dgm:t>
    </dgm:pt>
    <dgm:pt modelId="{CC255920-2EAE-47F2-B0E8-F07A5710517C}" type="sibTrans" cxnId="{8BE64C3E-D7EA-4B5A-9CF6-1BD6BA816881}">
      <dgm:prSet/>
      <dgm:spPr/>
      <dgm:t>
        <a:bodyPr/>
        <a:lstStyle/>
        <a:p>
          <a:endParaRPr lang="es-PE"/>
        </a:p>
      </dgm:t>
    </dgm:pt>
    <dgm:pt modelId="{F75127A8-EBCC-4C9B-A454-9EBDF0B69463}">
      <dgm:prSet phldrT="[Texto]"/>
      <dgm:spPr/>
      <dgm:t>
        <a:bodyPr/>
        <a:lstStyle/>
        <a:p>
          <a:endParaRPr lang="es-PE" dirty="0"/>
        </a:p>
      </dgm:t>
    </dgm:pt>
    <dgm:pt modelId="{B3D18463-B6B1-48B6-B289-6D1EAC0272F7}" type="parTrans" cxnId="{8E394B49-1484-40E6-9D89-787977C3B129}">
      <dgm:prSet/>
      <dgm:spPr/>
      <dgm:t>
        <a:bodyPr/>
        <a:lstStyle/>
        <a:p>
          <a:endParaRPr lang="es-PE"/>
        </a:p>
      </dgm:t>
    </dgm:pt>
    <dgm:pt modelId="{E0A93E26-40F9-4005-BEE1-12490A20703B}" type="sibTrans" cxnId="{8E394B49-1484-40E6-9D89-787977C3B129}">
      <dgm:prSet/>
      <dgm:spPr/>
      <dgm:t>
        <a:bodyPr/>
        <a:lstStyle/>
        <a:p>
          <a:endParaRPr lang="es-PE"/>
        </a:p>
      </dgm:t>
    </dgm:pt>
    <dgm:pt modelId="{C2A0C6E5-744E-48A7-8BFE-6EB734493AF3}">
      <dgm:prSet phldrT="[Texto]"/>
      <dgm:spPr/>
      <dgm:t>
        <a:bodyPr/>
        <a:lstStyle/>
        <a:p>
          <a:r>
            <a:rPr lang="es-PE" dirty="0"/>
            <a:t>El acto de corrupción no tiene nexo causal directo ni es un factor preponderante con la violación del derecho, es solo un factor entre otros.</a:t>
          </a:r>
        </a:p>
      </dgm:t>
    </dgm:pt>
    <dgm:pt modelId="{667C17A9-B8CE-49AE-9442-5A9F9D1E93ED}" type="parTrans" cxnId="{28D9D315-22D1-4D63-80AC-AC71AEA16100}">
      <dgm:prSet/>
      <dgm:spPr/>
      <dgm:t>
        <a:bodyPr/>
        <a:lstStyle/>
        <a:p>
          <a:endParaRPr lang="es-PE"/>
        </a:p>
      </dgm:t>
    </dgm:pt>
    <dgm:pt modelId="{FB8FF697-590B-4D8A-A59E-6FC91A83E585}" type="sibTrans" cxnId="{28D9D315-22D1-4D63-80AC-AC71AEA16100}">
      <dgm:prSet/>
      <dgm:spPr/>
      <dgm:t>
        <a:bodyPr/>
        <a:lstStyle/>
        <a:p>
          <a:endParaRPr lang="es-PE"/>
        </a:p>
      </dgm:t>
    </dgm:pt>
    <dgm:pt modelId="{23E8AD4C-5A02-4E81-99A4-351FE6BE520A}" type="pres">
      <dgm:prSet presAssocID="{BC3B17B4-9B05-4D79-8F40-ED5F80475001}" presName="Name0" presStyleCnt="0">
        <dgm:presLayoutVars>
          <dgm:dir/>
          <dgm:animLvl val="lvl"/>
          <dgm:resizeHandles val="exact"/>
        </dgm:presLayoutVars>
      </dgm:prSet>
      <dgm:spPr/>
    </dgm:pt>
    <dgm:pt modelId="{58E7A31C-6827-453D-82F9-9C569C1CF08F}" type="pres">
      <dgm:prSet presAssocID="{36C46314-8AF0-42F9-A837-F37767D33525}" presName="linNode" presStyleCnt="0"/>
      <dgm:spPr/>
    </dgm:pt>
    <dgm:pt modelId="{05640E29-752F-4BD3-A7E9-4AC4A181245C}" type="pres">
      <dgm:prSet presAssocID="{36C46314-8AF0-42F9-A837-F37767D33525}" presName="parentText" presStyleLbl="node1" presStyleIdx="0" presStyleCnt="3">
        <dgm:presLayoutVars>
          <dgm:chMax val="1"/>
          <dgm:bulletEnabled val="1"/>
        </dgm:presLayoutVars>
      </dgm:prSet>
      <dgm:spPr/>
    </dgm:pt>
    <dgm:pt modelId="{9BDA53D2-D970-41DD-95F4-F4285BF5C34C}" type="pres">
      <dgm:prSet presAssocID="{36C46314-8AF0-42F9-A837-F37767D33525}" presName="descendantText" presStyleLbl="alignAccFollowNode1" presStyleIdx="0" presStyleCnt="3">
        <dgm:presLayoutVars>
          <dgm:bulletEnabled val="1"/>
        </dgm:presLayoutVars>
      </dgm:prSet>
      <dgm:spPr/>
    </dgm:pt>
    <dgm:pt modelId="{B60D420E-98B9-47BF-B3E9-40EE352F0535}" type="pres">
      <dgm:prSet presAssocID="{5EFE6651-2C11-4BC0-B2D7-7D635423EAC7}" presName="sp" presStyleCnt="0"/>
      <dgm:spPr/>
    </dgm:pt>
    <dgm:pt modelId="{707A5A71-5721-4073-ACBE-7350F9709012}" type="pres">
      <dgm:prSet presAssocID="{E7E43A3A-6650-43FB-A84D-3404B202E2A9}" presName="linNode" presStyleCnt="0"/>
      <dgm:spPr/>
    </dgm:pt>
    <dgm:pt modelId="{5ED8A232-106A-45F9-AD95-54040CE9BB6E}" type="pres">
      <dgm:prSet presAssocID="{E7E43A3A-6650-43FB-A84D-3404B202E2A9}" presName="parentText" presStyleLbl="node1" presStyleIdx="1" presStyleCnt="3">
        <dgm:presLayoutVars>
          <dgm:chMax val="1"/>
          <dgm:bulletEnabled val="1"/>
        </dgm:presLayoutVars>
      </dgm:prSet>
      <dgm:spPr/>
    </dgm:pt>
    <dgm:pt modelId="{DDE2E570-A785-4A59-8BEE-D780ACE3F18F}" type="pres">
      <dgm:prSet presAssocID="{E7E43A3A-6650-43FB-A84D-3404B202E2A9}" presName="descendantText" presStyleLbl="alignAccFollowNode1" presStyleIdx="1" presStyleCnt="3">
        <dgm:presLayoutVars>
          <dgm:bulletEnabled val="1"/>
        </dgm:presLayoutVars>
      </dgm:prSet>
      <dgm:spPr/>
    </dgm:pt>
    <dgm:pt modelId="{1FF34270-DA55-4BC0-BE26-60457E8ABBBD}" type="pres">
      <dgm:prSet presAssocID="{EBD4D435-3202-4AC4-B061-0FB06AFB9FD8}" presName="sp" presStyleCnt="0"/>
      <dgm:spPr/>
    </dgm:pt>
    <dgm:pt modelId="{F0F37E62-66F1-44D5-885B-DC0074C2C640}" type="pres">
      <dgm:prSet presAssocID="{B1AB5F60-3873-491D-B489-EF08275826D3}" presName="linNode" presStyleCnt="0"/>
      <dgm:spPr/>
    </dgm:pt>
    <dgm:pt modelId="{04A93BB7-6556-4D6D-8260-72E1F06859BE}" type="pres">
      <dgm:prSet presAssocID="{B1AB5F60-3873-491D-B489-EF08275826D3}" presName="parentText" presStyleLbl="node1" presStyleIdx="2" presStyleCnt="3">
        <dgm:presLayoutVars>
          <dgm:chMax val="1"/>
          <dgm:bulletEnabled val="1"/>
        </dgm:presLayoutVars>
      </dgm:prSet>
      <dgm:spPr/>
    </dgm:pt>
    <dgm:pt modelId="{BD832C6D-B238-40BF-952B-B62C76DD6C54}" type="pres">
      <dgm:prSet presAssocID="{B1AB5F60-3873-491D-B489-EF08275826D3}" presName="descendantText" presStyleLbl="alignAccFollowNode1" presStyleIdx="2" presStyleCnt="3">
        <dgm:presLayoutVars>
          <dgm:bulletEnabled val="1"/>
        </dgm:presLayoutVars>
      </dgm:prSet>
      <dgm:spPr/>
    </dgm:pt>
  </dgm:ptLst>
  <dgm:cxnLst>
    <dgm:cxn modelId="{68015406-B2E5-4950-AF23-B9A4FA55F5DA}" type="presOf" srcId="{B1AB5F60-3873-491D-B489-EF08275826D3}" destId="{04A93BB7-6556-4D6D-8260-72E1F06859BE}" srcOrd="0" destOrd="0" presId="urn:microsoft.com/office/officeart/2005/8/layout/vList5"/>
    <dgm:cxn modelId="{435EC714-9AD5-46C6-A417-B4A283FFE815}" type="presOf" srcId="{E7E43A3A-6650-43FB-A84D-3404B202E2A9}" destId="{5ED8A232-106A-45F9-AD95-54040CE9BB6E}" srcOrd="0" destOrd="0" presId="urn:microsoft.com/office/officeart/2005/8/layout/vList5"/>
    <dgm:cxn modelId="{28D9D315-22D1-4D63-80AC-AC71AEA16100}" srcId="{B1AB5F60-3873-491D-B489-EF08275826D3}" destId="{C2A0C6E5-744E-48A7-8BFE-6EB734493AF3}" srcOrd="1" destOrd="0" parTransId="{667C17A9-B8CE-49AE-9442-5A9F9D1E93ED}" sibTransId="{FB8FF697-590B-4D8A-A59E-6FC91A83E585}"/>
    <dgm:cxn modelId="{8BE64C3E-D7EA-4B5A-9CF6-1BD6BA816881}" srcId="{BC3B17B4-9B05-4D79-8F40-ED5F80475001}" destId="{B1AB5F60-3873-491D-B489-EF08275826D3}" srcOrd="2" destOrd="0" parTransId="{0772FFC5-BE74-4969-8CAC-BF04CBD5F807}" sibTransId="{CC255920-2EAE-47F2-B0E8-F07A5710517C}"/>
    <dgm:cxn modelId="{BCA61066-1BFE-4840-90D1-2265202B834C}" srcId="{E7E43A3A-6650-43FB-A84D-3404B202E2A9}" destId="{5A90D54A-E758-4E28-B1EF-95D84EC11BC2}" srcOrd="0" destOrd="0" parTransId="{D61BCD60-F505-4B78-9A8F-726BE4583468}" sibTransId="{D04E183A-5902-430C-98D6-5D1E46C289D3}"/>
    <dgm:cxn modelId="{32BDB346-B252-4FD3-B804-0236D9D980E7}" type="presOf" srcId="{5A90D54A-E758-4E28-B1EF-95D84EC11BC2}" destId="{DDE2E570-A785-4A59-8BEE-D780ACE3F18F}" srcOrd="0" destOrd="0" presId="urn:microsoft.com/office/officeart/2005/8/layout/vList5"/>
    <dgm:cxn modelId="{8E394B49-1484-40E6-9D89-787977C3B129}" srcId="{B1AB5F60-3873-491D-B489-EF08275826D3}" destId="{F75127A8-EBCC-4C9B-A454-9EBDF0B69463}" srcOrd="0" destOrd="0" parTransId="{B3D18463-B6B1-48B6-B289-6D1EAC0272F7}" sibTransId="{E0A93E26-40F9-4005-BEE1-12490A20703B}"/>
    <dgm:cxn modelId="{543FEB75-468C-4BCE-99B5-907E5B330F3D}" type="presOf" srcId="{C2A0C6E5-744E-48A7-8BFE-6EB734493AF3}" destId="{BD832C6D-B238-40BF-952B-B62C76DD6C54}" srcOrd="0" destOrd="1" presId="urn:microsoft.com/office/officeart/2005/8/layout/vList5"/>
    <dgm:cxn modelId="{B135FA77-DC24-4D13-BBC1-7E7FB45541DE}" srcId="{BC3B17B4-9B05-4D79-8F40-ED5F80475001}" destId="{E7E43A3A-6650-43FB-A84D-3404B202E2A9}" srcOrd="1" destOrd="0" parTransId="{D2713F00-FB54-4D90-86A9-F6783AD5A1AE}" sibTransId="{EBD4D435-3202-4AC4-B061-0FB06AFB9FD8}"/>
    <dgm:cxn modelId="{83298458-E89F-495E-9496-BF303BC66511}" type="presOf" srcId="{F75127A8-EBCC-4C9B-A454-9EBDF0B69463}" destId="{BD832C6D-B238-40BF-952B-B62C76DD6C54}" srcOrd="0" destOrd="0" presId="urn:microsoft.com/office/officeart/2005/8/layout/vList5"/>
    <dgm:cxn modelId="{F701BD7F-F1E8-4637-8C70-654BF9EA3EA7}" type="presOf" srcId="{BC3B17B4-9B05-4D79-8F40-ED5F80475001}" destId="{23E8AD4C-5A02-4E81-99A4-351FE6BE520A}" srcOrd="0" destOrd="0" presId="urn:microsoft.com/office/officeart/2005/8/layout/vList5"/>
    <dgm:cxn modelId="{5229B5C0-E936-4BB6-AF49-FB420CDABBE6}" type="presOf" srcId="{4C35E9A5-E0B5-47C4-865C-5622816D8174}" destId="{9BDA53D2-D970-41DD-95F4-F4285BF5C34C}" srcOrd="0" destOrd="0" presId="urn:microsoft.com/office/officeart/2005/8/layout/vList5"/>
    <dgm:cxn modelId="{880FB0DC-6EF8-4220-A55C-67B15AA58C8C}" srcId="{BC3B17B4-9B05-4D79-8F40-ED5F80475001}" destId="{36C46314-8AF0-42F9-A837-F37767D33525}" srcOrd="0" destOrd="0" parTransId="{C7D60FB8-921F-41A9-9714-6C7DBA651CD6}" sibTransId="{5EFE6651-2C11-4BC0-B2D7-7D635423EAC7}"/>
    <dgm:cxn modelId="{36AA5FEB-2748-4606-B12D-EEE865503358}" type="presOf" srcId="{36C46314-8AF0-42F9-A837-F37767D33525}" destId="{05640E29-752F-4BD3-A7E9-4AC4A181245C}" srcOrd="0" destOrd="0" presId="urn:microsoft.com/office/officeart/2005/8/layout/vList5"/>
    <dgm:cxn modelId="{0219B0F9-34D5-40AB-BE80-2ABD23A62228}" srcId="{36C46314-8AF0-42F9-A837-F37767D33525}" destId="{4C35E9A5-E0B5-47C4-865C-5622816D8174}" srcOrd="0" destOrd="0" parTransId="{BF91E4B2-8DF0-4A23-A8A2-CE44F8B97D49}" sibTransId="{B131D2BE-0D61-4D39-9782-319D08C9ECBB}"/>
    <dgm:cxn modelId="{B04FF4FF-83C6-447F-A162-67D62768F0C4}" type="presParOf" srcId="{23E8AD4C-5A02-4E81-99A4-351FE6BE520A}" destId="{58E7A31C-6827-453D-82F9-9C569C1CF08F}" srcOrd="0" destOrd="0" presId="urn:microsoft.com/office/officeart/2005/8/layout/vList5"/>
    <dgm:cxn modelId="{DBA5F6E8-DDD5-4D79-B447-421A60290831}" type="presParOf" srcId="{58E7A31C-6827-453D-82F9-9C569C1CF08F}" destId="{05640E29-752F-4BD3-A7E9-4AC4A181245C}" srcOrd="0" destOrd="0" presId="urn:microsoft.com/office/officeart/2005/8/layout/vList5"/>
    <dgm:cxn modelId="{CA27861B-2F30-4F62-8A18-1E9F570E7418}" type="presParOf" srcId="{58E7A31C-6827-453D-82F9-9C569C1CF08F}" destId="{9BDA53D2-D970-41DD-95F4-F4285BF5C34C}" srcOrd="1" destOrd="0" presId="urn:microsoft.com/office/officeart/2005/8/layout/vList5"/>
    <dgm:cxn modelId="{167BB309-994E-45C2-A2BD-EF47225CA11B}" type="presParOf" srcId="{23E8AD4C-5A02-4E81-99A4-351FE6BE520A}" destId="{B60D420E-98B9-47BF-B3E9-40EE352F0535}" srcOrd="1" destOrd="0" presId="urn:microsoft.com/office/officeart/2005/8/layout/vList5"/>
    <dgm:cxn modelId="{E7E66D80-CE3B-4118-A013-7A10D1BCCE5E}" type="presParOf" srcId="{23E8AD4C-5A02-4E81-99A4-351FE6BE520A}" destId="{707A5A71-5721-4073-ACBE-7350F9709012}" srcOrd="2" destOrd="0" presId="urn:microsoft.com/office/officeart/2005/8/layout/vList5"/>
    <dgm:cxn modelId="{2EF8EB27-B30C-454F-A0AD-9DF4C3F11CE9}" type="presParOf" srcId="{707A5A71-5721-4073-ACBE-7350F9709012}" destId="{5ED8A232-106A-45F9-AD95-54040CE9BB6E}" srcOrd="0" destOrd="0" presId="urn:microsoft.com/office/officeart/2005/8/layout/vList5"/>
    <dgm:cxn modelId="{2A96D46B-F628-4DE1-8FE3-324A9B38AADB}" type="presParOf" srcId="{707A5A71-5721-4073-ACBE-7350F9709012}" destId="{DDE2E570-A785-4A59-8BEE-D780ACE3F18F}" srcOrd="1" destOrd="0" presId="urn:microsoft.com/office/officeart/2005/8/layout/vList5"/>
    <dgm:cxn modelId="{BDD21980-8DD3-44B0-A338-CE91E7E5C2A2}" type="presParOf" srcId="{23E8AD4C-5A02-4E81-99A4-351FE6BE520A}" destId="{1FF34270-DA55-4BC0-BE26-60457E8ABBBD}" srcOrd="3" destOrd="0" presId="urn:microsoft.com/office/officeart/2005/8/layout/vList5"/>
    <dgm:cxn modelId="{42D0B061-E94E-4CA8-8581-468D09CFCBAB}" type="presParOf" srcId="{23E8AD4C-5A02-4E81-99A4-351FE6BE520A}" destId="{F0F37E62-66F1-44D5-885B-DC0074C2C640}" srcOrd="4" destOrd="0" presId="urn:microsoft.com/office/officeart/2005/8/layout/vList5"/>
    <dgm:cxn modelId="{33D0295A-3B4A-43A6-BADA-C87C6982B475}" type="presParOf" srcId="{F0F37E62-66F1-44D5-885B-DC0074C2C640}" destId="{04A93BB7-6556-4D6D-8260-72E1F06859BE}" srcOrd="0" destOrd="0" presId="urn:microsoft.com/office/officeart/2005/8/layout/vList5"/>
    <dgm:cxn modelId="{3A2C04F3-476C-47F2-BFD1-ED3C85AFCDF7}" type="presParOf" srcId="{F0F37E62-66F1-44D5-885B-DC0074C2C640}" destId="{BD832C6D-B238-40BF-952B-B62C76DD6C5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EC130F-F7F5-4FF3-B06C-F9B179B2878B}"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s-PE"/>
        </a:p>
      </dgm:t>
    </dgm:pt>
    <dgm:pt modelId="{C19F2360-533A-4E33-84A4-0EA551C67B9F}">
      <dgm:prSet phldrT="[Texto]"/>
      <dgm:spPr/>
      <dgm:t>
        <a:bodyPr/>
        <a:lstStyle/>
        <a:p>
          <a:r>
            <a:rPr lang="es-PE" dirty="0"/>
            <a:t>Pueblos indígenas</a:t>
          </a:r>
        </a:p>
      </dgm:t>
    </dgm:pt>
    <dgm:pt modelId="{76C2586C-7309-434A-AD42-1CA32F4D0B4F}" type="parTrans" cxnId="{FB76BB4E-C658-4B50-AF0F-C286F99FF416}">
      <dgm:prSet/>
      <dgm:spPr/>
      <dgm:t>
        <a:bodyPr/>
        <a:lstStyle/>
        <a:p>
          <a:endParaRPr lang="es-PE"/>
        </a:p>
      </dgm:t>
    </dgm:pt>
    <dgm:pt modelId="{E6C3A6FE-FFBA-4DBE-8B3D-1DE5D8E2D1CE}" type="sibTrans" cxnId="{FB76BB4E-C658-4B50-AF0F-C286F99FF416}">
      <dgm:prSet/>
      <dgm:spPr/>
      <dgm:t>
        <a:bodyPr/>
        <a:lstStyle/>
        <a:p>
          <a:endParaRPr lang="es-PE"/>
        </a:p>
      </dgm:t>
    </dgm:pt>
    <dgm:pt modelId="{C3BE917B-8725-4CB1-8C46-F012E860FDAF}">
      <dgm:prSet phldrT="[Texto]"/>
      <dgm:spPr/>
      <dgm:t>
        <a:bodyPr/>
        <a:lstStyle/>
        <a:p>
          <a:r>
            <a:rPr lang="es-PE" dirty="0"/>
            <a:t>Mujeres</a:t>
          </a:r>
        </a:p>
      </dgm:t>
    </dgm:pt>
    <dgm:pt modelId="{E2BFA2BB-613D-4706-8EA7-398AD7BD2C7E}" type="parTrans" cxnId="{7FD9A0C7-ADA5-453B-8564-0C1B5DD7D068}">
      <dgm:prSet/>
      <dgm:spPr/>
      <dgm:t>
        <a:bodyPr/>
        <a:lstStyle/>
        <a:p>
          <a:endParaRPr lang="es-PE"/>
        </a:p>
      </dgm:t>
    </dgm:pt>
    <dgm:pt modelId="{5617E300-4A21-44D4-9CD1-6CA747A52375}" type="sibTrans" cxnId="{7FD9A0C7-ADA5-453B-8564-0C1B5DD7D068}">
      <dgm:prSet/>
      <dgm:spPr/>
      <dgm:t>
        <a:bodyPr/>
        <a:lstStyle/>
        <a:p>
          <a:endParaRPr lang="es-PE"/>
        </a:p>
      </dgm:t>
    </dgm:pt>
    <dgm:pt modelId="{D9921B1C-F2CE-4EBF-B4B9-F6BA65420A59}">
      <dgm:prSet phldrT="[Texto]"/>
      <dgm:spPr/>
      <dgm:t>
        <a:bodyPr/>
        <a:lstStyle/>
        <a:p>
          <a:r>
            <a:rPr lang="es-PE" dirty="0"/>
            <a:t>Personas con discapacidad</a:t>
          </a:r>
        </a:p>
      </dgm:t>
    </dgm:pt>
    <dgm:pt modelId="{4CB7EED0-5670-4AB5-9CF1-43C98330D664}" type="parTrans" cxnId="{76A9DF2D-6F9B-4DC0-AA47-95C33CF1E2B2}">
      <dgm:prSet/>
      <dgm:spPr/>
      <dgm:t>
        <a:bodyPr/>
        <a:lstStyle/>
        <a:p>
          <a:endParaRPr lang="es-PE"/>
        </a:p>
      </dgm:t>
    </dgm:pt>
    <dgm:pt modelId="{69A3C224-F81E-4FC6-89FC-34FD7CF1AEFC}" type="sibTrans" cxnId="{76A9DF2D-6F9B-4DC0-AA47-95C33CF1E2B2}">
      <dgm:prSet/>
      <dgm:spPr/>
      <dgm:t>
        <a:bodyPr/>
        <a:lstStyle/>
        <a:p>
          <a:endParaRPr lang="es-PE"/>
        </a:p>
      </dgm:t>
    </dgm:pt>
    <dgm:pt modelId="{34759590-9E80-4705-A673-AEAEF30EA8A1}">
      <dgm:prSet/>
      <dgm:spPr/>
      <dgm:t>
        <a:bodyPr/>
        <a:lstStyle/>
        <a:p>
          <a:r>
            <a:rPr lang="es-PE" dirty="0"/>
            <a:t>Niñas y niños</a:t>
          </a:r>
        </a:p>
      </dgm:t>
    </dgm:pt>
    <dgm:pt modelId="{18BAECAA-759D-4EE5-8D0D-780C3DA73A9F}" type="parTrans" cxnId="{56FF323A-86F2-4DE7-AB76-D040DBE7EBBC}">
      <dgm:prSet/>
      <dgm:spPr/>
    </dgm:pt>
    <dgm:pt modelId="{4A153044-AB7B-4B77-8438-3EC0FBF6B6F2}" type="sibTrans" cxnId="{56FF323A-86F2-4DE7-AB76-D040DBE7EBBC}">
      <dgm:prSet/>
      <dgm:spPr/>
    </dgm:pt>
    <dgm:pt modelId="{15718D86-5A91-44DE-99BB-5EAD4C2A6CA3}">
      <dgm:prSet/>
      <dgm:spPr/>
      <dgm:t>
        <a:bodyPr/>
        <a:lstStyle/>
        <a:p>
          <a:r>
            <a:rPr lang="es-PE" dirty="0"/>
            <a:t>Personas con discapacidad</a:t>
          </a:r>
        </a:p>
      </dgm:t>
    </dgm:pt>
    <dgm:pt modelId="{CF15A59B-C103-4FF1-A37E-77E90B8BC58E}" type="parTrans" cxnId="{C619E1FC-34CC-4FCB-84D4-808043D184ED}">
      <dgm:prSet/>
      <dgm:spPr/>
    </dgm:pt>
    <dgm:pt modelId="{270EAF83-EDA0-445E-BF7E-D95E392D2A5C}" type="sibTrans" cxnId="{C619E1FC-34CC-4FCB-84D4-808043D184ED}">
      <dgm:prSet/>
      <dgm:spPr/>
    </dgm:pt>
    <dgm:pt modelId="{35FEAA60-6167-49DC-BB72-39149BCA119D}" type="pres">
      <dgm:prSet presAssocID="{10EC130F-F7F5-4FF3-B06C-F9B179B2878B}" presName="linear" presStyleCnt="0">
        <dgm:presLayoutVars>
          <dgm:dir/>
          <dgm:animLvl val="lvl"/>
          <dgm:resizeHandles val="exact"/>
        </dgm:presLayoutVars>
      </dgm:prSet>
      <dgm:spPr/>
    </dgm:pt>
    <dgm:pt modelId="{6E00BD14-097E-4118-AD90-C93BC159E960}" type="pres">
      <dgm:prSet presAssocID="{C19F2360-533A-4E33-84A4-0EA551C67B9F}" presName="parentLin" presStyleCnt="0"/>
      <dgm:spPr/>
    </dgm:pt>
    <dgm:pt modelId="{8D67F5FA-C873-41CF-8E28-29A52F3AC858}" type="pres">
      <dgm:prSet presAssocID="{C19F2360-533A-4E33-84A4-0EA551C67B9F}" presName="parentLeftMargin" presStyleLbl="node1" presStyleIdx="0" presStyleCnt="5"/>
      <dgm:spPr/>
    </dgm:pt>
    <dgm:pt modelId="{43FF2A41-4C74-4C65-AF4A-930EAB720835}" type="pres">
      <dgm:prSet presAssocID="{C19F2360-533A-4E33-84A4-0EA551C67B9F}" presName="parentText" presStyleLbl="node1" presStyleIdx="0" presStyleCnt="5">
        <dgm:presLayoutVars>
          <dgm:chMax val="0"/>
          <dgm:bulletEnabled val="1"/>
        </dgm:presLayoutVars>
      </dgm:prSet>
      <dgm:spPr/>
    </dgm:pt>
    <dgm:pt modelId="{CCABFF14-2FB6-4262-BFCA-4DAA8E4B5274}" type="pres">
      <dgm:prSet presAssocID="{C19F2360-533A-4E33-84A4-0EA551C67B9F}" presName="negativeSpace" presStyleCnt="0"/>
      <dgm:spPr/>
    </dgm:pt>
    <dgm:pt modelId="{DAC04B99-AE4A-4E57-AA8C-917A2A32E71A}" type="pres">
      <dgm:prSet presAssocID="{C19F2360-533A-4E33-84A4-0EA551C67B9F}" presName="childText" presStyleLbl="conFgAcc1" presStyleIdx="0" presStyleCnt="5">
        <dgm:presLayoutVars>
          <dgm:bulletEnabled val="1"/>
        </dgm:presLayoutVars>
      </dgm:prSet>
      <dgm:spPr/>
    </dgm:pt>
    <dgm:pt modelId="{2E2869FB-F6F7-43EE-97A8-077EDB7A6C6F}" type="pres">
      <dgm:prSet presAssocID="{E6C3A6FE-FFBA-4DBE-8B3D-1DE5D8E2D1CE}" presName="spaceBetweenRectangles" presStyleCnt="0"/>
      <dgm:spPr/>
    </dgm:pt>
    <dgm:pt modelId="{15AB3DAE-5E2A-4681-8C68-7CD78164EB66}" type="pres">
      <dgm:prSet presAssocID="{C3BE917B-8725-4CB1-8C46-F012E860FDAF}" presName="parentLin" presStyleCnt="0"/>
      <dgm:spPr/>
    </dgm:pt>
    <dgm:pt modelId="{4447461D-EDFA-42B3-92E4-09B45DCC5050}" type="pres">
      <dgm:prSet presAssocID="{C3BE917B-8725-4CB1-8C46-F012E860FDAF}" presName="parentLeftMargin" presStyleLbl="node1" presStyleIdx="0" presStyleCnt="5"/>
      <dgm:spPr/>
    </dgm:pt>
    <dgm:pt modelId="{B1233CF1-5D2E-420F-9121-47356E34CA3D}" type="pres">
      <dgm:prSet presAssocID="{C3BE917B-8725-4CB1-8C46-F012E860FDAF}" presName="parentText" presStyleLbl="node1" presStyleIdx="1" presStyleCnt="5">
        <dgm:presLayoutVars>
          <dgm:chMax val="0"/>
          <dgm:bulletEnabled val="1"/>
        </dgm:presLayoutVars>
      </dgm:prSet>
      <dgm:spPr/>
    </dgm:pt>
    <dgm:pt modelId="{7D84610B-4BBD-4F21-BDDC-D24FBD581CD4}" type="pres">
      <dgm:prSet presAssocID="{C3BE917B-8725-4CB1-8C46-F012E860FDAF}" presName="negativeSpace" presStyleCnt="0"/>
      <dgm:spPr/>
    </dgm:pt>
    <dgm:pt modelId="{76436DC5-E524-4B93-BEBB-AD8F7F888FA8}" type="pres">
      <dgm:prSet presAssocID="{C3BE917B-8725-4CB1-8C46-F012E860FDAF}" presName="childText" presStyleLbl="conFgAcc1" presStyleIdx="1" presStyleCnt="5">
        <dgm:presLayoutVars>
          <dgm:bulletEnabled val="1"/>
        </dgm:presLayoutVars>
      </dgm:prSet>
      <dgm:spPr/>
    </dgm:pt>
    <dgm:pt modelId="{88B2AADA-6E81-46F5-9EFA-E1BD00465C97}" type="pres">
      <dgm:prSet presAssocID="{5617E300-4A21-44D4-9CD1-6CA747A52375}" presName="spaceBetweenRectangles" presStyleCnt="0"/>
      <dgm:spPr/>
    </dgm:pt>
    <dgm:pt modelId="{EA9B80F9-0C88-43F8-82E6-83FBB4AEDB86}" type="pres">
      <dgm:prSet presAssocID="{34759590-9E80-4705-A673-AEAEF30EA8A1}" presName="parentLin" presStyleCnt="0"/>
      <dgm:spPr/>
    </dgm:pt>
    <dgm:pt modelId="{C5BBD98D-1D24-43E5-BB80-80BC33FB698C}" type="pres">
      <dgm:prSet presAssocID="{34759590-9E80-4705-A673-AEAEF30EA8A1}" presName="parentLeftMargin" presStyleLbl="node1" presStyleIdx="1" presStyleCnt="5"/>
      <dgm:spPr/>
    </dgm:pt>
    <dgm:pt modelId="{950350C7-187C-4C60-8C93-07B4B6250E0A}" type="pres">
      <dgm:prSet presAssocID="{34759590-9E80-4705-A673-AEAEF30EA8A1}" presName="parentText" presStyleLbl="node1" presStyleIdx="2" presStyleCnt="5">
        <dgm:presLayoutVars>
          <dgm:chMax val="0"/>
          <dgm:bulletEnabled val="1"/>
        </dgm:presLayoutVars>
      </dgm:prSet>
      <dgm:spPr/>
    </dgm:pt>
    <dgm:pt modelId="{5E840D09-928D-41B5-9112-34AFE5AFFE7A}" type="pres">
      <dgm:prSet presAssocID="{34759590-9E80-4705-A673-AEAEF30EA8A1}" presName="negativeSpace" presStyleCnt="0"/>
      <dgm:spPr/>
    </dgm:pt>
    <dgm:pt modelId="{6C5928B7-2D21-4DEC-BF89-212316D5711B}" type="pres">
      <dgm:prSet presAssocID="{34759590-9E80-4705-A673-AEAEF30EA8A1}" presName="childText" presStyleLbl="conFgAcc1" presStyleIdx="2" presStyleCnt="5">
        <dgm:presLayoutVars>
          <dgm:bulletEnabled val="1"/>
        </dgm:presLayoutVars>
      </dgm:prSet>
      <dgm:spPr/>
    </dgm:pt>
    <dgm:pt modelId="{63529C99-6DCD-4D8B-9FDE-7E8B1C171787}" type="pres">
      <dgm:prSet presAssocID="{4A153044-AB7B-4B77-8438-3EC0FBF6B6F2}" presName="spaceBetweenRectangles" presStyleCnt="0"/>
      <dgm:spPr/>
    </dgm:pt>
    <dgm:pt modelId="{BF3BC581-ABC6-4BCA-8C68-AFCCED3C7D73}" type="pres">
      <dgm:prSet presAssocID="{15718D86-5A91-44DE-99BB-5EAD4C2A6CA3}" presName="parentLin" presStyleCnt="0"/>
      <dgm:spPr/>
    </dgm:pt>
    <dgm:pt modelId="{E5BD1C99-0760-402A-AAE5-06D918B466F8}" type="pres">
      <dgm:prSet presAssocID="{15718D86-5A91-44DE-99BB-5EAD4C2A6CA3}" presName="parentLeftMargin" presStyleLbl="node1" presStyleIdx="2" presStyleCnt="5"/>
      <dgm:spPr/>
    </dgm:pt>
    <dgm:pt modelId="{8B4EB2B9-4FB4-4F20-A95A-3C98D057B72F}" type="pres">
      <dgm:prSet presAssocID="{15718D86-5A91-44DE-99BB-5EAD4C2A6CA3}" presName="parentText" presStyleLbl="node1" presStyleIdx="3" presStyleCnt="5">
        <dgm:presLayoutVars>
          <dgm:chMax val="0"/>
          <dgm:bulletEnabled val="1"/>
        </dgm:presLayoutVars>
      </dgm:prSet>
      <dgm:spPr/>
    </dgm:pt>
    <dgm:pt modelId="{9E511324-038F-46D5-B989-80A99AE96D5C}" type="pres">
      <dgm:prSet presAssocID="{15718D86-5A91-44DE-99BB-5EAD4C2A6CA3}" presName="negativeSpace" presStyleCnt="0"/>
      <dgm:spPr/>
    </dgm:pt>
    <dgm:pt modelId="{1893B2F5-4097-4875-9F26-3C3CD311A851}" type="pres">
      <dgm:prSet presAssocID="{15718D86-5A91-44DE-99BB-5EAD4C2A6CA3}" presName="childText" presStyleLbl="conFgAcc1" presStyleIdx="3" presStyleCnt="5">
        <dgm:presLayoutVars>
          <dgm:bulletEnabled val="1"/>
        </dgm:presLayoutVars>
      </dgm:prSet>
      <dgm:spPr/>
    </dgm:pt>
    <dgm:pt modelId="{F12F2CF5-5CC7-420C-82D9-7A98FB91D511}" type="pres">
      <dgm:prSet presAssocID="{270EAF83-EDA0-445E-BF7E-D95E392D2A5C}" presName="spaceBetweenRectangles" presStyleCnt="0"/>
      <dgm:spPr/>
    </dgm:pt>
    <dgm:pt modelId="{AECA66FA-B9C2-4B02-B0C0-CE1A7D56C9F0}" type="pres">
      <dgm:prSet presAssocID="{D9921B1C-F2CE-4EBF-B4B9-F6BA65420A59}" presName="parentLin" presStyleCnt="0"/>
      <dgm:spPr/>
    </dgm:pt>
    <dgm:pt modelId="{EC94D83B-0F06-4D7F-AAB3-A03B2E4AC7C9}" type="pres">
      <dgm:prSet presAssocID="{D9921B1C-F2CE-4EBF-B4B9-F6BA65420A59}" presName="parentLeftMargin" presStyleLbl="node1" presStyleIdx="3" presStyleCnt="5"/>
      <dgm:spPr/>
    </dgm:pt>
    <dgm:pt modelId="{AC978BAF-DCA6-450B-8575-FE60DC7D6B84}" type="pres">
      <dgm:prSet presAssocID="{D9921B1C-F2CE-4EBF-B4B9-F6BA65420A59}" presName="parentText" presStyleLbl="node1" presStyleIdx="4" presStyleCnt="5">
        <dgm:presLayoutVars>
          <dgm:chMax val="0"/>
          <dgm:bulletEnabled val="1"/>
        </dgm:presLayoutVars>
      </dgm:prSet>
      <dgm:spPr/>
    </dgm:pt>
    <dgm:pt modelId="{06BD09ED-A352-4C90-86DA-88BF4CC70646}" type="pres">
      <dgm:prSet presAssocID="{D9921B1C-F2CE-4EBF-B4B9-F6BA65420A59}" presName="negativeSpace" presStyleCnt="0"/>
      <dgm:spPr/>
    </dgm:pt>
    <dgm:pt modelId="{2F2BA51B-E540-45C7-AF21-1273673B4749}" type="pres">
      <dgm:prSet presAssocID="{D9921B1C-F2CE-4EBF-B4B9-F6BA65420A59}" presName="childText" presStyleLbl="conFgAcc1" presStyleIdx="4" presStyleCnt="5">
        <dgm:presLayoutVars>
          <dgm:bulletEnabled val="1"/>
        </dgm:presLayoutVars>
      </dgm:prSet>
      <dgm:spPr/>
    </dgm:pt>
  </dgm:ptLst>
  <dgm:cxnLst>
    <dgm:cxn modelId="{7372F025-9257-4153-B689-F427FF7AEE47}" type="presOf" srcId="{C19F2360-533A-4E33-84A4-0EA551C67B9F}" destId="{43FF2A41-4C74-4C65-AF4A-930EAB720835}" srcOrd="1" destOrd="0" presId="urn:microsoft.com/office/officeart/2005/8/layout/list1"/>
    <dgm:cxn modelId="{39EEA72C-C42D-4BFA-BCDF-E31672D2208A}" type="presOf" srcId="{15718D86-5A91-44DE-99BB-5EAD4C2A6CA3}" destId="{E5BD1C99-0760-402A-AAE5-06D918B466F8}" srcOrd="0" destOrd="0" presId="urn:microsoft.com/office/officeart/2005/8/layout/list1"/>
    <dgm:cxn modelId="{76A9DF2D-6F9B-4DC0-AA47-95C33CF1E2B2}" srcId="{10EC130F-F7F5-4FF3-B06C-F9B179B2878B}" destId="{D9921B1C-F2CE-4EBF-B4B9-F6BA65420A59}" srcOrd="4" destOrd="0" parTransId="{4CB7EED0-5670-4AB5-9CF1-43C98330D664}" sibTransId="{69A3C224-F81E-4FC6-89FC-34FD7CF1AEFC}"/>
    <dgm:cxn modelId="{E9515539-C063-47DB-8B8B-4C48F8C815BA}" type="presOf" srcId="{D9921B1C-F2CE-4EBF-B4B9-F6BA65420A59}" destId="{AC978BAF-DCA6-450B-8575-FE60DC7D6B84}" srcOrd="1" destOrd="0" presId="urn:microsoft.com/office/officeart/2005/8/layout/list1"/>
    <dgm:cxn modelId="{787E9C39-BA0E-4EFD-B68C-6D776E7D7BEA}" type="presOf" srcId="{C3BE917B-8725-4CB1-8C46-F012E860FDAF}" destId="{B1233CF1-5D2E-420F-9121-47356E34CA3D}" srcOrd="1" destOrd="0" presId="urn:microsoft.com/office/officeart/2005/8/layout/list1"/>
    <dgm:cxn modelId="{56FF323A-86F2-4DE7-AB76-D040DBE7EBBC}" srcId="{10EC130F-F7F5-4FF3-B06C-F9B179B2878B}" destId="{34759590-9E80-4705-A673-AEAEF30EA8A1}" srcOrd="2" destOrd="0" parTransId="{18BAECAA-759D-4EE5-8D0D-780C3DA73A9F}" sibTransId="{4A153044-AB7B-4B77-8438-3EC0FBF6B6F2}"/>
    <dgm:cxn modelId="{5A0CBE60-8569-4765-BAD6-4F8DA59CEFD7}" type="presOf" srcId="{C19F2360-533A-4E33-84A4-0EA551C67B9F}" destId="{8D67F5FA-C873-41CF-8E28-29A52F3AC858}" srcOrd="0" destOrd="0" presId="urn:microsoft.com/office/officeart/2005/8/layout/list1"/>
    <dgm:cxn modelId="{1BAEA463-0E52-49B5-B3D1-7E07F83D429C}" type="presOf" srcId="{C3BE917B-8725-4CB1-8C46-F012E860FDAF}" destId="{4447461D-EDFA-42B3-92E4-09B45DCC5050}" srcOrd="0" destOrd="0" presId="urn:microsoft.com/office/officeart/2005/8/layout/list1"/>
    <dgm:cxn modelId="{FB76BB4E-C658-4B50-AF0F-C286F99FF416}" srcId="{10EC130F-F7F5-4FF3-B06C-F9B179B2878B}" destId="{C19F2360-533A-4E33-84A4-0EA551C67B9F}" srcOrd="0" destOrd="0" parTransId="{76C2586C-7309-434A-AD42-1CA32F4D0B4F}" sibTransId="{E6C3A6FE-FFBA-4DBE-8B3D-1DE5D8E2D1CE}"/>
    <dgm:cxn modelId="{B2684550-B05F-40C4-8E00-2F91A898AAC9}" type="presOf" srcId="{D9921B1C-F2CE-4EBF-B4B9-F6BA65420A59}" destId="{EC94D83B-0F06-4D7F-AAB3-A03B2E4AC7C9}" srcOrd="0" destOrd="0" presId="urn:microsoft.com/office/officeart/2005/8/layout/list1"/>
    <dgm:cxn modelId="{523E5B8D-1CC8-4CB9-806F-8953C4B78804}" type="presOf" srcId="{15718D86-5A91-44DE-99BB-5EAD4C2A6CA3}" destId="{8B4EB2B9-4FB4-4F20-A95A-3C98D057B72F}" srcOrd="1" destOrd="0" presId="urn:microsoft.com/office/officeart/2005/8/layout/list1"/>
    <dgm:cxn modelId="{666A869A-0ECB-4583-8975-9477BA5C277D}" type="presOf" srcId="{34759590-9E80-4705-A673-AEAEF30EA8A1}" destId="{C5BBD98D-1D24-43E5-BB80-80BC33FB698C}" srcOrd="0" destOrd="0" presId="urn:microsoft.com/office/officeart/2005/8/layout/list1"/>
    <dgm:cxn modelId="{7FD9A0C7-ADA5-453B-8564-0C1B5DD7D068}" srcId="{10EC130F-F7F5-4FF3-B06C-F9B179B2878B}" destId="{C3BE917B-8725-4CB1-8C46-F012E860FDAF}" srcOrd="1" destOrd="0" parTransId="{E2BFA2BB-613D-4706-8EA7-398AD7BD2C7E}" sibTransId="{5617E300-4A21-44D4-9CD1-6CA747A52375}"/>
    <dgm:cxn modelId="{F978B4D2-0020-4545-BC97-E640AE8BAE5F}" type="presOf" srcId="{10EC130F-F7F5-4FF3-B06C-F9B179B2878B}" destId="{35FEAA60-6167-49DC-BB72-39149BCA119D}" srcOrd="0" destOrd="0" presId="urn:microsoft.com/office/officeart/2005/8/layout/list1"/>
    <dgm:cxn modelId="{0775D5EB-A9B3-4D2D-9AD1-A8164F6FB678}" type="presOf" srcId="{34759590-9E80-4705-A673-AEAEF30EA8A1}" destId="{950350C7-187C-4C60-8C93-07B4B6250E0A}" srcOrd="1" destOrd="0" presId="urn:microsoft.com/office/officeart/2005/8/layout/list1"/>
    <dgm:cxn modelId="{C619E1FC-34CC-4FCB-84D4-808043D184ED}" srcId="{10EC130F-F7F5-4FF3-B06C-F9B179B2878B}" destId="{15718D86-5A91-44DE-99BB-5EAD4C2A6CA3}" srcOrd="3" destOrd="0" parTransId="{CF15A59B-C103-4FF1-A37E-77E90B8BC58E}" sibTransId="{270EAF83-EDA0-445E-BF7E-D95E392D2A5C}"/>
    <dgm:cxn modelId="{D29DD57F-4981-449C-A6AF-93418070ABD9}" type="presParOf" srcId="{35FEAA60-6167-49DC-BB72-39149BCA119D}" destId="{6E00BD14-097E-4118-AD90-C93BC159E960}" srcOrd="0" destOrd="0" presId="urn:microsoft.com/office/officeart/2005/8/layout/list1"/>
    <dgm:cxn modelId="{5E743D2F-08ED-4281-A516-4E4E282E2258}" type="presParOf" srcId="{6E00BD14-097E-4118-AD90-C93BC159E960}" destId="{8D67F5FA-C873-41CF-8E28-29A52F3AC858}" srcOrd="0" destOrd="0" presId="urn:microsoft.com/office/officeart/2005/8/layout/list1"/>
    <dgm:cxn modelId="{0D3E8BEB-CAC7-47ED-9289-BB29B5A37D24}" type="presParOf" srcId="{6E00BD14-097E-4118-AD90-C93BC159E960}" destId="{43FF2A41-4C74-4C65-AF4A-930EAB720835}" srcOrd="1" destOrd="0" presId="urn:microsoft.com/office/officeart/2005/8/layout/list1"/>
    <dgm:cxn modelId="{A4C651E3-AC1C-469B-9488-13D502B06209}" type="presParOf" srcId="{35FEAA60-6167-49DC-BB72-39149BCA119D}" destId="{CCABFF14-2FB6-4262-BFCA-4DAA8E4B5274}" srcOrd="1" destOrd="0" presId="urn:microsoft.com/office/officeart/2005/8/layout/list1"/>
    <dgm:cxn modelId="{824888C6-1DE5-4094-8579-B0E572ECABDA}" type="presParOf" srcId="{35FEAA60-6167-49DC-BB72-39149BCA119D}" destId="{DAC04B99-AE4A-4E57-AA8C-917A2A32E71A}" srcOrd="2" destOrd="0" presId="urn:microsoft.com/office/officeart/2005/8/layout/list1"/>
    <dgm:cxn modelId="{F9E60635-2444-44DF-85EF-424E3CF8A794}" type="presParOf" srcId="{35FEAA60-6167-49DC-BB72-39149BCA119D}" destId="{2E2869FB-F6F7-43EE-97A8-077EDB7A6C6F}" srcOrd="3" destOrd="0" presId="urn:microsoft.com/office/officeart/2005/8/layout/list1"/>
    <dgm:cxn modelId="{4C364AA8-C6E8-4D5E-B787-C7AC6E344BDC}" type="presParOf" srcId="{35FEAA60-6167-49DC-BB72-39149BCA119D}" destId="{15AB3DAE-5E2A-4681-8C68-7CD78164EB66}" srcOrd="4" destOrd="0" presId="urn:microsoft.com/office/officeart/2005/8/layout/list1"/>
    <dgm:cxn modelId="{F3094075-720D-4E54-9875-4F5256749CA7}" type="presParOf" srcId="{15AB3DAE-5E2A-4681-8C68-7CD78164EB66}" destId="{4447461D-EDFA-42B3-92E4-09B45DCC5050}" srcOrd="0" destOrd="0" presId="urn:microsoft.com/office/officeart/2005/8/layout/list1"/>
    <dgm:cxn modelId="{5FAB2918-1DC4-4BCC-8F3A-753CDB7A2CC4}" type="presParOf" srcId="{15AB3DAE-5E2A-4681-8C68-7CD78164EB66}" destId="{B1233CF1-5D2E-420F-9121-47356E34CA3D}" srcOrd="1" destOrd="0" presId="urn:microsoft.com/office/officeart/2005/8/layout/list1"/>
    <dgm:cxn modelId="{0D9BFD4C-C7BB-4C4D-8F06-2DFB354CE951}" type="presParOf" srcId="{35FEAA60-6167-49DC-BB72-39149BCA119D}" destId="{7D84610B-4BBD-4F21-BDDC-D24FBD581CD4}" srcOrd="5" destOrd="0" presId="urn:microsoft.com/office/officeart/2005/8/layout/list1"/>
    <dgm:cxn modelId="{14756BD5-58FF-4D2E-81D1-E06B114255DD}" type="presParOf" srcId="{35FEAA60-6167-49DC-BB72-39149BCA119D}" destId="{76436DC5-E524-4B93-BEBB-AD8F7F888FA8}" srcOrd="6" destOrd="0" presId="urn:microsoft.com/office/officeart/2005/8/layout/list1"/>
    <dgm:cxn modelId="{55A02C08-5085-46CF-B095-6A9F5A3E66EB}" type="presParOf" srcId="{35FEAA60-6167-49DC-BB72-39149BCA119D}" destId="{88B2AADA-6E81-46F5-9EFA-E1BD00465C97}" srcOrd="7" destOrd="0" presId="urn:microsoft.com/office/officeart/2005/8/layout/list1"/>
    <dgm:cxn modelId="{5594D306-9F9D-486C-9D0A-BEEAEE54ECE1}" type="presParOf" srcId="{35FEAA60-6167-49DC-BB72-39149BCA119D}" destId="{EA9B80F9-0C88-43F8-82E6-83FBB4AEDB86}" srcOrd="8" destOrd="0" presId="urn:microsoft.com/office/officeart/2005/8/layout/list1"/>
    <dgm:cxn modelId="{D36E9B2A-4C69-4CC8-9130-96153CD01E1B}" type="presParOf" srcId="{EA9B80F9-0C88-43F8-82E6-83FBB4AEDB86}" destId="{C5BBD98D-1D24-43E5-BB80-80BC33FB698C}" srcOrd="0" destOrd="0" presId="urn:microsoft.com/office/officeart/2005/8/layout/list1"/>
    <dgm:cxn modelId="{27E316DC-4285-4977-A32A-3FE8E12B3797}" type="presParOf" srcId="{EA9B80F9-0C88-43F8-82E6-83FBB4AEDB86}" destId="{950350C7-187C-4C60-8C93-07B4B6250E0A}" srcOrd="1" destOrd="0" presId="urn:microsoft.com/office/officeart/2005/8/layout/list1"/>
    <dgm:cxn modelId="{4DD830D9-2827-4261-B099-A7A8654607C6}" type="presParOf" srcId="{35FEAA60-6167-49DC-BB72-39149BCA119D}" destId="{5E840D09-928D-41B5-9112-34AFE5AFFE7A}" srcOrd="9" destOrd="0" presId="urn:microsoft.com/office/officeart/2005/8/layout/list1"/>
    <dgm:cxn modelId="{BCEC6F56-E66C-44E3-982E-D21773E09153}" type="presParOf" srcId="{35FEAA60-6167-49DC-BB72-39149BCA119D}" destId="{6C5928B7-2D21-4DEC-BF89-212316D5711B}" srcOrd="10" destOrd="0" presId="urn:microsoft.com/office/officeart/2005/8/layout/list1"/>
    <dgm:cxn modelId="{F1DA8B72-2776-4EC6-A7E7-181DF091B25E}" type="presParOf" srcId="{35FEAA60-6167-49DC-BB72-39149BCA119D}" destId="{63529C99-6DCD-4D8B-9FDE-7E8B1C171787}" srcOrd="11" destOrd="0" presId="urn:microsoft.com/office/officeart/2005/8/layout/list1"/>
    <dgm:cxn modelId="{6E24D6B3-339D-4052-B1FF-D3FA38223DA8}" type="presParOf" srcId="{35FEAA60-6167-49DC-BB72-39149BCA119D}" destId="{BF3BC581-ABC6-4BCA-8C68-AFCCED3C7D73}" srcOrd="12" destOrd="0" presId="urn:microsoft.com/office/officeart/2005/8/layout/list1"/>
    <dgm:cxn modelId="{F125188F-B191-44E2-9A61-3CC80C6F64C7}" type="presParOf" srcId="{BF3BC581-ABC6-4BCA-8C68-AFCCED3C7D73}" destId="{E5BD1C99-0760-402A-AAE5-06D918B466F8}" srcOrd="0" destOrd="0" presId="urn:microsoft.com/office/officeart/2005/8/layout/list1"/>
    <dgm:cxn modelId="{94B56597-5CDE-4427-9DD7-E1CEDE7B0656}" type="presParOf" srcId="{BF3BC581-ABC6-4BCA-8C68-AFCCED3C7D73}" destId="{8B4EB2B9-4FB4-4F20-A95A-3C98D057B72F}" srcOrd="1" destOrd="0" presId="urn:microsoft.com/office/officeart/2005/8/layout/list1"/>
    <dgm:cxn modelId="{B333CC38-C179-4282-9977-0B98AAF1897C}" type="presParOf" srcId="{35FEAA60-6167-49DC-BB72-39149BCA119D}" destId="{9E511324-038F-46D5-B989-80A99AE96D5C}" srcOrd="13" destOrd="0" presId="urn:microsoft.com/office/officeart/2005/8/layout/list1"/>
    <dgm:cxn modelId="{7406AD4E-5050-4F69-8EF7-03896ECBF84B}" type="presParOf" srcId="{35FEAA60-6167-49DC-BB72-39149BCA119D}" destId="{1893B2F5-4097-4875-9F26-3C3CD311A851}" srcOrd="14" destOrd="0" presId="urn:microsoft.com/office/officeart/2005/8/layout/list1"/>
    <dgm:cxn modelId="{FAF23865-A30B-40D0-906C-47E552EEE5B9}" type="presParOf" srcId="{35FEAA60-6167-49DC-BB72-39149BCA119D}" destId="{F12F2CF5-5CC7-420C-82D9-7A98FB91D511}" srcOrd="15" destOrd="0" presId="urn:microsoft.com/office/officeart/2005/8/layout/list1"/>
    <dgm:cxn modelId="{2DFBCA54-7857-4F25-84C4-468FA70BD5EB}" type="presParOf" srcId="{35FEAA60-6167-49DC-BB72-39149BCA119D}" destId="{AECA66FA-B9C2-4B02-B0C0-CE1A7D56C9F0}" srcOrd="16" destOrd="0" presId="urn:microsoft.com/office/officeart/2005/8/layout/list1"/>
    <dgm:cxn modelId="{CAECF3B2-34A6-4A24-9B29-C43DAEC98D33}" type="presParOf" srcId="{AECA66FA-B9C2-4B02-B0C0-CE1A7D56C9F0}" destId="{EC94D83B-0F06-4D7F-AAB3-A03B2E4AC7C9}" srcOrd="0" destOrd="0" presId="urn:microsoft.com/office/officeart/2005/8/layout/list1"/>
    <dgm:cxn modelId="{1870BFFA-2FE6-4EE0-A6E0-2F35C9347649}" type="presParOf" srcId="{AECA66FA-B9C2-4B02-B0C0-CE1A7D56C9F0}" destId="{AC978BAF-DCA6-450B-8575-FE60DC7D6B84}" srcOrd="1" destOrd="0" presId="urn:microsoft.com/office/officeart/2005/8/layout/list1"/>
    <dgm:cxn modelId="{8BE2E3C7-7FC5-4CFF-ABF4-0B7E7A03FC72}" type="presParOf" srcId="{35FEAA60-6167-49DC-BB72-39149BCA119D}" destId="{06BD09ED-A352-4C90-86DA-88BF4CC70646}" srcOrd="17" destOrd="0" presId="urn:microsoft.com/office/officeart/2005/8/layout/list1"/>
    <dgm:cxn modelId="{93F01A6C-6738-49DA-82DA-978938EB8FC8}" type="presParOf" srcId="{35FEAA60-6167-49DC-BB72-39149BCA119D}" destId="{2F2BA51B-E540-45C7-AF21-1273673B474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26EF2D-11CA-4F1B-80C4-80B0B2F5D1B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PE"/>
        </a:p>
      </dgm:t>
    </dgm:pt>
    <dgm:pt modelId="{730ADA7B-65BA-46B4-BE71-11613AB0572D}">
      <dgm:prSet phldrT="[Texto]"/>
      <dgm:spPr/>
      <dgm:t>
        <a:bodyPr/>
        <a:lstStyle/>
        <a:p>
          <a:r>
            <a:rPr lang="es-PE" dirty="0"/>
            <a:t>Género</a:t>
          </a:r>
        </a:p>
      </dgm:t>
    </dgm:pt>
    <dgm:pt modelId="{A6B3D40F-D888-4988-9FBC-358C6AC61721}" type="parTrans" cxnId="{A3C5B76A-18A0-48BB-9548-D90E73E7B457}">
      <dgm:prSet/>
      <dgm:spPr/>
      <dgm:t>
        <a:bodyPr/>
        <a:lstStyle/>
        <a:p>
          <a:endParaRPr lang="es-PE"/>
        </a:p>
      </dgm:t>
    </dgm:pt>
    <dgm:pt modelId="{6F68B38F-2243-4761-BC45-63D2FEE30F1D}" type="sibTrans" cxnId="{A3C5B76A-18A0-48BB-9548-D90E73E7B457}">
      <dgm:prSet/>
      <dgm:spPr/>
      <dgm:t>
        <a:bodyPr/>
        <a:lstStyle/>
        <a:p>
          <a:endParaRPr lang="es-PE"/>
        </a:p>
      </dgm:t>
    </dgm:pt>
    <dgm:pt modelId="{EED3EB9D-3B71-40E7-8463-4C9A8DA88120}">
      <dgm:prSet phldrT="[Texto]"/>
      <dgm:spPr/>
      <dgm:t>
        <a:bodyPr/>
        <a:lstStyle/>
        <a:p>
          <a:r>
            <a:rPr lang="es-PE" dirty="0"/>
            <a:t>Pobreza</a:t>
          </a:r>
        </a:p>
      </dgm:t>
    </dgm:pt>
    <dgm:pt modelId="{522B5421-6CB2-4666-9CF2-203D9AB2F827}" type="parTrans" cxnId="{1C55C0D2-6546-4CE4-A2BC-EF8D163EA8BB}">
      <dgm:prSet/>
      <dgm:spPr/>
      <dgm:t>
        <a:bodyPr/>
        <a:lstStyle/>
        <a:p>
          <a:endParaRPr lang="es-PE"/>
        </a:p>
      </dgm:t>
    </dgm:pt>
    <dgm:pt modelId="{9E530EEA-5273-47C0-BFDC-C20B969E536F}" type="sibTrans" cxnId="{1C55C0D2-6546-4CE4-A2BC-EF8D163EA8BB}">
      <dgm:prSet/>
      <dgm:spPr/>
      <dgm:t>
        <a:bodyPr/>
        <a:lstStyle/>
        <a:p>
          <a:endParaRPr lang="es-PE"/>
        </a:p>
      </dgm:t>
    </dgm:pt>
    <dgm:pt modelId="{C62BFD7C-46E7-4A55-9E32-30E1585D4074}">
      <dgm:prSet phldrT="[Texto]" custT="1"/>
      <dgm:spPr/>
      <dgm:t>
        <a:bodyPr/>
        <a:lstStyle/>
        <a:p>
          <a:r>
            <a:rPr lang="es-PE" sz="2000" dirty="0"/>
            <a:t>Corrupción</a:t>
          </a:r>
        </a:p>
      </dgm:t>
    </dgm:pt>
    <dgm:pt modelId="{24EE38F9-EB7D-49E3-A94B-DE494223BED2}" type="parTrans" cxnId="{D2A7CC9C-2E97-4FF3-8CBC-0E63BE0B8A64}">
      <dgm:prSet/>
      <dgm:spPr/>
      <dgm:t>
        <a:bodyPr/>
        <a:lstStyle/>
        <a:p>
          <a:endParaRPr lang="es-PE"/>
        </a:p>
      </dgm:t>
    </dgm:pt>
    <dgm:pt modelId="{F85176DE-2A2E-4345-9B47-30A5476E0B19}" type="sibTrans" cxnId="{D2A7CC9C-2E97-4FF3-8CBC-0E63BE0B8A64}">
      <dgm:prSet/>
      <dgm:spPr/>
      <dgm:t>
        <a:bodyPr/>
        <a:lstStyle/>
        <a:p>
          <a:endParaRPr lang="es-PE"/>
        </a:p>
      </dgm:t>
    </dgm:pt>
    <dgm:pt modelId="{8687C6F2-DDFF-4BF2-AF90-E888BEBCAD66}">
      <dgm:prSet/>
      <dgm:spPr/>
      <dgm:t>
        <a:bodyPr/>
        <a:lstStyle/>
        <a:p>
          <a:r>
            <a:rPr lang="es-PE" dirty="0"/>
            <a:t>Indígena</a:t>
          </a:r>
        </a:p>
      </dgm:t>
    </dgm:pt>
    <dgm:pt modelId="{6F17B84E-61BC-4798-8414-4C6FC53D456F}" type="parTrans" cxnId="{ADE8DDD5-8AF8-413A-896F-FB6980173796}">
      <dgm:prSet/>
      <dgm:spPr/>
      <dgm:t>
        <a:bodyPr/>
        <a:lstStyle/>
        <a:p>
          <a:endParaRPr lang="es-PE"/>
        </a:p>
      </dgm:t>
    </dgm:pt>
    <dgm:pt modelId="{061D3B5B-F59D-48BF-AB5D-36C2B274EE74}" type="sibTrans" cxnId="{ADE8DDD5-8AF8-413A-896F-FB6980173796}">
      <dgm:prSet/>
      <dgm:spPr/>
      <dgm:t>
        <a:bodyPr/>
        <a:lstStyle/>
        <a:p>
          <a:endParaRPr lang="es-PE"/>
        </a:p>
      </dgm:t>
    </dgm:pt>
    <dgm:pt modelId="{7B59AD55-37EF-4EA1-B3DF-44EC91E74AD7}">
      <dgm:prSet/>
      <dgm:spPr/>
      <dgm:t>
        <a:bodyPr/>
        <a:lstStyle/>
        <a:p>
          <a:r>
            <a:rPr lang="es-PE" dirty="0"/>
            <a:t>Edad</a:t>
          </a:r>
        </a:p>
      </dgm:t>
    </dgm:pt>
    <dgm:pt modelId="{0A3B2A47-606F-46B2-980F-1051280764BD}" type="parTrans" cxnId="{EAF1C25F-07F6-4AC5-AB2D-83415DBEC735}">
      <dgm:prSet/>
      <dgm:spPr/>
      <dgm:t>
        <a:bodyPr/>
        <a:lstStyle/>
        <a:p>
          <a:endParaRPr lang="es-PE"/>
        </a:p>
      </dgm:t>
    </dgm:pt>
    <dgm:pt modelId="{28729B6B-FDF5-4DC9-B52D-8AE4C003544A}" type="sibTrans" cxnId="{EAF1C25F-07F6-4AC5-AB2D-83415DBEC735}">
      <dgm:prSet/>
      <dgm:spPr/>
      <dgm:t>
        <a:bodyPr/>
        <a:lstStyle/>
        <a:p>
          <a:endParaRPr lang="es-PE"/>
        </a:p>
      </dgm:t>
    </dgm:pt>
    <dgm:pt modelId="{E34B2F1B-DB33-4DF8-ADEA-FFB49899B8B2}">
      <dgm:prSet/>
      <dgm:spPr/>
      <dgm:t>
        <a:bodyPr/>
        <a:lstStyle/>
        <a:p>
          <a:r>
            <a:rPr lang="es-PE" dirty="0"/>
            <a:t>Diversidad sexual</a:t>
          </a:r>
        </a:p>
      </dgm:t>
    </dgm:pt>
    <dgm:pt modelId="{79575E35-25F2-44FB-96F4-4D14FA6FBB03}" type="parTrans" cxnId="{A40C1A22-83CD-4037-AA6F-BC7A315F8E31}">
      <dgm:prSet/>
      <dgm:spPr/>
      <dgm:t>
        <a:bodyPr/>
        <a:lstStyle/>
        <a:p>
          <a:endParaRPr lang="es-PE"/>
        </a:p>
      </dgm:t>
    </dgm:pt>
    <dgm:pt modelId="{492BE802-6F38-409A-B81E-51C038184766}" type="sibTrans" cxnId="{A40C1A22-83CD-4037-AA6F-BC7A315F8E31}">
      <dgm:prSet/>
      <dgm:spPr/>
      <dgm:t>
        <a:bodyPr/>
        <a:lstStyle/>
        <a:p>
          <a:endParaRPr lang="es-PE"/>
        </a:p>
      </dgm:t>
    </dgm:pt>
    <dgm:pt modelId="{E6375ED9-7E43-41F6-8215-14DEECE010DD}" type="pres">
      <dgm:prSet presAssocID="{6726EF2D-11CA-4F1B-80C4-80B0B2F5D1BD}" presName="cycle" presStyleCnt="0">
        <dgm:presLayoutVars>
          <dgm:dir/>
          <dgm:resizeHandles val="exact"/>
        </dgm:presLayoutVars>
      </dgm:prSet>
      <dgm:spPr/>
    </dgm:pt>
    <dgm:pt modelId="{D41C5D7E-9C27-4B30-B389-CFC70485F30E}" type="pres">
      <dgm:prSet presAssocID="{730ADA7B-65BA-46B4-BE71-11613AB0572D}" presName="node" presStyleLbl="node1" presStyleIdx="0" presStyleCnt="6">
        <dgm:presLayoutVars>
          <dgm:bulletEnabled val="1"/>
        </dgm:presLayoutVars>
      </dgm:prSet>
      <dgm:spPr/>
    </dgm:pt>
    <dgm:pt modelId="{665E9FDA-4E75-48FF-8BB8-8088EBE64A43}" type="pres">
      <dgm:prSet presAssocID="{730ADA7B-65BA-46B4-BE71-11613AB0572D}" presName="spNode" presStyleCnt="0"/>
      <dgm:spPr/>
    </dgm:pt>
    <dgm:pt modelId="{6BD8A2F6-A206-489B-AFF5-1B5AFE0EFC1C}" type="pres">
      <dgm:prSet presAssocID="{6F68B38F-2243-4761-BC45-63D2FEE30F1D}" presName="sibTrans" presStyleLbl="sibTrans1D1" presStyleIdx="0" presStyleCnt="6"/>
      <dgm:spPr/>
    </dgm:pt>
    <dgm:pt modelId="{2B408C57-A734-47C9-B92F-7BBB7D705B08}" type="pres">
      <dgm:prSet presAssocID="{8687C6F2-DDFF-4BF2-AF90-E888BEBCAD66}" presName="node" presStyleLbl="node1" presStyleIdx="1" presStyleCnt="6">
        <dgm:presLayoutVars>
          <dgm:bulletEnabled val="1"/>
        </dgm:presLayoutVars>
      </dgm:prSet>
      <dgm:spPr/>
    </dgm:pt>
    <dgm:pt modelId="{0F0053A9-E49F-47D3-988C-FEAFF6F567D9}" type="pres">
      <dgm:prSet presAssocID="{8687C6F2-DDFF-4BF2-AF90-E888BEBCAD66}" presName="spNode" presStyleCnt="0"/>
      <dgm:spPr/>
    </dgm:pt>
    <dgm:pt modelId="{A9B00CB5-C58C-4D71-8CD8-04EB2354B8CA}" type="pres">
      <dgm:prSet presAssocID="{061D3B5B-F59D-48BF-AB5D-36C2B274EE74}" presName="sibTrans" presStyleLbl="sibTrans1D1" presStyleIdx="1" presStyleCnt="6"/>
      <dgm:spPr/>
    </dgm:pt>
    <dgm:pt modelId="{4E174055-5867-4589-BCE1-707B6EB105B4}" type="pres">
      <dgm:prSet presAssocID="{E34B2F1B-DB33-4DF8-ADEA-FFB49899B8B2}" presName="node" presStyleLbl="node1" presStyleIdx="2" presStyleCnt="6">
        <dgm:presLayoutVars>
          <dgm:bulletEnabled val="1"/>
        </dgm:presLayoutVars>
      </dgm:prSet>
      <dgm:spPr/>
    </dgm:pt>
    <dgm:pt modelId="{68BFB8E1-978D-4024-822D-4392C6D494C7}" type="pres">
      <dgm:prSet presAssocID="{E34B2F1B-DB33-4DF8-ADEA-FFB49899B8B2}" presName="spNode" presStyleCnt="0"/>
      <dgm:spPr/>
    </dgm:pt>
    <dgm:pt modelId="{810C384E-0730-4211-AECE-38ACA8ADF155}" type="pres">
      <dgm:prSet presAssocID="{492BE802-6F38-409A-B81E-51C038184766}" presName="sibTrans" presStyleLbl="sibTrans1D1" presStyleIdx="2" presStyleCnt="6"/>
      <dgm:spPr/>
    </dgm:pt>
    <dgm:pt modelId="{20E643BC-27CB-44C0-99A2-AEF189686CC1}" type="pres">
      <dgm:prSet presAssocID="{7B59AD55-37EF-4EA1-B3DF-44EC91E74AD7}" presName="node" presStyleLbl="node1" presStyleIdx="3" presStyleCnt="6">
        <dgm:presLayoutVars>
          <dgm:bulletEnabled val="1"/>
        </dgm:presLayoutVars>
      </dgm:prSet>
      <dgm:spPr/>
    </dgm:pt>
    <dgm:pt modelId="{9074F601-E082-425B-B70F-BB3D9BC09AF4}" type="pres">
      <dgm:prSet presAssocID="{7B59AD55-37EF-4EA1-B3DF-44EC91E74AD7}" presName="spNode" presStyleCnt="0"/>
      <dgm:spPr/>
    </dgm:pt>
    <dgm:pt modelId="{94634975-431D-419F-AFF1-85AD0F05F02F}" type="pres">
      <dgm:prSet presAssocID="{28729B6B-FDF5-4DC9-B52D-8AE4C003544A}" presName="sibTrans" presStyleLbl="sibTrans1D1" presStyleIdx="3" presStyleCnt="6"/>
      <dgm:spPr/>
    </dgm:pt>
    <dgm:pt modelId="{445E1BCA-EBDA-4228-8087-6E8F5A3AA823}" type="pres">
      <dgm:prSet presAssocID="{EED3EB9D-3B71-40E7-8463-4C9A8DA88120}" presName="node" presStyleLbl="node1" presStyleIdx="4" presStyleCnt="6">
        <dgm:presLayoutVars>
          <dgm:bulletEnabled val="1"/>
        </dgm:presLayoutVars>
      </dgm:prSet>
      <dgm:spPr/>
    </dgm:pt>
    <dgm:pt modelId="{B3B3A848-7588-4DA3-96FD-9975527246FE}" type="pres">
      <dgm:prSet presAssocID="{EED3EB9D-3B71-40E7-8463-4C9A8DA88120}" presName="spNode" presStyleCnt="0"/>
      <dgm:spPr/>
    </dgm:pt>
    <dgm:pt modelId="{59770998-8A35-44BA-B74A-FE11AFC20DBF}" type="pres">
      <dgm:prSet presAssocID="{9E530EEA-5273-47C0-BFDC-C20B969E536F}" presName="sibTrans" presStyleLbl="sibTrans1D1" presStyleIdx="4" presStyleCnt="6"/>
      <dgm:spPr/>
    </dgm:pt>
    <dgm:pt modelId="{73A86A14-1EF0-4542-9761-4E2765693FF5}" type="pres">
      <dgm:prSet presAssocID="{C62BFD7C-46E7-4A55-9E32-30E1585D4074}" presName="node" presStyleLbl="node1" presStyleIdx="5" presStyleCnt="6" custScaleX="182140" custScaleY="209293" custRadScaleRad="103808" custRadScaleInc="-39722">
        <dgm:presLayoutVars>
          <dgm:bulletEnabled val="1"/>
        </dgm:presLayoutVars>
      </dgm:prSet>
      <dgm:spPr/>
    </dgm:pt>
    <dgm:pt modelId="{CFCB8213-FBAA-46E4-9B0E-B8B5F2FF3B81}" type="pres">
      <dgm:prSet presAssocID="{C62BFD7C-46E7-4A55-9E32-30E1585D4074}" presName="spNode" presStyleCnt="0"/>
      <dgm:spPr/>
    </dgm:pt>
    <dgm:pt modelId="{AB84A5DA-7ED7-4F3C-B552-75DD80FE6A3D}" type="pres">
      <dgm:prSet presAssocID="{F85176DE-2A2E-4345-9B47-30A5476E0B19}" presName="sibTrans" presStyleLbl="sibTrans1D1" presStyleIdx="5" presStyleCnt="6"/>
      <dgm:spPr/>
    </dgm:pt>
  </dgm:ptLst>
  <dgm:cxnLst>
    <dgm:cxn modelId="{198B7F0E-5FC5-4A4F-BFF1-4232EF028B6B}" type="presOf" srcId="{E34B2F1B-DB33-4DF8-ADEA-FFB49899B8B2}" destId="{4E174055-5867-4589-BCE1-707B6EB105B4}" srcOrd="0" destOrd="0" presId="urn:microsoft.com/office/officeart/2005/8/layout/cycle5"/>
    <dgm:cxn modelId="{01BBE019-8FEB-4829-9EF1-78643C0A22E9}" type="presOf" srcId="{EED3EB9D-3B71-40E7-8463-4C9A8DA88120}" destId="{445E1BCA-EBDA-4228-8087-6E8F5A3AA823}" srcOrd="0" destOrd="0" presId="urn:microsoft.com/office/officeart/2005/8/layout/cycle5"/>
    <dgm:cxn modelId="{D160EE19-4134-49D5-8EC0-B8E68939BE92}" type="presOf" srcId="{28729B6B-FDF5-4DC9-B52D-8AE4C003544A}" destId="{94634975-431D-419F-AFF1-85AD0F05F02F}" srcOrd="0" destOrd="0" presId="urn:microsoft.com/office/officeart/2005/8/layout/cycle5"/>
    <dgm:cxn modelId="{A40C1A22-83CD-4037-AA6F-BC7A315F8E31}" srcId="{6726EF2D-11CA-4F1B-80C4-80B0B2F5D1BD}" destId="{E34B2F1B-DB33-4DF8-ADEA-FFB49899B8B2}" srcOrd="2" destOrd="0" parTransId="{79575E35-25F2-44FB-96F4-4D14FA6FBB03}" sibTransId="{492BE802-6F38-409A-B81E-51C038184766}"/>
    <dgm:cxn modelId="{9BE26E2A-A9E1-4922-90CB-AA5F05F13904}" type="presOf" srcId="{9E530EEA-5273-47C0-BFDC-C20B969E536F}" destId="{59770998-8A35-44BA-B74A-FE11AFC20DBF}" srcOrd="0" destOrd="0" presId="urn:microsoft.com/office/officeart/2005/8/layout/cycle5"/>
    <dgm:cxn modelId="{DE6E6432-3503-4C62-A242-4F4244ED8F36}" type="presOf" srcId="{8687C6F2-DDFF-4BF2-AF90-E888BEBCAD66}" destId="{2B408C57-A734-47C9-B92F-7BBB7D705B08}" srcOrd="0" destOrd="0" presId="urn:microsoft.com/office/officeart/2005/8/layout/cycle5"/>
    <dgm:cxn modelId="{EAF1C25F-07F6-4AC5-AB2D-83415DBEC735}" srcId="{6726EF2D-11CA-4F1B-80C4-80B0B2F5D1BD}" destId="{7B59AD55-37EF-4EA1-B3DF-44EC91E74AD7}" srcOrd="3" destOrd="0" parTransId="{0A3B2A47-606F-46B2-980F-1051280764BD}" sibTransId="{28729B6B-FDF5-4DC9-B52D-8AE4C003544A}"/>
    <dgm:cxn modelId="{A3C5B76A-18A0-48BB-9548-D90E73E7B457}" srcId="{6726EF2D-11CA-4F1B-80C4-80B0B2F5D1BD}" destId="{730ADA7B-65BA-46B4-BE71-11613AB0572D}" srcOrd="0" destOrd="0" parTransId="{A6B3D40F-D888-4988-9FBC-358C6AC61721}" sibTransId="{6F68B38F-2243-4761-BC45-63D2FEE30F1D}"/>
    <dgm:cxn modelId="{8C8FD37F-A3DA-4FFD-9C41-39413A824C0B}" type="presOf" srcId="{730ADA7B-65BA-46B4-BE71-11613AB0572D}" destId="{D41C5D7E-9C27-4B30-B389-CFC70485F30E}" srcOrd="0" destOrd="0" presId="urn:microsoft.com/office/officeart/2005/8/layout/cycle5"/>
    <dgm:cxn modelId="{C1740184-5192-43D8-956C-55159D7842E5}" type="presOf" srcId="{C62BFD7C-46E7-4A55-9E32-30E1585D4074}" destId="{73A86A14-1EF0-4542-9761-4E2765693FF5}" srcOrd="0" destOrd="0" presId="urn:microsoft.com/office/officeart/2005/8/layout/cycle5"/>
    <dgm:cxn modelId="{D2A7CC9C-2E97-4FF3-8CBC-0E63BE0B8A64}" srcId="{6726EF2D-11CA-4F1B-80C4-80B0B2F5D1BD}" destId="{C62BFD7C-46E7-4A55-9E32-30E1585D4074}" srcOrd="5" destOrd="0" parTransId="{24EE38F9-EB7D-49E3-A94B-DE494223BED2}" sibTransId="{F85176DE-2A2E-4345-9B47-30A5476E0B19}"/>
    <dgm:cxn modelId="{251432A1-889F-4B5C-80CA-25A8C5437A0F}" type="presOf" srcId="{6F68B38F-2243-4761-BC45-63D2FEE30F1D}" destId="{6BD8A2F6-A206-489B-AFF5-1B5AFE0EFC1C}" srcOrd="0" destOrd="0" presId="urn:microsoft.com/office/officeart/2005/8/layout/cycle5"/>
    <dgm:cxn modelId="{68A7B8AC-2427-46D4-8EF4-E75E70AB3093}" type="presOf" srcId="{061D3B5B-F59D-48BF-AB5D-36C2B274EE74}" destId="{A9B00CB5-C58C-4D71-8CD8-04EB2354B8CA}" srcOrd="0" destOrd="0" presId="urn:microsoft.com/office/officeart/2005/8/layout/cycle5"/>
    <dgm:cxn modelId="{1081E4AE-48A8-4445-A723-D002E9C0AFA0}" type="presOf" srcId="{492BE802-6F38-409A-B81E-51C038184766}" destId="{810C384E-0730-4211-AECE-38ACA8ADF155}" srcOrd="0" destOrd="0" presId="urn:microsoft.com/office/officeart/2005/8/layout/cycle5"/>
    <dgm:cxn modelId="{F09FC1B2-3036-4E78-B6B1-AF86D8743497}" type="presOf" srcId="{7B59AD55-37EF-4EA1-B3DF-44EC91E74AD7}" destId="{20E643BC-27CB-44C0-99A2-AEF189686CC1}" srcOrd="0" destOrd="0" presId="urn:microsoft.com/office/officeart/2005/8/layout/cycle5"/>
    <dgm:cxn modelId="{43E663B9-BB91-4955-AF35-C00756F694CB}" type="presOf" srcId="{F85176DE-2A2E-4345-9B47-30A5476E0B19}" destId="{AB84A5DA-7ED7-4F3C-B552-75DD80FE6A3D}" srcOrd="0" destOrd="0" presId="urn:microsoft.com/office/officeart/2005/8/layout/cycle5"/>
    <dgm:cxn modelId="{1C55C0D2-6546-4CE4-A2BC-EF8D163EA8BB}" srcId="{6726EF2D-11CA-4F1B-80C4-80B0B2F5D1BD}" destId="{EED3EB9D-3B71-40E7-8463-4C9A8DA88120}" srcOrd="4" destOrd="0" parTransId="{522B5421-6CB2-4666-9CF2-203D9AB2F827}" sibTransId="{9E530EEA-5273-47C0-BFDC-C20B969E536F}"/>
    <dgm:cxn modelId="{ADE8DDD5-8AF8-413A-896F-FB6980173796}" srcId="{6726EF2D-11CA-4F1B-80C4-80B0B2F5D1BD}" destId="{8687C6F2-DDFF-4BF2-AF90-E888BEBCAD66}" srcOrd="1" destOrd="0" parTransId="{6F17B84E-61BC-4798-8414-4C6FC53D456F}" sibTransId="{061D3B5B-F59D-48BF-AB5D-36C2B274EE74}"/>
    <dgm:cxn modelId="{46E4F3E4-90B4-4141-8049-A559D8F9BE2E}" type="presOf" srcId="{6726EF2D-11CA-4F1B-80C4-80B0B2F5D1BD}" destId="{E6375ED9-7E43-41F6-8215-14DEECE010DD}" srcOrd="0" destOrd="0" presId="urn:microsoft.com/office/officeart/2005/8/layout/cycle5"/>
    <dgm:cxn modelId="{B55DF705-B104-4EF3-AA98-D286F9579AF1}" type="presParOf" srcId="{E6375ED9-7E43-41F6-8215-14DEECE010DD}" destId="{D41C5D7E-9C27-4B30-B389-CFC70485F30E}" srcOrd="0" destOrd="0" presId="urn:microsoft.com/office/officeart/2005/8/layout/cycle5"/>
    <dgm:cxn modelId="{1876CA17-1FDB-4343-A895-D19DB7F3BC00}" type="presParOf" srcId="{E6375ED9-7E43-41F6-8215-14DEECE010DD}" destId="{665E9FDA-4E75-48FF-8BB8-8088EBE64A43}" srcOrd="1" destOrd="0" presId="urn:microsoft.com/office/officeart/2005/8/layout/cycle5"/>
    <dgm:cxn modelId="{215B5604-A818-480D-B9E6-9122E38FA158}" type="presParOf" srcId="{E6375ED9-7E43-41F6-8215-14DEECE010DD}" destId="{6BD8A2F6-A206-489B-AFF5-1B5AFE0EFC1C}" srcOrd="2" destOrd="0" presId="urn:microsoft.com/office/officeart/2005/8/layout/cycle5"/>
    <dgm:cxn modelId="{F9BA3E03-47B5-4239-B042-568A25F3DF32}" type="presParOf" srcId="{E6375ED9-7E43-41F6-8215-14DEECE010DD}" destId="{2B408C57-A734-47C9-B92F-7BBB7D705B08}" srcOrd="3" destOrd="0" presId="urn:microsoft.com/office/officeart/2005/8/layout/cycle5"/>
    <dgm:cxn modelId="{79DDDF26-EC90-427B-AEF2-2830600EB0EC}" type="presParOf" srcId="{E6375ED9-7E43-41F6-8215-14DEECE010DD}" destId="{0F0053A9-E49F-47D3-988C-FEAFF6F567D9}" srcOrd="4" destOrd="0" presId="urn:microsoft.com/office/officeart/2005/8/layout/cycle5"/>
    <dgm:cxn modelId="{15ED82B4-4241-478B-88FF-FEB117BF3D2B}" type="presParOf" srcId="{E6375ED9-7E43-41F6-8215-14DEECE010DD}" destId="{A9B00CB5-C58C-4D71-8CD8-04EB2354B8CA}" srcOrd="5" destOrd="0" presId="urn:microsoft.com/office/officeart/2005/8/layout/cycle5"/>
    <dgm:cxn modelId="{BFABF0A6-94F4-49DC-86C3-92EA43EB6CC2}" type="presParOf" srcId="{E6375ED9-7E43-41F6-8215-14DEECE010DD}" destId="{4E174055-5867-4589-BCE1-707B6EB105B4}" srcOrd="6" destOrd="0" presId="urn:microsoft.com/office/officeart/2005/8/layout/cycle5"/>
    <dgm:cxn modelId="{7CA628A8-F1D0-425C-9C38-37F57CBBFE54}" type="presParOf" srcId="{E6375ED9-7E43-41F6-8215-14DEECE010DD}" destId="{68BFB8E1-978D-4024-822D-4392C6D494C7}" srcOrd="7" destOrd="0" presId="urn:microsoft.com/office/officeart/2005/8/layout/cycle5"/>
    <dgm:cxn modelId="{E591C559-5A93-44AB-BECB-C99EDEF3A830}" type="presParOf" srcId="{E6375ED9-7E43-41F6-8215-14DEECE010DD}" destId="{810C384E-0730-4211-AECE-38ACA8ADF155}" srcOrd="8" destOrd="0" presId="urn:microsoft.com/office/officeart/2005/8/layout/cycle5"/>
    <dgm:cxn modelId="{1D1E8B56-0353-4D5E-8FD4-42FE5B8E6A7F}" type="presParOf" srcId="{E6375ED9-7E43-41F6-8215-14DEECE010DD}" destId="{20E643BC-27CB-44C0-99A2-AEF189686CC1}" srcOrd="9" destOrd="0" presId="urn:microsoft.com/office/officeart/2005/8/layout/cycle5"/>
    <dgm:cxn modelId="{4D8CEB94-BDD8-4364-8168-EE0CE82647D9}" type="presParOf" srcId="{E6375ED9-7E43-41F6-8215-14DEECE010DD}" destId="{9074F601-E082-425B-B70F-BB3D9BC09AF4}" srcOrd="10" destOrd="0" presId="urn:microsoft.com/office/officeart/2005/8/layout/cycle5"/>
    <dgm:cxn modelId="{2032C21B-69D8-431C-971F-28BD841DC9FD}" type="presParOf" srcId="{E6375ED9-7E43-41F6-8215-14DEECE010DD}" destId="{94634975-431D-419F-AFF1-85AD0F05F02F}" srcOrd="11" destOrd="0" presId="urn:microsoft.com/office/officeart/2005/8/layout/cycle5"/>
    <dgm:cxn modelId="{0AEA7B17-7E62-483D-9BB7-3C6851E18CF9}" type="presParOf" srcId="{E6375ED9-7E43-41F6-8215-14DEECE010DD}" destId="{445E1BCA-EBDA-4228-8087-6E8F5A3AA823}" srcOrd="12" destOrd="0" presId="urn:microsoft.com/office/officeart/2005/8/layout/cycle5"/>
    <dgm:cxn modelId="{DCD41FBE-9EA4-456C-B3AE-465FDA869ACE}" type="presParOf" srcId="{E6375ED9-7E43-41F6-8215-14DEECE010DD}" destId="{B3B3A848-7588-4DA3-96FD-9975527246FE}" srcOrd="13" destOrd="0" presId="urn:microsoft.com/office/officeart/2005/8/layout/cycle5"/>
    <dgm:cxn modelId="{CD988D16-153B-4A9B-9B3E-ED83DB71AA7A}" type="presParOf" srcId="{E6375ED9-7E43-41F6-8215-14DEECE010DD}" destId="{59770998-8A35-44BA-B74A-FE11AFC20DBF}" srcOrd="14" destOrd="0" presId="urn:microsoft.com/office/officeart/2005/8/layout/cycle5"/>
    <dgm:cxn modelId="{967561C7-6A71-44AC-9D2C-37404408D3EC}" type="presParOf" srcId="{E6375ED9-7E43-41F6-8215-14DEECE010DD}" destId="{73A86A14-1EF0-4542-9761-4E2765693FF5}" srcOrd="15" destOrd="0" presId="urn:microsoft.com/office/officeart/2005/8/layout/cycle5"/>
    <dgm:cxn modelId="{75EFAE85-F585-404E-85A8-2E74FF1318B1}" type="presParOf" srcId="{E6375ED9-7E43-41F6-8215-14DEECE010DD}" destId="{CFCB8213-FBAA-46E4-9B0E-B8B5F2FF3B81}" srcOrd="16" destOrd="0" presId="urn:microsoft.com/office/officeart/2005/8/layout/cycle5"/>
    <dgm:cxn modelId="{D5F5E7A0-5E1B-4580-BD22-684E1A32D787}" type="presParOf" srcId="{E6375ED9-7E43-41F6-8215-14DEECE010DD}" destId="{AB84A5DA-7ED7-4F3C-B552-75DD80FE6A3D}"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2E5F071-886D-471F-8B97-FA6FF79B4C1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PE"/>
        </a:p>
      </dgm:t>
    </dgm:pt>
    <dgm:pt modelId="{7ACA7819-A3DA-4810-B117-8A7901E2B461}">
      <dgm:prSet/>
      <dgm:spPr/>
      <dgm:t>
        <a:bodyPr/>
        <a:lstStyle/>
        <a:p>
          <a:r>
            <a:rPr lang="es-PE" dirty="0"/>
            <a:t>Dos caras de la moneda:</a:t>
          </a:r>
        </a:p>
      </dgm:t>
    </dgm:pt>
    <dgm:pt modelId="{BE853FD6-82ED-4E37-81DC-7AF60C4C4347}" type="parTrans" cxnId="{5B136F4F-B6E0-4894-8121-0EA33FF6D0FC}">
      <dgm:prSet/>
      <dgm:spPr/>
      <dgm:t>
        <a:bodyPr/>
        <a:lstStyle/>
        <a:p>
          <a:endParaRPr lang="es-PE"/>
        </a:p>
      </dgm:t>
    </dgm:pt>
    <dgm:pt modelId="{EA86FEDC-62C0-4F91-AF12-728F4F5C81BB}" type="sibTrans" cxnId="{5B136F4F-B6E0-4894-8121-0EA33FF6D0FC}">
      <dgm:prSet/>
      <dgm:spPr/>
      <dgm:t>
        <a:bodyPr/>
        <a:lstStyle/>
        <a:p>
          <a:endParaRPr lang="es-PE"/>
        </a:p>
      </dgm:t>
    </dgm:pt>
    <dgm:pt modelId="{C025D1E1-1C64-4CFC-95D9-95A8576AE2D0}">
      <dgm:prSet/>
      <dgm:spPr/>
      <dgm:t>
        <a:bodyPr/>
        <a:lstStyle/>
        <a:p>
          <a:r>
            <a:rPr lang="es-PE"/>
            <a:t>Como agentes activos. No hay uniformidad, divergencias importantes.</a:t>
          </a:r>
        </a:p>
      </dgm:t>
    </dgm:pt>
    <dgm:pt modelId="{B0DA922E-6178-4477-9EE2-B59A9A768286}" type="parTrans" cxnId="{6D2EF41F-E5FB-4A9D-93E7-A6393DEFECF2}">
      <dgm:prSet/>
      <dgm:spPr/>
      <dgm:t>
        <a:bodyPr/>
        <a:lstStyle/>
        <a:p>
          <a:endParaRPr lang="es-PE"/>
        </a:p>
      </dgm:t>
    </dgm:pt>
    <dgm:pt modelId="{7B4C9959-D671-4640-8587-8A98B805AE2D}" type="sibTrans" cxnId="{6D2EF41F-E5FB-4A9D-93E7-A6393DEFECF2}">
      <dgm:prSet/>
      <dgm:spPr/>
      <dgm:t>
        <a:bodyPr/>
        <a:lstStyle/>
        <a:p>
          <a:endParaRPr lang="es-PE"/>
        </a:p>
      </dgm:t>
    </dgm:pt>
    <dgm:pt modelId="{8CC0A0B9-A934-468B-9C9C-3A3912447F8C}">
      <dgm:prSet/>
      <dgm:spPr/>
      <dgm:t>
        <a:bodyPr/>
        <a:lstStyle/>
        <a:p>
          <a:r>
            <a:rPr lang="es-PE" dirty="0"/>
            <a:t>Propensión a conductas éticas (</a:t>
          </a:r>
          <a:r>
            <a:rPr lang="es-PE" dirty="0" err="1"/>
            <a:t>Dollar</a:t>
          </a:r>
          <a:r>
            <a:rPr lang="es-PE" dirty="0"/>
            <a:t> 1999) y es menos probable que ofrezcan o acepten sobornos (</a:t>
          </a:r>
          <a:r>
            <a:rPr lang="es-PE" dirty="0" err="1"/>
            <a:t>Swamy</a:t>
          </a:r>
          <a:r>
            <a:rPr lang="es-PE" dirty="0"/>
            <a:t> 2000).</a:t>
          </a:r>
        </a:p>
      </dgm:t>
    </dgm:pt>
    <dgm:pt modelId="{44C28FB3-EBC7-43A5-9676-44090D261C52}" type="parTrans" cxnId="{ABA95A19-4001-4E52-89C2-A2C2B91505F1}">
      <dgm:prSet/>
      <dgm:spPr/>
      <dgm:t>
        <a:bodyPr/>
        <a:lstStyle/>
        <a:p>
          <a:endParaRPr lang="es-PE"/>
        </a:p>
      </dgm:t>
    </dgm:pt>
    <dgm:pt modelId="{E8A77B77-F1B5-4769-B0F0-52C41640EAC5}" type="sibTrans" cxnId="{ABA95A19-4001-4E52-89C2-A2C2B91505F1}">
      <dgm:prSet/>
      <dgm:spPr/>
      <dgm:t>
        <a:bodyPr/>
        <a:lstStyle/>
        <a:p>
          <a:endParaRPr lang="es-PE"/>
        </a:p>
      </dgm:t>
    </dgm:pt>
    <dgm:pt modelId="{EA867E51-99D2-46EA-A332-AD17E7947912}">
      <dgm:prSet/>
      <dgm:spPr/>
      <dgm:t>
        <a:bodyPr/>
        <a:lstStyle/>
        <a:p>
          <a:r>
            <a:rPr lang="es-PE" dirty="0"/>
            <a:t>No existen pruebas suficientes para apuntar a mayor propensión de las mujeres hacia una conducta ética (</a:t>
          </a:r>
          <a:r>
            <a:rPr lang="es-PE" dirty="0" err="1"/>
            <a:t>Goetz</a:t>
          </a:r>
          <a:r>
            <a:rPr lang="es-PE" dirty="0"/>
            <a:t> 2007).</a:t>
          </a:r>
        </a:p>
      </dgm:t>
    </dgm:pt>
    <dgm:pt modelId="{5929DF22-EC71-4E22-9963-091D24007CA3}" type="parTrans" cxnId="{A1DA6855-CDE4-479A-B937-FE0A87F572A7}">
      <dgm:prSet/>
      <dgm:spPr/>
      <dgm:t>
        <a:bodyPr/>
        <a:lstStyle/>
        <a:p>
          <a:endParaRPr lang="es-PE"/>
        </a:p>
      </dgm:t>
    </dgm:pt>
    <dgm:pt modelId="{DDA55107-89B3-4A34-9F43-1B72C38368CC}" type="sibTrans" cxnId="{A1DA6855-CDE4-479A-B937-FE0A87F572A7}">
      <dgm:prSet/>
      <dgm:spPr/>
      <dgm:t>
        <a:bodyPr/>
        <a:lstStyle/>
        <a:p>
          <a:endParaRPr lang="es-PE"/>
        </a:p>
      </dgm:t>
    </dgm:pt>
    <dgm:pt modelId="{51ACEF63-7074-4FFB-96FF-57679E6D98EA}">
      <dgm:prSet custT="1">
        <dgm:style>
          <a:lnRef idx="1">
            <a:schemeClr val="accent4"/>
          </a:lnRef>
          <a:fillRef idx="2">
            <a:schemeClr val="accent4"/>
          </a:fillRef>
          <a:effectRef idx="1">
            <a:schemeClr val="accent4"/>
          </a:effectRef>
          <a:fontRef idx="minor">
            <a:schemeClr val="dk1"/>
          </a:fontRef>
        </dgm:styl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PE" sz="3600" dirty="0"/>
        </a:p>
        <a:p>
          <a:pPr marL="0" marR="0" lvl="0" indent="0" defTabSz="914400" eaLnBrk="1" fontAlgn="auto" latinLnBrk="0" hangingPunct="1">
            <a:lnSpc>
              <a:spcPct val="100000"/>
            </a:lnSpc>
            <a:spcBef>
              <a:spcPts val="0"/>
            </a:spcBef>
            <a:spcAft>
              <a:spcPts val="0"/>
            </a:spcAft>
            <a:buClrTx/>
            <a:buSzTx/>
            <a:buFontTx/>
            <a:buNone/>
            <a:tabLst/>
            <a:defRPr/>
          </a:pPr>
          <a:r>
            <a:rPr lang="es-PE" sz="2400" dirty="0"/>
            <a:t>agentes activos y agentes pasivos (impacto)</a:t>
          </a:r>
        </a:p>
        <a:p>
          <a:pPr marL="0" lvl="0" defTabSz="844550">
            <a:lnSpc>
              <a:spcPct val="90000"/>
            </a:lnSpc>
            <a:spcBef>
              <a:spcPct val="0"/>
            </a:spcBef>
            <a:spcAft>
              <a:spcPct val="35000"/>
            </a:spcAft>
            <a:buNone/>
          </a:pPr>
          <a:endParaRPr lang="es-PE" sz="3600" dirty="0"/>
        </a:p>
      </dgm:t>
    </dgm:pt>
    <dgm:pt modelId="{E6347BE8-3703-4656-87E2-095B133FBF41}" type="parTrans" cxnId="{C505C090-CEDD-43C1-B64E-CEF993A68D67}">
      <dgm:prSet/>
      <dgm:spPr/>
      <dgm:t>
        <a:bodyPr/>
        <a:lstStyle/>
        <a:p>
          <a:endParaRPr lang="es-PE"/>
        </a:p>
      </dgm:t>
    </dgm:pt>
    <dgm:pt modelId="{4D3491C8-731E-4926-9906-DF5E603E144D}" type="sibTrans" cxnId="{C505C090-CEDD-43C1-B64E-CEF993A68D67}">
      <dgm:prSet/>
      <dgm:spPr/>
      <dgm:t>
        <a:bodyPr/>
        <a:lstStyle/>
        <a:p>
          <a:endParaRPr lang="es-PE"/>
        </a:p>
      </dgm:t>
    </dgm:pt>
    <dgm:pt modelId="{1645EB7D-0DCB-41CF-A517-3BAB70082759}" type="pres">
      <dgm:prSet presAssocID="{D2E5F071-886D-471F-8B97-FA6FF79B4C1F}" presName="Name0" presStyleCnt="0">
        <dgm:presLayoutVars>
          <dgm:dir/>
          <dgm:animLvl val="lvl"/>
          <dgm:resizeHandles val="exact"/>
        </dgm:presLayoutVars>
      </dgm:prSet>
      <dgm:spPr/>
    </dgm:pt>
    <dgm:pt modelId="{E6E94D49-1F25-48ED-A72A-B6346613B7DF}" type="pres">
      <dgm:prSet presAssocID="{7ACA7819-A3DA-4810-B117-8A7901E2B461}" presName="linNode" presStyleCnt="0"/>
      <dgm:spPr/>
    </dgm:pt>
    <dgm:pt modelId="{A187F034-AF61-4A69-B71A-3F40985620BA}" type="pres">
      <dgm:prSet presAssocID="{7ACA7819-A3DA-4810-B117-8A7901E2B461}" presName="parentText" presStyleLbl="node1" presStyleIdx="0" presStyleCnt="3">
        <dgm:presLayoutVars>
          <dgm:chMax val="1"/>
          <dgm:bulletEnabled val="1"/>
        </dgm:presLayoutVars>
      </dgm:prSet>
      <dgm:spPr/>
    </dgm:pt>
    <dgm:pt modelId="{B4EE83A3-EA51-46A8-B321-67D1A43AB0AD}" type="pres">
      <dgm:prSet presAssocID="{EA86FEDC-62C0-4F91-AF12-728F4F5C81BB}" presName="sp" presStyleCnt="0"/>
      <dgm:spPr/>
    </dgm:pt>
    <dgm:pt modelId="{B8BF812B-4451-49DA-A926-2EBDF5AB9F8B}" type="pres">
      <dgm:prSet presAssocID="{51ACEF63-7074-4FFB-96FF-57679E6D98EA}" presName="linNode" presStyleCnt="0"/>
      <dgm:spPr/>
    </dgm:pt>
    <dgm:pt modelId="{54F45F8A-F506-4802-89CB-DA4386C9C75E}" type="pres">
      <dgm:prSet presAssocID="{51ACEF63-7074-4FFB-96FF-57679E6D98EA}" presName="parentText" presStyleLbl="node1" presStyleIdx="1" presStyleCnt="3" custScaleX="179406" custScaleY="99092" custLinFactX="20533" custLinFactY="-3586" custLinFactNeighborX="100000" custLinFactNeighborY="-100000">
        <dgm:presLayoutVars>
          <dgm:chMax val="1"/>
          <dgm:bulletEnabled val="1"/>
        </dgm:presLayoutVars>
      </dgm:prSet>
      <dgm:spPr/>
    </dgm:pt>
    <dgm:pt modelId="{B42B9672-69C8-4294-8170-1FB39965C2B4}" type="pres">
      <dgm:prSet presAssocID="{4D3491C8-731E-4926-9906-DF5E603E144D}" presName="sp" presStyleCnt="0"/>
      <dgm:spPr/>
    </dgm:pt>
    <dgm:pt modelId="{8300BF28-14DB-4BDA-AADA-F02FEFAA4FE3}" type="pres">
      <dgm:prSet presAssocID="{C025D1E1-1C64-4CFC-95D9-95A8576AE2D0}" presName="linNode" presStyleCnt="0"/>
      <dgm:spPr/>
    </dgm:pt>
    <dgm:pt modelId="{123DDB4C-9DC7-40C5-961D-A649BD23D049}" type="pres">
      <dgm:prSet presAssocID="{C025D1E1-1C64-4CFC-95D9-95A8576AE2D0}" presName="parentText" presStyleLbl="node1" presStyleIdx="2" presStyleCnt="3" custScaleX="100543" custScaleY="184165">
        <dgm:presLayoutVars>
          <dgm:chMax val="1"/>
          <dgm:bulletEnabled val="1"/>
        </dgm:presLayoutVars>
      </dgm:prSet>
      <dgm:spPr/>
    </dgm:pt>
    <dgm:pt modelId="{D4D25874-A0EB-4029-B7F4-5FA795935877}" type="pres">
      <dgm:prSet presAssocID="{C025D1E1-1C64-4CFC-95D9-95A8576AE2D0}" presName="descendantText" presStyleLbl="alignAccFollowNode1" presStyleIdx="0" presStyleCnt="1" custScaleY="364712">
        <dgm:presLayoutVars>
          <dgm:bulletEnabled val="1"/>
        </dgm:presLayoutVars>
      </dgm:prSet>
      <dgm:spPr/>
    </dgm:pt>
  </dgm:ptLst>
  <dgm:cxnLst>
    <dgm:cxn modelId="{8E55E90A-71CC-4BE1-AE51-74DD285D4EAD}" type="presOf" srcId="{7ACA7819-A3DA-4810-B117-8A7901E2B461}" destId="{A187F034-AF61-4A69-B71A-3F40985620BA}" srcOrd="0" destOrd="0" presId="urn:microsoft.com/office/officeart/2005/8/layout/vList5"/>
    <dgm:cxn modelId="{ABA95A19-4001-4E52-89C2-A2C2B91505F1}" srcId="{C025D1E1-1C64-4CFC-95D9-95A8576AE2D0}" destId="{8CC0A0B9-A934-468B-9C9C-3A3912447F8C}" srcOrd="0" destOrd="0" parTransId="{44C28FB3-EBC7-43A5-9676-44090D261C52}" sibTransId="{E8A77B77-F1B5-4769-B0F0-52C41640EAC5}"/>
    <dgm:cxn modelId="{6D2EF41F-E5FB-4A9D-93E7-A6393DEFECF2}" srcId="{D2E5F071-886D-471F-8B97-FA6FF79B4C1F}" destId="{C025D1E1-1C64-4CFC-95D9-95A8576AE2D0}" srcOrd="2" destOrd="0" parTransId="{B0DA922E-6178-4477-9EE2-B59A9A768286}" sibTransId="{7B4C9959-D671-4640-8587-8A98B805AE2D}"/>
    <dgm:cxn modelId="{382F646F-23AE-4DF4-9DBE-A9163883390F}" type="presOf" srcId="{51ACEF63-7074-4FFB-96FF-57679E6D98EA}" destId="{54F45F8A-F506-4802-89CB-DA4386C9C75E}" srcOrd="0" destOrd="0" presId="urn:microsoft.com/office/officeart/2005/8/layout/vList5"/>
    <dgm:cxn modelId="{5B136F4F-B6E0-4894-8121-0EA33FF6D0FC}" srcId="{D2E5F071-886D-471F-8B97-FA6FF79B4C1F}" destId="{7ACA7819-A3DA-4810-B117-8A7901E2B461}" srcOrd="0" destOrd="0" parTransId="{BE853FD6-82ED-4E37-81DC-7AF60C4C4347}" sibTransId="{EA86FEDC-62C0-4F91-AF12-728F4F5C81BB}"/>
    <dgm:cxn modelId="{A1DA6855-CDE4-479A-B937-FE0A87F572A7}" srcId="{C025D1E1-1C64-4CFC-95D9-95A8576AE2D0}" destId="{EA867E51-99D2-46EA-A332-AD17E7947912}" srcOrd="1" destOrd="0" parTransId="{5929DF22-EC71-4E22-9963-091D24007CA3}" sibTransId="{DDA55107-89B3-4A34-9F43-1B72C38368CC}"/>
    <dgm:cxn modelId="{49CAB580-FA28-46E0-84C9-8516494A466C}" type="presOf" srcId="{EA867E51-99D2-46EA-A332-AD17E7947912}" destId="{D4D25874-A0EB-4029-B7F4-5FA795935877}" srcOrd="0" destOrd="1" presId="urn:microsoft.com/office/officeart/2005/8/layout/vList5"/>
    <dgm:cxn modelId="{C505C090-CEDD-43C1-B64E-CEF993A68D67}" srcId="{D2E5F071-886D-471F-8B97-FA6FF79B4C1F}" destId="{51ACEF63-7074-4FFB-96FF-57679E6D98EA}" srcOrd="1" destOrd="0" parTransId="{E6347BE8-3703-4656-87E2-095B133FBF41}" sibTransId="{4D3491C8-731E-4926-9906-DF5E603E144D}"/>
    <dgm:cxn modelId="{D7028DC6-6998-48CA-9DC0-43F8D431FFA7}" type="presOf" srcId="{8CC0A0B9-A934-468B-9C9C-3A3912447F8C}" destId="{D4D25874-A0EB-4029-B7F4-5FA795935877}" srcOrd="0" destOrd="0" presId="urn:microsoft.com/office/officeart/2005/8/layout/vList5"/>
    <dgm:cxn modelId="{B4DAD1DF-F8E3-4890-AB3C-824B72CEE720}" type="presOf" srcId="{C025D1E1-1C64-4CFC-95D9-95A8576AE2D0}" destId="{123DDB4C-9DC7-40C5-961D-A649BD23D049}" srcOrd="0" destOrd="0" presId="urn:microsoft.com/office/officeart/2005/8/layout/vList5"/>
    <dgm:cxn modelId="{6B873EF7-2462-4772-9BB8-8438C62C393F}" type="presOf" srcId="{D2E5F071-886D-471F-8B97-FA6FF79B4C1F}" destId="{1645EB7D-0DCB-41CF-A517-3BAB70082759}" srcOrd="0" destOrd="0" presId="urn:microsoft.com/office/officeart/2005/8/layout/vList5"/>
    <dgm:cxn modelId="{0ABF6761-C86F-4FBE-A80B-50B12F713959}" type="presParOf" srcId="{1645EB7D-0DCB-41CF-A517-3BAB70082759}" destId="{E6E94D49-1F25-48ED-A72A-B6346613B7DF}" srcOrd="0" destOrd="0" presId="urn:microsoft.com/office/officeart/2005/8/layout/vList5"/>
    <dgm:cxn modelId="{58725A85-CA4D-4327-8058-FC3C64B25662}" type="presParOf" srcId="{E6E94D49-1F25-48ED-A72A-B6346613B7DF}" destId="{A187F034-AF61-4A69-B71A-3F40985620BA}" srcOrd="0" destOrd="0" presId="urn:microsoft.com/office/officeart/2005/8/layout/vList5"/>
    <dgm:cxn modelId="{6890680C-619D-41E7-A35B-08DD7EB5C56B}" type="presParOf" srcId="{1645EB7D-0DCB-41CF-A517-3BAB70082759}" destId="{B4EE83A3-EA51-46A8-B321-67D1A43AB0AD}" srcOrd="1" destOrd="0" presId="urn:microsoft.com/office/officeart/2005/8/layout/vList5"/>
    <dgm:cxn modelId="{3B327B4A-724C-4570-8E53-C3BAD4800175}" type="presParOf" srcId="{1645EB7D-0DCB-41CF-A517-3BAB70082759}" destId="{B8BF812B-4451-49DA-A926-2EBDF5AB9F8B}" srcOrd="2" destOrd="0" presId="urn:microsoft.com/office/officeart/2005/8/layout/vList5"/>
    <dgm:cxn modelId="{BB1CC0DE-7B06-4436-B118-74B1A7369A86}" type="presParOf" srcId="{B8BF812B-4451-49DA-A926-2EBDF5AB9F8B}" destId="{54F45F8A-F506-4802-89CB-DA4386C9C75E}" srcOrd="0" destOrd="0" presId="urn:microsoft.com/office/officeart/2005/8/layout/vList5"/>
    <dgm:cxn modelId="{82682B2A-A247-466A-9E85-673EA1C6A884}" type="presParOf" srcId="{1645EB7D-0DCB-41CF-A517-3BAB70082759}" destId="{B42B9672-69C8-4294-8170-1FB39965C2B4}" srcOrd="3" destOrd="0" presId="urn:microsoft.com/office/officeart/2005/8/layout/vList5"/>
    <dgm:cxn modelId="{286BF54F-9726-4C0D-B926-02BA4FE01AB8}" type="presParOf" srcId="{1645EB7D-0DCB-41CF-A517-3BAB70082759}" destId="{8300BF28-14DB-4BDA-AADA-F02FEFAA4FE3}" srcOrd="4" destOrd="0" presId="urn:microsoft.com/office/officeart/2005/8/layout/vList5"/>
    <dgm:cxn modelId="{68464A4E-3ECB-44E7-8DF6-E06A52E979F4}" type="presParOf" srcId="{8300BF28-14DB-4BDA-AADA-F02FEFAA4FE3}" destId="{123DDB4C-9DC7-40C5-961D-A649BD23D049}" srcOrd="0" destOrd="0" presId="urn:microsoft.com/office/officeart/2005/8/layout/vList5"/>
    <dgm:cxn modelId="{AAFEC0A8-0BE8-4787-BD77-CBD502C1049E}" type="presParOf" srcId="{8300BF28-14DB-4BDA-AADA-F02FEFAA4FE3}" destId="{D4D25874-A0EB-4029-B7F4-5FA79593587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462FA2-B859-4246-8BFC-0E043C78F97A}" type="doc">
      <dgm:prSet loTypeId="urn:microsoft.com/office/officeart/2005/8/layout/hierarchy4" loCatId="list" qsTypeId="urn:microsoft.com/office/officeart/2005/8/quickstyle/simple1" qsCatId="simple" csTypeId="urn:microsoft.com/office/officeart/2005/8/colors/accent2_5" csCatId="accent2" phldr="1"/>
      <dgm:spPr/>
      <dgm:t>
        <a:bodyPr/>
        <a:lstStyle/>
        <a:p>
          <a:endParaRPr lang="es-PE"/>
        </a:p>
      </dgm:t>
    </dgm:pt>
    <dgm:pt modelId="{1D7889DE-44EC-478D-B24E-FED7B6CB6EAD}">
      <dgm:prSet phldrT="[Texto]" phldr="1"/>
      <dgm:spPr>
        <a:blipFill rotWithShape="0">
          <a:blip xmlns:r="http://schemas.openxmlformats.org/officeDocument/2006/relationships" r:embed="rId1"/>
          <a:srcRect/>
          <a:stretch>
            <a:fillRect l="-25000" r="-25000"/>
          </a:stretch>
        </a:blipFill>
      </dgm:spPr>
      <dgm:t>
        <a:bodyPr/>
        <a:lstStyle/>
        <a:p>
          <a:endParaRPr lang="es-PE" dirty="0"/>
        </a:p>
      </dgm:t>
    </dgm:pt>
    <dgm:pt modelId="{23135EBD-CCA1-42D2-A371-5167E7EEB730}" type="parTrans" cxnId="{792CD8E7-06EF-4E61-A436-4B1810AF2046}">
      <dgm:prSet/>
      <dgm:spPr/>
      <dgm:t>
        <a:bodyPr/>
        <a:lstStyle/>
        <a:p>
          <a:endParaRPr lang="es-PE"/>
        </a:p>
      </dgm:t>
    </dgm:pt>
    <dgm:pt modelId="{EC928438-C944-40F1-BECF-73059220E8A3}" type="sibTrans" cxnId="{792CD8E7-06EF-4E61-A436-4B1810AF2046}">
      <dgm:prSet/>
      <dgm:spPr/>
      <dgm:t>
        <a:bodyPr/>
        <a:lstStyle/>
        <a:p>
          <a:endParaRPr lang="es-PE"/>
        </a:p>
      </dgm:t>
    </dgm:pt>
    <dgm:pt modelId="{5E88F866-534D-4595-BE35-E035DF0C6774}">
      <dgm:prSet/>
      <dgm:spPr/>
      <dgm:t>
        <a:bodyPr/>
        <a:lstStyle/>
        <a:p>
          <a:r>
            <a:rPr lang="es-PE" dirty="0"/>
            <a:t>“La Corte reitera que no basta que los Estados se abstengan de violar los derechos, sino que es imperativa la adopción de medidas positivas, determinables en función de las particulares necesidades de protección del sujeto de derecho, ya sea por su condición personal o por la situación específica en que se encuentre…”</a:t>
          </a:r>
        </a:p>
      </dgm:t>
    </dgm:pt>
    <dgm:pt modelId="{D7DB603E-7C97-4A63-A340-3859DAD77BE6}" type="parTrans" cxnId="{0CB98DC3-FCA5-4445-AEE2-67740D8AD54E}">
      <dgm:prSet/>
      <dgm:spPr/>
      <dgm:t>
        <a:bodyPr/>
        <a:lstStyle/>
        <a:p>
          <a:endParaRPr lang="es-PE"/>
        </a:p>
      </dgm:t>
    </dgm:pt>
    <dgm:pt modelId="{B05A0921-E418-4D44-9F44-D89A1ED03CAB}" type="sibTrans" cxnId="{0CB98DC3-FCA5-4445-AEE2-67740D8AD54E}">
      <dgm:prSet/>
      <dgm:spPr/>
      <dgm:t>
        <a:bodyPr/>
        <a:lstStyle/>
        <a:p>
          <a:endParaRPr lang="es-PE"/>
        </a:p>
      </dgm:t>
    </dgm:pt>
    <dgm:pt modelId="{2FB41512-74AB-4378-8C5C-CB2D2D3F369F}">
      <dgm:prSet/>
      <dgm:spPr/>
      <dgm:t>
        <a:bodyPr/>
        <a:lstStyle/>
        <a:p>
          <a:r>
            <a:rPr lang="es-PE" dirty="0"/>
            <a:t>La Corte IDH encontró responsable internacionalmente al Estado mexicano por la violación de los derechos a la vida, integridad personal y libertad personal. </a:t>
          </a:r>
        </a:p>
        <a:p>
          <a:r>
            <a:rPr lang="es-PE" dirty="0"/>
            <a:t>Falta de prevención. Falta de debida diligencia. Falta de medidas de protección hacia las víctimas.</a:t>
          </a:r>
        </a:p>
      </dgm:t>
    </dgm:pt>
    <dgm:pt modelId="{F1D7AB84-3AE0-407E-93D1-547E97F09E21}" type="parTrans" cxnId="{9269C90F-B60D-44F9-A227-FBA01F020527}">
      <dgm:prSet/>
      <dgm:spPr/>
      <dgm:t>
        <a:bodyPr/>
        <a:lstStyle/>
        <a:p>
          <a:endParaRPr lang="es-PE"/>
        </a:p>
      </dgm:t>
    </dgm:pt>
    <dgm:pt modelId="{CB867CE6-00EE-480E-8B88-426A13BC6569}" type="sibTrans" cxnId="{9269C90F-B60D-44F9-A227-FBA01F020527}">
      <dgm:prSet/>
      <dgm:spPr/>
      <dgm:t>
        <a:bodyPr/>
        <a:lstStyle/>
        <a:p>
          <a:endParaRPr lang="es-PE"/>
        </a:p>
      </dgm:t>
    </dgm:pt>
    <dgm:pt modelId="{824B000C-CB0C-4AF4-B828-9F8D65A16BB3}" type="pres">
      <dgm:prSet presAssocID="{93462FA2-B859-4246-8BFC-0E043C78F97A}" presName="Name0" presStyleCnt="0">
        <dgm:presLayoutVars>
          <dgm:chPref val="1"/>
          <dgm:dir/>
          <dgm:animOne val="branch"/>
          <dgm:animLvl val="lvl"/>
          <dgm:resizeHandles/>
        </dgm:presLayoutVars>
      </dgm:prSet>
      <dgm:spPr/>
    </dgm:pt>
    <dgm:pt modelId="{3D3E274A-B0E7-4740-894C-8B29C57FE04E}" type="pres">
      <dgm:prSet presAssocID="{1D7889DE-44EC-478D-B24E-FED7B6CB6EAD}" presName="vertOne" presStyleCnt="0"/>
      <dgm:spPr/>
    </dgm:pt>
    <dgm:pt modelId="{1E03B703-2454-46D8-ADB1-863F8EBA0788}" type="pres">
      <dgm:prSet presAssocID="{1D7889DE-44EC-478D-B24E-FED7B6CB6EAD}" presName="txOne" presStyleLbl="node0" presStyleIdx="0" presStyleCnt="2" custLinFactY="11842" custLinFactNeighborX="8400" custLinFactNeighborY="100000">
        <dgm:presLayoutVars>
          <dgm:chPref val="3"/>
        </dgm:presLayoutVars>
      </dgm:prSet>
      <dgm:spPr/>
    </dgm:pt>
    <dgm:pt modelId="{518255A9-2683-437B-AE28-5995814BF437}" type="pres">
      <dgm:prSet presAssocID="{1D7889DE-44EC-478D-B24E-FED7B6CB6EAD}" presName="horzOne" presStyleCnt="0"/>
      <dgm:spPr/>
    </dgm:pt>
    <dgm:pt modelId="{5152C215-8FDF-4248-8073-2DD9EF658791}" type="pres">
      <dgm:prSet presAssocID="{EC928438-C944-40F1-BECF-73059220E8A3}" presName="sibSpaceOne" presStyleCnt="0"/>
      <dgm:spPr/>
    </dgm:pt>
    <dgm:pt modelId="{7465610E-BB78-4193-83FD-E6CE90C0AC06}" type="pres">
      <dgm:prSet presAssocID="{5E88F866-534D-4595-BE35-E035DF0C6774}" presName="vertOne" presStyleCnt="0"/>
      <dgm:spPr/>
    </dgm:pt>
    <dgm:pt modelId="{0EE09F38-F042-4494-9507-1B5568F608D2}" type="pres">
      <dgm:prSet presAssocID="{5E88F866-534D-4595-BE35-E035DF0C6774}" presName="txOne" presStyleLbl="node0" presStyleIdx="1" presStyleCnt="2" custLinFactNeighborX="-5600" custLinFactNeighborY="99326">
        <dgm:presLayoutVars>
          <dgm:chPref val="3"/>
        </dgm:presLayoutVars>
      </dgm:prSet>
      <dgm:spPr/>
    </dgm:pt>
    <dgm:pt modelId="{F19769F1-C768-4BE6-AFC0-32BAC86D66F9}" type="pres">
      <dgm:prSet presAssocID="{5E88F866-534D-4595-BE35-E035DF0C6774}" presName="parTransOne" presStyleCnt="0"/>
      <dgm:spPr/>
    </dgm:pt>
    <dgm:pt modelId="{0AAC87CD-E0D6-47B0-9B27-8EB76F6D39D4}" type="pres">
      <dgm:prSet presAssocID="{5E88F866-534D-4595-BE35-E035DF0C6774}" presName="horzOne" presStyleCnt="0"/>
      <dgm:spPr/>
    </dgm:pt>
    <dgm:pt modelId="{3667E9AB-B849-4DE2-A80A-7C64ADBA2498}" type="pres">
      <dgm:prSet presAssocID="{2FB41512-74AB-4378-8C5C-CB2D2D3F369F}" presName="vertTwo" presStyleCnt="0"/>
      <dgm:spPr/>
    </dgm:pt>
    <dgm:pt modelId="{912DD5D5-F47B-4A8D-9BD7-9F5DDD8D59DC}" type="pres">
      <dgm:prSet presAssocID="{2FB41512-74AB-4378-8C5C-CB2D2D3F369F}" presName="txTwo" presStyleLbl="node2" presStyleIdx="0" presStyleCnt="1" custLinFactX="-13974" custLinFactY="-629" custLinFactNeighborX="-100000" custLinFactNeighborY="-100000">
        <dgm:presLayoutVars>
          <dgm:chPref val="3"/>
        </dgm:presLayoutVars>
      </dgm:prSet>
      <dgm:spPr/>
    </dgm:pt>
    <dgm:pt modelId="{6D393ACC-67D3-459F-A760-1C8F6208ADEC}" type="pres">
      <dgm:prSet presAssocID="{2FB41512-74AB-4378-8C5C-CB2D2D3F369F}" presName="horzTwo" presStyleCnt="0"/>
      <dgm:spPr/>
    </dgm:pt>
  </dgm:ptLst>
  <dgm:cxnLst>
    <dgm:cxn modelId="{9269C90F-B60D-44F9-A227-FBA01F020527}" srcId="{5E88F866-534D-4595-BE35-E035DF0C6774}" destId="{2FB41512-74AB-4378-8C5C-CB2D2D3F369F}" srcOrd="0" destOrd="0" parTransId="{F1D7AB84-3AE0-407E-93D1-547E97F09E21}" sibTransId="{CB867CE6-00EE-480E-8B88-426A13BC6569}"/>
    <dgm:cxn modelId="{698FD82E-5FC3-4471-BFA1-5065DF9AC7DE}" type="presOf" srcId="{2FB41512-74AB-4378-8C5C-CB2D2D3F369F}" destId="{912DD5D5-F47B-4A8D-9BD7-9F5DDD8D59DC}" srcOrd="0" destOrd="0" presId="urn:microsoft.com/office/officeart/2005/8/layout/hierarchy4"/>
    <dgm:cxn modelId="{A1EB3441-97BE-45A7-9578-6F4A53F03EDF}" type="presOf" srcId="{1D7889DE-44EC-478D-B24E-FED7B6CB6EAD}" destId="{1E03B703-2454-46D8-ADB1-863F8EBA0788}" srcOrd="0" destOrd="0" presId="urn:microsoft.com/office/officeart/2005/8/layout/hierarchy4"/>
    <dgm:cxn modelId="{2B2A409F-FDCC-4D87-BA51-4528CDF12FA2}" type="presOf" srcId="{5E88F866-534D-4595-BE35-E035DF0C6774}" destId="{0EE09F38-F042-4494-9507-1B5568F608D2}" srcOrd="0" destOrd="0" presId="urn:microsoft.com/office/officeart/2005/8/layout/hierarchy4"/>
    <dgm:cxn modelId="{0CB98DC3-FCA5-4445-AEE2-67740D8AD54E}" srcId="{93462FA2-B859-4246-8BFC-0E043C78F97A}" destId="{5E88F866-534D-4595-BE35-E035DF0C6774}" srcOrd="1" destOrd="0" parTransId="{D7DB603E-7C97-4A63-A340-3859DAD77BE6}" sibTransId="{B05A0921-E418-4D44-9F44-D89A1ED03CAB}"/>
    <dgm:cxn modelId="{EA7EBBE7-78B9-41A8-8EE5-A423CF4E0715}" type="presOf" srcId="{93462FA2-B859-4246-8BFC-0E043C78F97A}" destId="{824B000C-CB0C-4AF4-B828-9F8D65A16BB3}" srcOrd="0" destOrd="0" presId="urn:microsoft.com/office/officeart/2005/8/layout/hierarchy4"/>
    <dgm:cxn modelId="{792CD8E7-06EF-4E61-A436-4B1810AF2046}" srcId="{93462FA2-B859-4246-8BFC-0E043C78F97A}" destId="{1D7889DE-44EC-478D-B24E-FED7B6CB6EAD}" srcOrd="0" destOrd="0" parTransId="{23135EBD-CCA1-42D2-A371-5167E7EEB730}" sibTransId="{EC928438-C944-40F1-BECF-73059220E8A3}"/>
    <dgm:cxn modelId="{C1F7B60C-F961-4A9F-B6A9-32AEDEE5FE13}" type="presParOf" srcId="{824B000C-CB0C-4AF4-B828-9F8D65A16BB3}" destId="{3D3E274A-B0E7-4740-894C-8B29C57FE04E}" srcOrd="0" destOrd="0" presId="urn:microsoft.com/office/officeart/2005/8/layout/hierarchy4"/>
    <dgm:cxn modelId="{DBBE75B6-D2A3-44E3-8B08-1BBB3D4C4545}" type="presParOf" srcId="{3D3E274A-B0E7-4740-894C-8B29C57FE04E}" destId="{1E03B703-2454-46D8-ADB1-863F8EBA0788}" srcOrd="0" destOrd="0" presId="urn:microsoft.com/office/officeart/2005/8/layout/hierarchy4"/>
    <dgm:cxn modelId="{FCA18A7A-B1F6-42C3-B22D-0B050763D303}" type="presParOf" srcId="{3D3E274A-B0E7-4740-894C-8B29C57FE04E}" destId="{518255A9-2683-437B-AE28-5995814BF437}" srcOrd="1" destOrd="0" presId="urn:microsoft.com/office/officeart/2005/8/layout/hierarchy4"/>
    <dgm:cxn modelId="{4DE97C93-FC29-4F7A-A369-DECFC9589094}" type="presParOf" srcId="{824B000C-CB0C-4AF4-B828-9F8D65A16BB3}" destId="{5152C215-8FDF-4248-8073-2DD9EF658791}" srcOrd="1" destOrd="0" presId="urn:microsoft.com/office/officeart/2005/8/layout/hierarchy4"/>
    <dgm:cxn modelId="{7DD87EED-FF7F-450D-AA0E-714A3ED5B0A9}" type="presParOf" srcId="{824B000C-CB0C-4AF4-B828-9F8D65A16BB3}" destId="{7465610E-BB78-4193-83FD-E6CE90C0AC06}" srcOrd="2" destOrd="0" presId="urn:microsoft.com/office/officeart/2005/8/layout/hierarchy4"/>
    <dgm:cxn modelId="{755B79FA-604A-44F3-85D6-C1B72EFC0446}" type="presParOf" srcId="{7465610E-BB78-4193-83FD-E6CE90C0AC06}" destId="{0EE09F38-F042-4494-9507-1B5568F608D2}" srcOrd="0" destOrd="0" presId="urn:microsoft.com/office/officeart/2005/8/layout/hierarchy4"/>
    <dgm:cxn modelId="{2907DC68-2EA2-48E7-A8D5-3623E9664212}" type="presParOf" srcId="{7465610E-BB78-4193-83FD-E6CE90C0AC06}" destId="{F19769F1-C768-4BE6-AFC0-32BAC86D66F9}" srcOrd="1" destOrd="0" presId="urn:microsoft.com/office/officeart/2005/8/layout/hierarchy4"/>
    <dgm:cxn modelId="{6D342F38-7429-453B-B4D2-2EAED0219050}" type="presParOf" srcId="{7465610E-BB78-4193-83FD-E6CE90C0AC06}" destId="{0AAC87CD-E0D6-47B0-9B27-8EB76F6D39D4}" srcOrd="2" destOrd="0" presId="urn:microsoft.com/office/officeart/2005/8/layout/hierarchy4"/>
    <dgm:cxn modelId="{C88C25E7-E1FF-4D68-BE2E-7B50DBFBC1B9}" type="presParOf" srcId="{0AAC87CD-E0D6-47B0-9B27-8EB76F6D39D4}" destId="{3667E9AB-B849-4DE2-A80A-7C64ADBA2498}" srcOrd="0" destOrd="0" presId="urn:microsoft.com/office/officeart/2005/8/layout/hierarchy4"/>
    <dgm:cxn modelId="{7798F4EA-D73C-4640-A8F1-079357C5ABE6}" type="presParOf" srcId="{3667E9AB-B849-4DE2-A80A-7C64ADBA2498}" destId="{912DD5D5-F47B-4A8D-9BD7-9F5DDD8D59DC}" srcOrd="0" destOrd="0" presId="urn:microsoft.com/office/officeart/2005/8/layout/hierarchy4"/>
    <dgm:cxn modelId="{F854A604-3EEC-4D6C-B352-39F6AC4A9289}" type="presParOf" srcId="{3667E9AB-B849-4DE2-A80A-7C64ADBA2498}" destId="{6D393ACC-67D3-459F-A760-1C8F6208ADE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4651C-EC63-4234-81A4-A93257D0AD94}">
      <dsp:nvSpPr>
        <dsp:cNvPr id="0" name=""/>
        <dsp:cNvSpPr/>
      </dsp:nvSpPr>
      <dsp:spPr>
        <a:xfrm>
          <a:off x="5514808" y="111530"/>
          <a:ext cx="5164746" cy="9987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PE" sz="2500" kern="1200" dirty="0"/>
            <a:t>Son universales e inalienables</a:t>
          </a:r>
        </a:p>
      </dsp:txBody>
      <dsp:txXfrm>
        <a:off x="5544060" y="140782"/>
        <a:ext cx="5106242" cy="940216"/>
      </dsp:txXfrm>
    </dsp:sp>
    <dsp:sp modelId="{A10ADE4A-632B-49DC-BEBE-F53D349808A2}">
      <dsp:nvSpPr>
        <dsp:cNvPr id="0" name=""/>
        <dsp:cNvSpPr/>
      </dsp:nvSpPr>
      <dsp:spPr>
        <a:xfrm>
          <a:off x="11777" y="1259902"/>
          <a:ext cx="519931" cy="519931"/>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BB5CA-A285-4BF0-A20E-11E2EB626F23}">
      <dsp:nvSpPr>
        <dsp:cNvPr id="0" name=""/>
        <dsp:cNvSpPr/>
      </dsp:nvSpPr>
      <dsp:spPr>
        <a:xfrm>
          <a:off x="5514794" y="1338942"/>
          <a:ext cx="4954474" cy="782236"/>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PE" sz="2500" kern="1200" dirty="0"/>
            <a:t>Interdependientes e indivisibles</a:t>
          </a:r>
        </a:p>
      </dsp:txBody>
      <dsp:txXfrm>
        <a:off x="5552986" y="1377134"/>
        <a:ext cx="4878090" cy="705852"/>
      </dsp:txXfrm>
    </dsp:sp>
    <dsp:sp modelId="{F828CF34-688C-4988-AA60-EB528BE28564}">
      <dsp:nvSpPr>
        <dsp:cNvPr id="0" name=""/>
        <dsp:cNvSpPr/>
      </dsp:nvSpPr>
      <dsp:spPr>
        <a:xfrm>
          <a:off x="1442" y="2074509"/>
          <a:ext cx="519931" cy="519931"/>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866EA-3D5C-4FEB-8113-C801A80C415C}">
      <dsp:nvSpPr>
        <dsp:cNvPr id="0" name=""/>
        <dsp:cNvSpPr/>
      </dsp:nvSpPr>
      <dsp:spPr>
        <a:xfrm>
          <a:off x="5514794" y="2329796"/>
          <a:ext cx="4975143" cy="722194"/>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PE" sz="2400" kern="1200" dirty="0"/>
            <a:t>Iguales y no discriminatorios</a:t>
          </a:r>
        </a:p>
      </dsp:txBody>
      <dsp:txXfrm>
        <a:off x="5550055" y="2365057"/>
        <a:ext cx="4904621" cy="651672"/>
      </dsp:txXfrm>
    </dsp:sp>
    <dsp:sp modelId="{51B6BA71-883D-4C2D-ACBE-6732135180A4}">
      <dsp:nvSpPr>
        <dsp:cNvPr id="0" name=""/>
        <dsp:cNvSpPr/>
      </dsp:nvSpPr>
      <dsp:spPr>
        <a:xfrm>
          <a:off x="3749" y="2874187"/>
          <a:ext cx="519931" cy="519931"/>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51018-4FB5-4D36-9DA2-A9A84BFCF629}">
      <dsp:nvSpPr>
        <dsp:cNvPr id="0" name=""/>
        <dsp:cNvSpPr/>
      </dsp:nvSpPr>
      <dsp:spPr>
        <a:xfrm>
          <a:off x="5514794" y="3313412"/>
          <a:ext cx="4970529" cy="752376"/>
        </a:xfrm>
        <a:prstGeom prst="roundRect">
          <a:avLst>
            <a:gd name="adj" fmla="val 1667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PE" sz="2400" kern="1200" dirty="0"/>
            <a:t>Derechos y obligaciones</a:t>
          </a:r>
        </a:p>
      </dsp:txBody>
      <dsp:txXfrm>
        <a:off x="5551529" y="3350147"/>
        <a:ext cx="4897059" cy="678906"/>
      </dsp:txXfrm>
    </dsp:sp>
    <dsp:sp modelId="{2DFCA708-71B6-42DE-A5C7-ADEABB716DC9}">
      <dsp:nvSpPr>
        <dsp:cNvPr id="0" name=""/>
        <dsp:cNvSpPr/>
      </dsp:nvSpPr>
      <dsp:spPr>
        <a:xfrm>
          <a:off x="0" y="0"/>
          <a:ext cx="5164746" cy="436848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PE" sz="2500" b="0" i="0" kern="1200" dirty="0"/>
            <a:t>Los derechos humanos son derechos inherentes a todos los seres humanos, sin distinción alguna de nacionalidad, lugar de residencia, sexo, origen nacional o étnico, color, religión, lengua, o cualquier otra condición. Todos tenemos los mismos derechos humanos, sin discriminación alguna. Estos derechos son interrelacionados, interdependientes e indivisibles. (Fuente: NNUU)</a:t>
          </a:r>
          <a:endParaRPr lang="es-PE" sz="2500" kern="1200" dirty="0"/>
        </a:p>
      </dsp:txBody>
      <dsp:txXfrm>
        <a:off x="127949" y="127949"/>
        <a:ext cx="4908848" cy="4112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A53D2-D970-41DD-95F4-F4285BF5C34C}">
      <dsp:nvSpPr>
        <dsp:cNvPr id="0" name=""/>
        <dsp:cNvSpPr/>
      </dsp:nvSpPr>
      <dsp:spPr>
        <a:xfrm rot="5400000">
          <a:off x="7026218" y="-2935103"/>
          <a:ext cx="948295" cy="7059168"/>
        </a:xfrm>
        <a:prstGeom prst="round2Same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PE" sz="1700" kern="1200" dirty="0"/>
            <a:t>El acto corrupto es empleado de manera deliberada como un medio para violentar un derecho.</a:t>
          </a:r>
        </a:p>
      </dsp:txBody>
      <dsp:txXfrm rot="-5400000">
        <a:off x="3970782" y="166625"/>
        <a:ext cx="7012876" cy="855711"/>
      </dsp:txXfrm>
    </dsp:sp>
    <dsp:sp modelId="{05640E29-752F-4BD3-A7E9-4AC4A181245C}">
      <dsp:nvSpPr>
        <dsp:cNvPr id="0" name=""/>
        <dsp:cNvSpPr/>
      </dsp:nvSpPr>
      <dsp:spPr>
        <a:xfrm>
          <a:off x="0" y="1796"/>
          <a:ext cx="3970782" cy="1185369"/>
        </a:xfrm>
        <a:prstGeom prst="roundRect">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s-PE" sz="6200" kern="1200" dirty="0"/>
            <a:t>Directa</a:t>
          </a:r>
        </a:p>
      </dsp:txBody>
      <dsp:txXfrm>
        <a:off x="57865" y="59661"/>
        <a:ext cx="3855052" cy="1069639"/>
      </dsp:txXfrm>
    </dsp:sp>
    <dsp:sp modelId="{DDE2E570-A785-4A59-8BEE-D780ACE3F18F}">
      <dsp:nvSpPr>
        <dsp:cNvPr id="0" name=""/>
        <dsp:cNvSpPr/>
      </dsp:nvSpPr>
      <dsp:spPr>
        <a:xfrm rot="5400000">
          <a:off x="7026218" y="-1690464"/>
          <a:ext cx="948295" cy="7059168"/>
        </a:xfrm>
        <a:prstGeom prst="round2Same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PE" sz="1700" kern="1200" dirty="0"/>
            <a:t>El derecho acto de corrupción no se comete con la finalidad de cometer la violación del derecho, pero es condición necesaria para violentarlo. En la cadena de sucesos la corrupción es uno de los factores</a:t>
          </a:r>
        </a:p>
      </dsp:txBody>
      <dsp:txXfrm rot="-5400000">
        <a:off x="3970782" y="1411264"/>
        <a:ext cx="7012876" cy="855711"/>
      </dsp:txXfrm>
    </dsp:sp>
    <dsp:sp modelId="{5ED8A232-106A-45F9-AD95-54040CE9BB6E}">
      <dsp:nvSpPr>
        <dsp:cNvPr id="0" name=""/>
        <dsp:cNvSpPr/>
      </dsp:nvSpPr>
      <dsp:spPr>
        <a:xfrm>
          <a:off x="0" y="1246434"/>
          <a:ext cx="3970782" cy="1185369"/>
        </a:xfrm>
        <a:prstGeom prst="roundRect">
          <a:avLst/>
        </a:prstGeom>
        <a:solidFill>
          <a:schemeClr val="accent2">
            <a:shade val="80000"/>
            <a:hueOff val="153671"/>
            <a:satOff val="-5274"/>
            <a:lumOff val="1358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s-PE" sz="6200" kern="1200" dirty="0"/>
            <a:t>Indirecta</a:t>
          </a:r>
        </a:p>
      </dsp:txBody>
      <dsp:txXfrm>
        <a:off x="57865" y="1304299"/>
        <a:ext cx="3855052" cy="1069639"/>
      </dsp:txXfrm>
    </dsp:sp>
    <dsp:sp modelId="{BD832C6D-B238-40BF-952B-B62C76DD6C54}">
      <dsp:nvSpPr>
        <dsp:cNvPr id="0" name=""/>
        <dsp:cNvSpPr/>
      </dsp:nvSpPr>
      <dsp:spPr>
        <a:xfrm rot="5400000">
          <a:off x="7026218" y="-445826"/>
          <a:ext cx="948295" cy="7059168"/>
        </a:xfrm>
        <a:prstGeom prst="round2Same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endParaRPr lang="es-PE" sz="1700" kern="1200" dirty="0"/>
        </a:p>
        <a:p>
          <a:pPr marL="171450" lvl="1" indent="-171450" algn="l" defTabSz="755650">
            <a:lnSpc>
              <a:spcPct val="90000"/>
            </a:lnSpc>
            <a:spcBef>
              <a:spcPct val="0"/>
            </a:spcBef>
            <a:spcAft>
              <a:spcPct val="15000"/>
            </a:spcAft>
            <a:buChar char="•"/>
          </a:pPr>
          <a:r>
            <a:rPr lang="es-PE" sz="1700" kern="1200" dirty="0"/>
            <a:t>El acto de corrupción no tiene nexo causal directo ni es un factor preponderante con la violación del derecho, es solo un factor entre otros.</a:t>
          </a:r>
        </a:p>
      </dsp:txBody>
      <dsp:txXfrm rot="-5400000">
        <a:off x="3970782" y="2655902"/>
        <a:ext cx="7012876" cy="855711"/>
      </dsp:txXfrm>
    </dsp:sp>
    <dsp:sp modelId="{04A93BB7-6556-4D6D-8260-72E1F06859BE}">
      <dsp:nvSpPr>
        <dsp:cNvPr id="0" name=""/>
        <dsp:cNvSpPr/>
      </dsp:nvSpPr>
      <dsp:spPr>
        <a:xfrm>
          <a:off x="0" y="2491072"/>
          <a:ext cx="3970782" cy="1185369"/>
        </a:xfrm>
        <a:prstGeom prst="roundRect">
          <a:avLst/>
        </a:prstGeom>
        <a:solidFill>
          <a:schemeClr val="accent2">
            <a:shade val="80000"/>
            <a:hueOff val="307342"/>
            <a:satOff val="-10549"/>
            <a:lumOff val="2717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r>
            <a:rPr lang="es-PE" sz="6200" kern="1200" dirty="0"/>
            <a:t>Remota</a:t>
          </a:r>
        </a:p>
      </dsp:txBody>
      <dsp:txXfrm>
        <a:off x="57865" y="2548937"/>
        <a:ext cx="3855052" cy="1069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04B99-AE4A-4E57-AA8C-917A2A32E71A}">
      <dsp:nvSpPr>
        <dsp:cNvPr id="0" name=""/>
        <dsp:cNvSpPr/>
      </dsp:nvSpPr>
      <dsp:spPr>
        <a:xfrm>
          <a:off x="0" y="304079"/>
          <a:ext cx="11029950" cy="403200"/>
        </a:xfrm>
        <a:prstGeom prst="rect">
          <a:avLst/>
        </a:prstGeom>
        <a:solidFill>
          <a:schemeClr val="lt1">
            <a:alpha val="9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FF2A41-4C74-4C65-AF4A-930EAB720835}">
      <dsp:nvSpPr>
        <dsp:cNvPr id="0" name=""/>
        <dsp:cNvSpPr/>
      </dsp:nvSpPr>
      <dsp:spPr>
        <a:xfrm>
          <a:off x="551497" y="67919"/>
          <a:ext cx="7720965" cy="472320"/>
        </a:xfrm>
        <a:prstGeom prst="round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711200">
            <a:lnSpc>
              <a:spcPct val="90000"/>
            </a:lnSpc>
            <a:spcBef>
              <a:spcPct val="0"/>
            </a:spcBef>
            <a:spcAft>
              <a:spcPct val="35000"/>
            </a:spcAft>
            <a:buNone/>
          </a:pPr>
          <a:r>
            <a:rPr lang="es-PE" sz="1600" kern="1200" dirty="0"/>
            <a:t>Pueblos indígenas</a:t>
          </a:r>
        </a:p>
      </dsp:txBody>
      <dsp:txXfrm>
        <a:off x="574554" y="90976"/>
        <a:ext cx="7674851" cy="426206"/>
      </dsp:txXfrm>
    </dsp:sp>
    <dsp:sp modelId="{76436DC5-E524-4B93-BEBB-AD8F7F888FA8}">
      <dsp:nvSpPr>
        <dsp:cNvPr id="0" name=""/>
        <dsp:cNvSpPr/>
      </dsp:nvSpPr>
      <dsp:spPr>
        <a:xfrm>
          <a:off x="0" y="1029839"/>
          <a:ext cx="11029950" cy="403200"/>
        </a:xfrm>
        <a:prstGeom prst="rect">
          <a:avLst/>
        </a:prstGeom>
        <a:solidFill>
          <a:schemeClr val="lt1">
            <a:alpha val="90000"/>
            <a:hueOff val="0"/>
            <a:satOff val="0"/>
            <a:lumOff val="0"/>
            <a:alphaOff val="0"/>
          </a:schemeClr>
        </a:solidFill>
        <a:ln w="22225" cap="rnd" cmpd="sng" algn="ctr">
          <a:solidFill>
            <a:schemeClr val="accent1">
              <a:shade val="80000"/>
              <a:hueOff val="117098"/>
              <a:satOff val="-12658"/>
              <a:lumOff val="10193"/>
              <a:alphaOff val="0"/>
            </a:schemeClr>
          </a:solidFill>
          <a:prstDash val="solid"/>
        </a:ln>
        <a:effectLst/>
      </dsp:spPr>
      <dsp:style>
        <a:lnRef idx="2">
          <a:scrgbClr r="0" g="0" b="0"/>
        </a:lnRef>
        <a:fillRef idx="1">
          <a:scrgbClr r="0" g="0" b="0"/>
        </a:fillRef>
        <a:effectRef idx="0">
          <a:scrgbClr r="0" g="0" b="0"/>
        </a:effectRef>
        <a:fontRef idx="minor"/>
      </dsp:style>
    </dsp:sp>
    <dsp:sp modelId="{B1233CF1-5D2E-420F-9121-47356E34CA3D}">
      <dsp:nvSpPr>
        <dsp:cNvPr id="0" name=""/>
        <dsp:cNvSpPr/>
      </dsp:nvSpPr>
      <dsp:spPr>
        <a:xfrm>
          <a:off x="551497" y="793679"/>
          <a:ext cx="7720965" cy="472320"/>
        </a:xfrm>
        <a:prstGeom prst="roundRect">
          <a:avLst/>
        </a:prstGeom>
        <a:solidFill>
          <a:schemeClr val="accent1">
            <a:shade val="80000"/>
            <a:hueOff val="117098"/>
            <a:satOff val="-12658"/>
            <a:lumOff val="1019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711200">
            <a:lnSpc>
              <a:spcPct val="90000"/>
            </a:lnSpc>
            <a:spcBef>
              <a:spcPct val="0"/>
            </a:spcBef>
            <a:spcAft>
              <a:spcPct val="35000"/>
            </a:spcAft>
            <a:buNone/>
          </a:pPr>
          <a:r>
            <a:rPr lang="es-PE" sz="1600" kern="1200" dirty="0"/>
            <a:t>Mujeres</a:t>
          </a:r>
        </a:p>
      </dsp:txBody>
      <dsp:txXfrm>
        <a:off x="574554" y="816736"/>
        <a:ext cx="7674851" cy="426206"/>
      </dsp:txXfrm>
    </dsp:sp>
    <dsp:sp modelId="{6C5928B7-2D21-4DEC-BF89-212316D5711B}">
      <dsp:nvSpPr>
        <dsp:cNvPr id="0" name=""/>
        <dsp:cNvSpPr/>
      </dsp:nvSpPr>
      <dsp:spPr>
        <a:xfrm>
          <a:off x="0" y="1755599"/>
          <a:ext cx="11029950" cy="403200"/>
        </a:xfrm>
        <a:prstGeom prst="rect">
          <a:avLst/>
        </a:prstGeom>
        <a:solidFill>
          <a:schemeClr val="lt1">
            <a:alpha val="90000"/>
            <a:hueOff val="0"/>
            <a:satOff val="0"/>
            <a:lumOff val="0"/>
            <a:alphaOff val="0"/>
          </a:schemeClr>
        </a:solidFill>
        <a:ln w="22225" cap="rnd" cmpd="sng" algn="ctr">
          <a:solidFill>
            <a:schemeClr val="accent1">
              <a:shade val="80000"/>
              <a:hueOff val="234196"/>
              <a:satOff val="-25317"/>
              <a:lumOff val="20386"/>
              <a:alphaOff val="0"/>
            </a:schemeClr>
          </a:solidFill>
          <a:prstDash val="solid"/>
        </a:ln>
        <a:effectLst/>
      </dsp:spPr>
      <dsp:style>
        <a:lnRef idx="2">
          <a:scrgbClr r="0" g="0" b="0"/>
        </a:lnRef>
        <a:fillRef idx="1">
          <a:scrgbClr r="0" g="0" b="0"/>
        </a:fillRef>
        <a:effectRef idx="0">
          <a:scrgbClr r="0" g="0" b="0"/>
        </a:effectRef>
        <a:fontRef idx="minor"/>
      </dsp:style>
    </dsp:sp>
    <dsp:sp modelId="{950350C7-187C-4C60-8C93-07B4B6250E0A}">
      <dsp:nvSpPr>
        <dsp:cNvPr id="0" name=""/>
        <dsp:cNvSpPr/>
      </dsp:nvSpPr>
      <dsp:spPr>
        <a:xfrm>
          <a:off x="551497" y="1519439"/>
          <a:ext cx="7720965" cy="472320"/>
        </a:xfrm>
        <a:prstGeom prst="roundRect">
          <a:avLst/>
        </a:prstGeom>
        <a:solidFill>
          <a:schemeClr val="accent1">
            <a:shade val="80000"/>
            <a:hueOff val="234196"/>
            <a:satOff val="-25317"/>
            <a:lumOff val="2038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711200">
            <a:lnSpc>
              <a:spcPct val="90000"/>
            </a:lnSpc>
            <a:spcBef>
              <a:spcPct val="0"/>
            </a:spcBef>
            <a:spcAft>
              <a:spcPct val="35000"/>
            </a:spcAft>
            <a:buNone/>
          </a:pPr>
          <a:r>
            <a:rPr lang="es-PE" sz="1600" kern="1200" dirty="0"/>
            <a:t>Niñas y niños</a:t>
          </a:r>
        </a:p>
      </dsp:txBody>
      <dsp:txXfrm>
        <a:off x="574554" y="1542496"/>
        <a:ext cx="7674851" cy="426206"/>
      </dsp:txXfrm>
    </dsp:sp>
    <dsp:sp modelId="{1893B2F5-4097-4875-9F26-3C3CD311A851}">
      <dsp:nvSpPr>
        <dsp:cNvPr id="0" name=""/>
        <dsp:cNvSpPr/>
      </dsp:nvSpPr>
      <dsp:spPr>
        <a:xfrm>
          <a:off x="0" y="2481358"/>
          <a:ext cx="11029950" cy="403200"/>
        </a:xfrm>
        <a:prstGeom prst="rect">
          <a:avLst/>
        </a:prstGeom>
        <a:solidFill>
          <a:schemeClr val="lt1">
            <a:alpha val="90000"/>
            <a:hueOff val="0"/>
            <a:satOff val="0"/>
            <a:lumOff val="0"/>
            <a:alphaOff val="0"/>
          </a:schemeClr>
        </a:solidFill>
        <a:ln w="22225" cap="rnd" cmpd="sng" algn="ctr">
          <a:solidFill>
            <a:schemeClr val="accent1">
              <a:shade val="80000"/>
              <a:hueOff val="351294"/>
              <a:satOff val="-37975"/>
              <a:lumOff val="30579"/>
              <a:alphaOff val="0"/>
            </a:schemeClr>
          </a:solidFill>
          <a:prstDash val="solid"/>
        </a:ln>
        <a:effectLst/>
      </dsp:spPr>
      <dsp:style>
        <a:lnRef idx="2">
          <a:scrgbClr r="0" g="0" b="0"/>
        </a:lnRef>
        <a:fillRef idx="1">
          <a:scrgbClr r="0" g="0" b="0"/>
        </a:fillRef>
        <a:effectRef idx="0">
          <a:scrgbClr r="0" g="0" b="0"/>
        </a:effectRef>
        <a:fontRef idx="minor"/>
      </dsp:style>
    </dsp:sp>
    <dsp:sp modelId="{8B4EB2B9-4FB4-4F20-A95A-3C98D057B72F}">
      <dsp:nvSpPr>
        <dsp:cNvPr id="0" name=""/>
        <dsp:cNvSpPr/>
      </dsp:nvSpPr>
      <dsp:spPr>
        <a:xfrm>
          <a:off x="551497" y="2245199"/>
          <a:ext cx="7720965" cy="472320"/>
        </a:xfrm>
        <a:prstGeom prst="roundRect">
          <a:avLst/>
        </a:prstGeom>
        <a:solidFill>
          <a:schemeClr val="accent1">
            <a:shade val="80000"/>
            <a:hueOff val="351294"/>
            <a:satOff val="-37975"/>
            <a:lumOff val="3057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711200">
            <a:lnSpc>
              <a:spcPct val="90000"/>
            </a:lnSpc>
            <a:spcBef>
              <a:spcPct val="0"/>
            </a:spcBef>
            <a:spcAft>
              <a:spcPct val="35000"/>
            </a:spcAft>
            <a:buNone/>
          </a:pPr>
          <a:r>
            <a:rPr lang="es-PE" sz="1600" kern="1200" dirty="0"/>
            <a:t>Personas con discapacidad</a:t>
          </a:r>
        </a:p>
      </dsp:txBody>
      <dsp:txXfrm>
        <a:off x="574554" y="2268256"/>
        <a:ext cx="7674851" cy="426206"/>
      </dsp:txXfrm>
    </dsp:sp>
    <dsp:sp modelId="{2F2BA51B-E540-45C7-AF21-1273673B4749}">
      <dsp:nvSpPr>
        <dsp:cNvPr id="0" name=""/>
        <dsp:cNvSpPr/>
      </dsp:nvSpPr>
      <dsp:spPr>
        <a:xfrm>
          <a:off x="0" y="3207119"/>
          <a:ext cx="11029950" cy="403200"/>
        </a:xfrm>
        <a:prstGeom prst="rect">
          <a:avLst/>
        </a:prstGeom>
        <a:solidFill>
          <a:schemeClr val="lt1">
            <a:alpha val="90000"/>
            <a:hueOff val="0"/>
            <a:satOff val="0"/>
            <a:lumOff val="0"/>
            <a:alphaOff val="0"/>
          </a:schemeClr>
        </a:solidFill>
        <a:ln w="22225" cap="rnd" cmpd="sng" algn="ctr">
          <a:solidFill>
            <a:schemeClr val="accent1">
              <a:shade val="80000"/>
              <a:hueOff val="468392"/>
              <a:satOff val="-50633"/>
              <a:lumOff val="40772"/>
              <a:alphaOff val="0"/>
            </a:schemeClr>
          </a:solidFill>
          <a:prstDash val="solid"/>
        </a:ln>
        <a:effectLst/>
      </dsp:spPr>
      <dsp:style>
        <a:lnRef idx="2">
          <a:scrgbClr r="0" g="0" b="0"/>
        </a:lnRef>
        <a:fillRef idx="1">
          <a:scrgbClr r="0" g="0" b="0"/>
        </a:fillRef>
        <a:effectRef idx="0">
          <a:scrgbClr r="0" g="0" b="0"/>
        </a:effectRef>
        <a:fontRef idx="minor"/>
      </dsp:style>
    </dsp:sp>
    <dsp:sp modelId="{AC978BAF-DCA6-450B-8575-FE60DC7D6B84}">
      <dsp:nvSpPr>
        <dsp:cNvPr id="0" name=""/>
        <dsp:cNvSpPr/>
      </dsp:nvSpPr>
      <dsp:spPr>
        <a:xfrm>
          <a:off x="551497" y="2970959"/>
          <a:ext cx="7720965" cy="472320"/>
        </a:xfrm>
        <a:prstGeom prst="roundRect">
          <a:avLst/>
        </a:prstGeom>
        <a:solidFill>
          <a:schemeClr val="accent1">
            <a:shade val="80000"/>
            <a:hueOff val="468392"/>
            <a:satOff val="-50633"/>
            <a:lumOff val="407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711200">
            <a:lnSpc>
              <a:spcPct val="90000"/>
            </a:lnSpc>
            <a:spcBef>
              <a:spcPct val="0"/>
            </a:spcBef>
            <a:spcAft>
              <a:spcPct val="35000"/>
            </a:spcAft>
            <a:buNone/>
          </a:pPr>
          <a:r>
            <a:rPr lang="es-PE" sz="1600" kern="1200" dirty="0"/>
            <a:t>Personas con discapacidad</a:t>
          </a:r>
        </a:p>
      </dsp:txBody>
      <dsp:txXfrm>
        <a:off x="574554" y="2994016"/>
        <a:ext cx="7674851"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C5D7E-9C27-4B30-B389-CFC70485F30E}">
      <dsp:nvSpPr>
        <dsp:cNvPr id="0" name=""/>
        <dsp:cNvSpPr/>
      </dsp:nvSpPr>
      <dsp:spPr>
        <a:xfrm>
          <a:off x="5222985" y="35"/>
          <a:ext cx="990972" cy="64413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Género</a:t>
          </a:r>
        </a:p>
      </dsp:txBody>
      <dsp:txXfrm>
        <a:off x="5254429" y="31479"/>
        <a:ext cx="928084" cy="581243"/>
      </dsp:txXfrm>
    </dsp:sp>
    <dsp:sp modelId="{6BD8A2F6-A206-489B-AFF5-1B5AFE0EFC1C}">
      <dsp:nvSpPr>
        <dsp:cNvPr id="0" name=""/>
        <dsp:cNvSpPr/>
      </dsp:nvSpPr>
      <dsp:spPr>
        <a:xfrm>
          <a:off x="4201453" y="322101"/>
          <a:ext cx="3034035" cy="3034035"/>
        </a:xfrm>
        <a:custGeom>
          <a:avLst/>
          <a:gdLst/>
          <a:ahLst/>
          <a:cxnLst/>
          <a:rect l="0" t="0" r="0" b="0"/>
          <a:pathLst>
            <a:path>
              <a:moveTo>
                <a:pt x="2137051" y="132495"/>
              </a:moveTo>
              <a:arcTo wR="1517017" hR="1517017" stAng="17647462" swAng="923544"/>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B408C57-A734-47C9-B92F-7BBB7D705B08}">
      <dsp:nvSpPr>
        <dsp:cNvPr id="0" name=""/>
        <dsp:cNvSpPr/>
      </dsp:nvSpPr>
      <dsp:spPr>
        <a:xfrm>
          <a:off x="6536760" y="758544"/>
          <a:ext cx="990972" cy="64413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Indígena</a:t>
          </a:r>
        </a:p>
      </dsp:txBody>
      <dsp:txXfrm>
        <a:off x="6568204" y="789988"/>
        <a:ext cx="928084" cy="581243"/>
      </dsp:txXfrm>
    </dsp:sp>
    <dsp:sp modelId="{A9B00CB5-C58C-4D71-8CD8-04EB2354B8CA}">
      <dsp:nvSpPr>
        <dsp:cNvPr id="0" name=""/>
        <dsp:cNvSpPr/>
      </dsp:nvSpPr>
      <dsp:spPr>
        <a:xfrm>
          <a:off x="4201453" y="322101"/>
          <a:ext cx="3034035" cy="3034035"/>
        </a:xfrm>
        <a:custGeom>
          <a:avLst/>
          <a:gdLst/>
          <a:ahLst/>
          <a:cxnLst/>
          <a:rect l="0" t="0" r="0" b="0"/>
          <a:pathLst>
            <a:path>
              <a:moveTo>
                <a:pt x="3010402" y="1250289"/>
              </a:moveTo>
              <a:arcTo wR="1517017" hR="1517017" stAng="20992402" swAng="1215196"/>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174055-5867-4589-BCE1-707B6EB105B4}">
      <dsp:nvSpPr>
        <dsp:cNvPr id="0" name=""/>
        <dsp:cNvSpPr/>
      </dsp:nvSpPr>
      <dsp:spPr>
        <a:xfrm>
          <a:off x="6536760" y="2275561"/>
          <a:ext cx="990972" cy="64413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Diversidad sexual</a:t>
          </a:r>
        </a:p>
      </dsp:txBody>
      <dsp:txXfrm>
        <a:off x="6568204" y="2307005"/>
        <a:ext cx="928084" cy="581243"/>
      </dsp:txXfrm>
    </dsp:sp>
    <dsp:sp modelId="{810C384E-0730-4211-AECE-38ACA8ADF155}">
      <dsp:nvSpPr>
        <dsp:cNvPr id="0" name=""/>
        <dsp:cNvSpPr/>
      </dsp:nvSpPr>
      <dsp:spPr>
        <a:xfrm>
          <a:off x="4201453" y="322101"/>
          <a:ext cx="3034035" cy="3034035"/>
        </a:xfrm>
        <a:custGeom>
          <a:avLst/>
          <a:gdLst/>
          <a:ahLst/>
          <a:cxnLst/>
          <a:rect l="0" t="0" r="0" b="0"/>
          <a:pathLst>
            <a:path>
              <a:moveTo>
                <a:pt x="2482302" y="2687303"/>
              </a:moveTo>
              <a:arcTo wR="1517017" hR="1517017" stAng="3028994" swAng="923544"/>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E643BC-27CB-44C0-99A2-AEF189686CC1}">
      <dsp:nvSpPr>
        <dsp:cNvPr id="0" name=""/>
        <dsp:cNvSpPr/>
      </dsp:nvSpPr>
      <dsp:spPr>
        <a:xfrm>
          <a:off x="5222985" y="3034070"/>
          <a:ext cx="990972" cy="64413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Edad</a:t>
          </a:r>
        </a:p>
      </dsp:txBody>
      <dsp:txXfrm>
        <a:off x="5254429" y="3065514"/>
        <a:ext cx="928084" cy="581243"/>
      </dsp:txXfrm>
    </dsp:sp>
    <dsp:sp modelId="{94634975-431D-419F-AFF1-85AD0F05F02F}">
      <dsp:nvSpPr>
        <dsp:cNvPr id="0" name=""/>
        <dsp:cNvSpPr/>
      </dsp:nvSpPr>
      <dsp:spPr>
        <a:xfrm>
          <a:off x="4201453" y="322101"/>
          <a:ext cx="3034035" cy="3034035"/>
        </a:xfrm>
        <a:custGeom>
          <a:avLst/>
          <a:gdLst/>
          <a:ahLst/>
          <a:cxnLst/>
          <a:rect l="0" t="0" r="0" b="0"/>
          <a:pathLst>
            <a:path>
              <a:moveTo>
                <a:pt x="896984" y="2901539"/>
              </a:moveTo>
              <a:arcTo wR="1517017" hR="1517017" stAng="6847462" swAng="923544"/>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45E1BCA-EBDA-4228-8087-6E8F5A3AA823}">
      <dsp:nvSpPr>
        <dsp:cNvPr id="0" name=""/>
        <dsp:cNvSpPr/>
      </dsp:nvSpPr>
      <dsp:spPr>
        <a:xfrm>
          <a:off x="3909209" y="2275561"/>
          <a:ext cx="990972" cy="64413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Pobreza</a:t>
          </a:r>
        </a:p>
      </dsp:txBody>
      <dsp:txXfrm>
        <a:off x="3940653" y="2307005"/>
        <a:ext cx="928084" cy="581243"/>
      </dsp:txXfrm>
    </dsp:sp>
    <dsp:sp modelId="{59770998-8A35-44BA-B74A-FE11AFC20DBF}">
      <dsp:nvSpPr>
        <dsp:cNvPr id="0" name=""/>
        <dsp:cNvSpPr/>
      </dsp:nvSpPr>
      <dsp:spPr>
        <a:xfrm>
          <a:off x="4114712" y="98994"/>
          <a:ext cx="3034035" cy="3034035"/>
        </a:xfrm>
        <a:custGeom>
          <a:avLst/>
          <a:gdLst/>
          <a:ahLst/>
          <a:cxnLst/>
          <a:rect l="0" t="0" r="0" b="0"/>
          <a:pathLst>
            <a:path>
              <a:moveTo>
                <a:pt x="120075" y="2108536"/>
              </a:moveTo>
              <a:arcTo wR="1517017" hR="1517017" stAng="9423022" swAng="509905"/>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3A86A14-1EF0-4542-9761-4E2765693FF5}">
      <dsp:nvSpPr>
        <dsp:cNvPr id="0" name=""/>
        <dsp:cNvSpPr/>
      </dsp:nvSpPr>
      <dsp:spPr>
        <a:xfrm>
          <a:off x="3356450" y="573715"/>
          <a:ext cx="1804956" cy="1348122"/>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E" sz="2000" kern="1200" dirty="0"/>
            <a:t>Corrupción</a:t>
          </a:r>
        </a:p>
      </dsp:txBody>
      <dsp:txXfrm>
        <a:off x="3422260" y="639525"/>
        <a:ext cx="1673336" cy="1216502"/>
      </dsp:txXfrm>
    </dsp:sp>
    <dsp:sp modelId="{AB84A5DA-7ED7-4F3C-B552-75DD80FE6A3D}">
      <dsp:nvSpPr>
        <dsp:cNvPr id="0" name=""/>
        <dsp:cNvSpPr/>
      </dsp:nvSpPr>
      <dsp:spPr>
        <a:xfrm>
          <a:off x="4018658" y="372723"/>
          <a:ext cx="3034035" cy="3034035"/>
        </a:xfrm>
        <a:custGeom>
          <a:avLst/>
          <a:gdLst/>
          <a:ahLst/>
          <a:cxnLst/>
          <a:rect l="0" t="0" r="0" b="0"/>
          <a:pathLst>
            <a:path>
              <a:moveTo>
                <a:pt x="845883" y="156531"/>
              </a:moveTo>
              <a:arcTo wR="1517017" hR="1517017" stAng="14624559" swAng="647393"/>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7F034-AF61-4A69-B71A-3F40985620BA}">
      <dsp:nvSpPr>
        <dsp:cNvPr id="0" name=""/>
        <dsp:cNvSpPr/>
      </dsp:nvSpPr>
      <dsp:spPr>
        <a:xfrm>
          <a:off x="11" y="1778"/>
          <a:ext cx="3970661" cy="73368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s-PE" sz="2700" kern="1200" dirty="0"/>
            <a:t>Dos caras de la moneda:</a:t>
          </a:r>
        </a:p>
      </dsp:txBody>
      <dsp:txXfrm>
        <a:off x="35827" y="37594"/>
        <a:ext cx="3899029" cy="662052"/>
      </dsp:txXfrm>
    </dsp:sp>
    <dsp:sp modelId="{54F45F8A-F506-4802-89CB-DA4386C9C75E}">
      <dsp:nvSpPr>
        <dsp:cNvPr id="0" name=""/>
        <dsp:cNvSpPr/>
      </dsp:nvSpPr>
      <dsp:spPr>
        <a:xfrm>
          <a:off x="3906010" y="12152"/>
          <a:ext cx="7123604" cy="727023"/>
        </a:xfrm>
        <a:prstGeom prst="roundRect">
          <a:avLst/>
        </a:prstGeom>
        <a:gradFill rotWithShape="1">
          <a:gsLst>
            <a:gs pos="0">
              <a:schemeClr val="accent4">
                <a:tint val="68000"/>
                <a:alpha val="90000"/>
                <a:lumMod val="100000"/>
              </a:schemeClr>
            </a:gs>
            <a:gs pos="100000">
              <a:schemeClr val="accent4">
                <a:tint val="90000"/>
                <a:lumMod val="95000"/>
              </a:schemeClr>
            </a:gs>
          </a:gsLst>
          <a:lin ang="5400000" scaled="1"/>
        </a:gradFill>
        <a:ln w="12700" cap="rnd" cmpd="sng" algn="ctr">
          <a:solidFill>
            <a:schemeClr val="accent4">
              <a:lumMod val="90000"/>
            </a:schemeClr>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7160" tIns="68580" rIns="13716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PE" sz="36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s-PE" sz="2400" kern="1200" dirty="0"/>
            <a:t>agentes activos y agentes pasivos (impacto)</a:t>
          </a:r>
        </a:p>
        <a:p>
          <a:pPr marL="0" lvl="0" algn="ctr" defTabSz="844550">
            <a:lnSpc>
              <a:spcPct val="90000"/>
            </a:lnSpc>
            <a:spcBef>
              <a:spcPct val="0"/>
            </a:spcBef>
            <a:spcAft>
              <a:spcPct val="35000"/>
            </a:spcAft>
            <a:buNone/>
          </a:pPr>
          <a:endParaRPr lang="es-PE" sz="3600" kern="1200" dirty="0"/>
        </a:p>
      </dsp:txBody>
      <dsp:txXfrm>
        <a:off x="3941500" y="47642"/>
        <a:ext cx="7052624" cy="656043"/>
      </dsp:txXfrm>
    </dsp:sp>
    <dsp:sp modelId="{D4D25874-A0EB-4029-B7F4-5FA795935877}">
      <dsp:nvSpPr>
        <dsp:cNvPr id="0" name=""/>
        <dsp:cNvSpPr/>
      </dsp:nvSpPr>
      <dsp:spPr>
        <a:xfrm rot="5400000">
          <a:off x="6436685" y="-916393"/>
          <a:ext cx="2140669" cy="7045166"/>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PE" sz="2200" kern="1200" dirty="0"/>
            <a:t>Propensión a conductas éticas (</a:t>
          </a:r>
          <a:r>
            <a:rPr lang="es-PE" sz="2200" kern="1200" dirty="0" err="1"/>
            <a:t>Dollar</a:t>
          </a:r>
          <a:r>
            <a:rPr lang="es-PE" sz="2200" kern="1200" dirty="0"/>
            <a:t> 1999) y es menos probable que ofrezcan o acepten sobornos (</a:t>
          </a:r>
          <a:r>
            <a:rPr lang="es-PE" sz="2200" kern="1200" dirty="0" err="1"/>
            <a:t>Swamy</a:t>
          </a:r>
          <a:r>
            <a:rPr lang="es-PE" sz="2200" kern="1200" dirty="0"/>
            <a:t> 2000).</a:t>
          </a:r>
        </a:p>
        <a:p>
          <a:pPr marL="228600" lvl="1" indent="-228600" algn="l" defTabSz="977900">
            <a:lnSpc>
              <a:spcPct val="90000"/>
            </a:lnSpc>
            <a:spcBef>
              <a:spcPct val="0"/>
            </a:spcBef>
            <a:spcAft>
              <a:spcPct val="15000"/>
            </a:spcAft>
            <a:buChar char="•"/>
          </a:pPr>
          <a:r>
            <a:rPr lang="es-PE" sz="2200" kern="1200" dirty="0"/>
            <a:t>No existen pruebas suficientes para apuntar a mayor propensión de las mujeres hacia una conducta ética (</a:t>
          </a:r>
          <a:r>
            <a:rPr lang="es-PE" sz="2200" kern="1200" dirty="0" err="1"/>
            <a:t>Goetz</a:t>
          </a:r>
          <a:r>
            <a:rPr lang="es-PE" sz="2200" kern="1200" dirty="0"/>
            <a:t> 2007).</a:t>
          </a:r>
        </a:p>
      </dsp:txBody>
      <dsp:txXfrm rot="-5400000">
        <a:off x="3984437" y="1640354"/>
        <a:ext cx="6940667" cy="1931671"/>
      </dsp:txXfrm>
    </dsp:sp>
    <dsp:sp modelId="{123DDB4C-9DC7-40C5-961D-A649BD23D049}">
      <dsp:nvSpPr>
        <dsp:cNvPr id="0" name=""/>
        <dsp:cNvSpPr/>
      </dsp:nvSpPr>
      <dsp:spPr>
        <a:xfrm>
          <a:off x="11" y="1930594"/>
          <a:ext cx="3984424" cy="135119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s-PE" sz="2700" kern="1200"/>
            <a:t>Como agentes activos. No hay uniformidad, divergencias importantes.</a:t>
          </a:r>
        </a:p>
      </dsp:txBody>
      <dsp:txXfrm>
        <a:off x="65971" y="1996554"/>
        <a:ext cx="3852504" cy="1219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3B703-2454-46D8-ADB1-863F8EBA0788}">
      <dsp:nvSpPr>
        <dsp:cNvPr id="0" name=""/>
        <dsp:cNvSpPr/>
      </dsp:nvSpPr>
      <dsp:spPr>
        <a:xfrm>
          <a:off x="442682" y="2715534"/>
          <a:ext cx="5223656" cy="2426519"/>
        </a:xfrm>
        <a:prstGeom prst="roundRect">
          <a:avLst>
            <a:gd name="adj" fmla="val 10000"/>
          </a:avLst>
        </a:prstGeom>
        <a:blipFill rotWithShape="0">
          <a:blip xmlns:r="http://schemas.openxmlformats.org/officeDocument/2006/relationships" r:embed="rId1"/>
          <a:srcRect/>
          <a:stretch>
            <a:fillRect l="-25000" r="-2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s-PE" sz="2000" kern="1200" dirty="0"/>
        </a:p>
      </dsp:txBody>
      <dsp:txXfrm>
        <a:off x="513752" y="2786604"/>
        <a:ext cx="5081516" cy="2284379"/>
      </dsp:txXfrm>
    </dsp:sp>
    <dsp:sp modelId="{0EE09F38-F042-4494-9507-1B5568F608D2}">
      <dsp:nvSpPr>
        <dsp:cNvPr id="0" name=""/>
        <dsp:cNvSpPr/>
      </dsp:nvSpPr>
      <dsp:spPr>
        <a:xfrm>
          <a:off x="5812601" y="298375"/>
          <a:ext cx="5223656" cy="2426519"/>
        </a:xfrm>
        <a:prstGeom prst="roundRect">
          <a:avLst>
            <a:gd name="adj" fmla="val 10000"/>
          </a:avLst>
        </a:prstGeom>
        <a:solidFill>
          <a:schemeClr val="accent2">
            <a:alpha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E" sz="2000" kern="1200" dirty="0"/>
            <a:t>“La Corte reitera que no basta que los Estados se abstengan de violar los derechos, sino que es imperativa la adopción de medidas positivas, determinables en función de las particulares necesidades de protección del sujeto de derecho, ya sea por su condición personal o por la situación específica en que se encuentre…”</a:t>
          </a:r>
        </a:p>
      </dsp:txBody>
      <dsp:txXfrm>
        <a:off x="5883671" y="369445"/>
        <a:ext cx="5081516" cy="2284379"/>
      </dsp:txXfrm>
    </dsp:sp>
    <dsp:sp modelId="{912DD5D5-F47B-4A8D-9BD7-9F5DDD8D59DC}">
      <dsp:nvSpPr>
        <dsp:cNvPr id="0" name=""/>
        <dsp:cNvSpPr/>
      </dsp:nvSpPr>
      <dsp:spPr>
        <a:xfrm>
          <a:off x="151516" y="285126"/>
          <a:ext cx="5223656" cy="2426519"/>
        </a:xfrm>
        <a:prstGeom prst="roundRect">
          <a:avLst>
            <a:gd name="adj" fmla="val 10000"/>
          </a:avLst>
        </a:prstGeom>
        <a:solidFill>
          <a:schemeClr val="accent2">
            <a:alpha val="7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PE" sz="2000" kern="1200" dirty="0"/>
            <a:t>La Corte IDH encontró responsable internacionalmente al Estado mexicano por la violación de los derechos a la vida, integridad personal y libertad personal. </a:t>
          </a:r>
        </a:p>
        <a:p>
          <a:pPr marL="0" lvl="0" indent="0" algn="ctr" defTabSz="889000">
            <a:lnSpc>
              <a:spcPct val="90000"/>
            </a:lnSpc>
            <a:spcBef>
              <a:spcPct val="0"/>
            </a:spcBef>
            <a:spcAft>
              <a:spcPct val="35000"/>
            </a:spcAft>
            <a:buNone/>
          </a:pPr>
          <a:r>
            <a:rPr lang="es-PE" sz="2000" kern="1200" dirty="0"/>
            <a:t>Falta de prevención. Falta de debida diligencia. Falta de medidas de protección hacia las víctimas.</a:t>
          </a:r>
        </a:p>
      </dsp:txBody>
      <dsp:txXfrm>
        <a:off x="222586" y="356196"/>
        <a:ext cx="5081516" cy="2284379"/>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78072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1075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689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7544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6598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718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99158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61021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074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11/22/2018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3229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4233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11/22/2018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07215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1EDD-F49B-4675-93F0-3EFAB2F3C5B2}"/>
              </a:ext>
            </a:extLst>
          </p:cNvPr>
          <p:cNvSpPr>
            <a:spLocks noGrp="1"/>
          </p:cNvSpPr>
          <p:nvPr>
            <p:ph type="ctrTitle"/>
          </p:nvPr>
        </p:nvSpPr>
        <p:spPr/>
        <p:txBody>
          <a:bodyPr/>
          <a:lstStyle/>
          <a:p>
            <a:r>
              <a:rPr lang="es-PE" dirty="0"/>
              <a:t>Cómo la corrupción afecta a los derechos humanos</a:t>
            </a:r>
          </a:p>
        </p:txBody>
      </p:sp>
      <p:sp>
        <p:nvSpPr>
          <p:cNvPr id="3" name="Subtítulo 2">
            <a:extLst>
              <a:ext uri="{FF2B5EF4-FFF2-40B4-BE49-F238E27FC236}">
                <a16:creationId xmlns:a16="http://schemas.microsoft.com/office/drawing/2014/main" id="{CFEEA32D-C8CC-48EC-9E69-FB13BBD819D1}"/>
              </a:ext>
            </a:extLst>
          </p:cNvPr>
          <p:cNvSpPr>
            <a:spLocks noGrp="1"/>
          </p:cNvSpPr>
          <p:nvPr>
            <p:ph type="subTitle" idx="1"/>
          </p:nvPr>
        </p:nvSpPr>
        <p:spPr/>
        <p:txBody>
          <a:bodyPr/>
          <a:lstStyle/>
          <a:p>
            <a:r>
              <a:rPr lang="es-PE" dirty="0"/>
              <a:t>Ana María Vidal </a:t>
            </a:r>
          </a:p>
        </p:txBody>
      </p:sp>
      <p:pic>
        <p:nvPicPr>
          <p:cNvPr id="4" name="Imagen 3">
            <a:extLst>
              <a:ext uri="{FF2B5EF4-FFF2-40B4-BE49-F238E27FC236}">
                <a16:creationId xmlns:a16="http://schemas.microsoft.com/office/drawing/2014/main" id="{ED1B1D98-111E-492B-9ACD-E7EEBE42C9CD}"/>
              </a:ext>
            </a:extLst>
          </p:cNvPr>
          <p:cNvPicPr>
            <a:picLocks noChangeAspect="1"/>
          </p:cNvPicPr>
          <p:nvPr/>
        </p:nvPicPr>
        <p:blipFill>
          <a:blip r:embed="rId2"/>
          <a:stretch>
            <a:fillRect/>
          </a:stretch>
        </p:blipFill>
        <p:spPr>
          <a:xfrm>
            <a:off x="5019799" y="4571998"/>
            <a:ext cx="1899139" cy="1899139"/>
          </a:xfrm>
          <a:prstGeom prst="rect">
            <a:avLst/>
          </a:prstGeom>
        </p:spPr>
      </p:pic>
    </p:spTree>
    <p:extLst>
      <p:ext uri="{BB962C8B-B14F-4D97-AF65-F5344CB8AC3E}">
        <p14:creationId xmlns:p14="http://schemas.microsoft.com/office/powerpoint/2010/main" val="81880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32276-17E8-4042-879E-CBF5A7F81086}"/>
              </a:ext>
            </a:extLst>
          </p:cNvPr>
          <p:cNvSpPr>
            <a:spLocks noGrp="1"/>
          </p:cNvSpPr>
          <p:nvPr>
            <p:ph type="title"/>
          </p:nvPr>
        </p:nvSpPr>
        <p:spPr>
          <a:xfrm>
            <a:off x="450166" y="702156"/>
            <a:ext cx="11160642" cy="1000035"/>
          </a:xfrm>
        </p:spPr>
        <p:txBody>
          <a:bodyPr/>
          <a:lstStyle/>
          <a:p>
            <a:r>
              <a:rPr lang="es-PE" dirty="0"/>
              <a:t>2013  Violencia</a:t>
            </a:r>
          </a:p>
        </p:txBody>
      </p:sp>
      <p:pic>
        <p:nvPicPr>
          <p:cNvPr id="4" name="Marcador de contenido 3">
            <a:extLst>
              <a:ext uri="{FF2B5EF4-FFF2-40B4-BE49-F238E27FC236}">
                <a16:creationId xmlns:a16="http://schemas.microsoft.com/office/drawing/2014/main" id="{A15C6F2E-7212-4455-9E6B-E1E46CB963F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44753" t="29670" r="19604" b="10533"/>
          <a:stretch/>
        </p:blipFill>
        <p:spPr bwMode="auto">
          <a:xfrm>
            <a:off x="3362178" y="450167"/>
            <a:ext cx="8637564" cy="6119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711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C9379C-876F-481D-8456-A74AEEA31690}"/>
              </a:ext>
            </a:extLst>
          </p:cNvPr>
          <p:cNvSpPr>
            <a:spLocks noGrp="1"/>
          </p:cNvSpPr>
          <p:nvPr>
            <p:ph type="title"/>
          </p:nvPr>
        </p:nvSpPr>
        <p:spPr>
          <a:xfrm>
            <a:off x="543339" y="702156"/>
            <a:ext cx="11067469" cy="530296"/>
          </a:xfrm>
        </p:spPr>
        <p:txBody>
          <a:bodyPr/>
          <a:lstStyle/>
          <a:p>
            <a:r>
              <a:rPr lang="es-PE" dirty="0"/>
              <a:t>2016 violencia contra la mujer</a:t>
            </a:r>
          </a:p>
        </p:txBody>
      </p:sp>
      <p:pic>
        <p:nvPicPr>
          <p:cNvPr id="4" name="Marcador de contenido 3">
            <a:extLst>
              <a:ext uri="{FF2B5EF4-FFF2-40B4-BE49-F238E27FC236}">
                <a16:creationId xmlns:a16="http://schemas.microsoft.com/office/drawing/2014/main" id="{AF37478E-5572-4028-8B7B-F829AC5B0118}"/>
              </a:ext>
            </a:extLst>
          </p:cNvPr>
          <p:cNvPicPr>
            <a:picLocks noGrp="1"/>
          </p:cNvPicPr>
          <p:nvPr>
            <p:ph idx="1"/>
          </p:nvPr>
        </p:nvPicPr>
        <p:blipFill rotWithShape="1">
          <a:blip r:embed="rId2"/>
          <a:srcRect l="35520" t="25286" r="6461" b="13463"/>
          <a:stretch/>
        </p:blipFill>
        <p:spPr bwMode="auto">
          <a:xfrm>
            <a:off x="185531" y="1232452"/>
            <a:ext cx="11628885" cy="51540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521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BCC6D-78AA-4366-899D-430B382FDE44}"/>
              </a:ext>
            </a:extLst>
          </p:cNvPr>
          <p:cNvSpPr>
            <a:spLocks noGrp="1"/>
          </p:cNvSpPr>
          <p:nvPr>
            <p:ph type="title"/>
          </p:nvPr>
        </p:nvSpPr>
        <p:spPr>
          <a:xfrm>
            <a:off x="571950" y="870968"/>
            <a:ext cx="11048100" cy="634275"/>
          </a:xfrm>
        </p:spPr>
        <p:txBody>
          <a:bodyPr>
            <a:normAutofit fontScale="90000"/>
          </a:bodyPr>
          <a:lstStyle/>
          <a:p>
            <a:r>
              <a:rPr lang="es-PE" dirty="0"/>
              <a:t>2017</a:t>
            </a:r>
            <a:br>
              <a:rPr lang="es-PE" dirty="0"/>
            </a:br>
            <a:r>
              <a:rPr lang="es-PE" dirty="0"/>
              <a:t>Violencia </a:t>
            </a:r>
          </a:p>
        </p:txBody>
      </p:sp>
      <p:pic>
        <p:nvPicPr>
          <p:cNvPr id="4" name="Marcador de contenido 3">
            <a:extLst>
              <a:ext uri="{FF2B5EF4-FFF2-40B4-BE49-F238E27FC236}">
                <a16:creationId xmlns:a16="http://schemas.microsoft.com/office/drawing/2014/main" id="{73E391AD-008F-4C68-A9F4-DC962B1883A8}"/>
              </a:ext>
            </a:extLst>
          </p:cNvPr>
          <p:cNvPicPr>
            <a:picLocks noGrp="1"/>
          </p:cNvPicPr>
          <p:nvPr>
            <p:ph idx="1"/>
          </p:nvPr>
        </p:nvPicPr>
        <p:blipFill rotWithShape="1">
          <a:blip r:embed="rId2"/>
          <a:srcRect l="36334" t="29670" r="8258" b="10983"/>
          <a:stretch/>
        </p:blipFill>
        <p:spPr bwMode="auto">
          <a:xfrm>
            <a:off x="2912012" y="562708"/>
            <a:ext cx="8820443" cy="58099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3549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8F711-D20A-44BD-B181-88CB269C7A8F}"/>
              </a:ext>
            </a:extLst>
          </p:cNvPr>
          <p:cNvSpPr>
            <a:spLocks noGrp="1"/>
          </p:cNvSpPr>
          <p:nvPr>
            <p:ph type="title"/>
          </p:nvPr>
        </p:nvSpPr>
        <p:spPr/>
        <p:txBody>
          <a:bodyPr/>
          <a:lstStyle/>
          <a:p>
            <a:endParaRPr lang="es-PE"/>
          </a:p>
        </p:txBody>
      </p:sp>
      <p:pic>
        <p:nvPicPr>
          <p:cNvPr id="1026" name="Picture 2" descr="Resultado de imagen para hinostroza pariachi audio">
            <a:extLst>
              <a:ext uri="{FF2B5EF4-FFF2-40B4-BE49-F238E27FC236}">
                <a16:creationId xmlns:a16="http://schemas.microsoft.com/office/drawing/2014/main" id="{8D70B1EA-E801-43D8-A87D-3E7416BBBC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693" y="436097"/>
            <a:ext cx="11493304" cy="583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8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04CA7-8822-40C3-95F3-81E0BFBD562F}"/>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6EABE14B-FA4D-41A0-8AF2-C1BED21BBA23}"/>
              </a:ext>
            </a:extLst>
          </p:cNvPr>
          <p:cNvPicPr>
            <a:picLocks noGrp="1" noChangeAspect="1"/>
          </p:cNvPicPr>
          <p:nvPr>
            <p:ph idx="1"/>
          </p:nvPr>
        </p:nvPicPr>
        <p:blipFill>
          <a:blip r:embed="rId2"/>
          <a:stretch>
            <a:fillRect/>
          </a:stretch>
        </p:blipFill>
        <p:spPr>
          <a:xfrm>
            <a:off x="225083" y="379827"/>
            <a:ext cx="11619914" cy="6175717"/>
          </a:xfrm>
          <a:prstGeom prst="rect">
            <a:avLst/>
          </a:prstGeom>
        </p:spPr>
      </p:pic>
    </p:spTree>
    <p:extLst>
      <p:ext uri="{BB962C8B-B14F-4D97-AF65-F5344CB8AC3E}">
        <p14:creationId xmlns:p14="http://schemas.microsoft.com/office/powerpoint/2010/main" val="216957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22ECC-25A5-463C-8D5F-041A2566EF88}"/>
              </a:ext>
            </a:extLst>
          </p:cNvPr>
          <p:cNvSpPr>
            <a:spLocks noGrp="1"/>
          </p:cNvSpPr>
          <p:nvPr>
            <p:ph type="title"/>
          </p:nvPr>
        </p:nvSpPr>
        <p:spPr/>
        <p:txBody>
          <a:bodyPr/>
          <a:lstStyle/>
          <a:p>
            <a:r>
              <a:rPr lang="es-PE" dirty="0"/>
              <a:t>Conflictos sociales</a:t>
            </a:r>
          </a:p>
        </p:txBody>
      </p:sp>
      <p:graphicFrame>
        <p:nvGraphicFramePr>
          <p:cNvPr id="6" name="Marcador de contenido 5">
            <a:extLst>
              <a:ext uri="{FF2B5EF4-FFF2-40B4-BE49-F238E27FC236}">
                <a16:creationId xmlns:a16="http://schemas.microsoft.com/office/drawing/2014/main" id="{AD871993-2760-4D10-A0B4-C0ADC5015240}"/>
              </a:ext>
            </a:extLst>
          </p:cNvPr>
          <p:cNvGraphicFramePr>
            <a:graphicFrameLocks noGrp="1"/>
          </p:cNvGraphicFramePr>
          <p:nvPr>
            <p:ph idx="1"/>
            <p:extLst>
              <p:ext uri="{D42A27DB-BD31-4B8C-83A1-F6EECF244321}">
                <p14:modId xmlns:p14="http://schemas.microsoft.com/office/powerpoint/2010/main" val="1261502678"/>
              </p:ext>
            </p:extLst>
          </p:nvPr>
        </p:nvGraphicFramePr>
        <p:xfrm>
          <a:off x="6512321" y="2181860"/>
          <a:ext cx="2406595" cy="2494280"/>
        </p:xfrm>
        <a:graphic>
          <a:graphicData uri="http://schemas.openxmlformats.org/drawingml/2006/table">
            <a:tbl>
              <a:tblPr firstRow="1" bandRow="1">
                <a:tableStyleId>{5C22544A-7EE6-4342-B048-85BDC9FD1C3A}</a:tableStyleId>
              </a:tblPr>
              <a:tblGrid>
                <a:gridCol w="2406595">
                  <a:extLst>
                    <a:ext uri="{9D8B030D-6E8A-4147-A177-3AD203B41FA5}">
                      <a16:colId xmlns:a16="http://schemas.microsoft.com/office/drawing/2014/main" val="1140336088"/>
                    </a:ext>
                  </a:extLst>
                </a:gridCol>
              </a:tblGrid>
              <a:tr h="370840">
                <a:tc>
                  <a:txBody>
                    <a:bodyPr/>
                    <a:lstStyle/>
                    <a:p>
                      <a:r>
                        <a:rPr lang="es-PE" dirty="0"/>
                        <a:t>199 conflictos (octubre de 2018)</a:t>
                      </a:r>
                    </a:p>
                  </a:txBody>
                  <a:tcPr/>
                </a:tc>
                <a:extLst>
                  <a:ext uri="{0D108BD9-81ED-4DB2-BD59-A6C34878D82A}">
                    <a16:rowId xmlns:a16="http://schemas.microsoft.com/office/drawing/2014/main" val="2180294012"/>
                  </a:ext>
                </a:extLst>
              </a:tr>
              <a:tr h="370840">
                <a:tc>
                  <a:txBody>
                    <a:bodyPr/>
                    <a:lstStyle/>
                    <a:p>
                      <a:r>
                        <a:rPr lang="es-PE" dirty="0"/>
                        <a:t>Áncash (30)</a:t>
                      </a:r>
                    </a:p>
                  </a:txBody>
                  <a:tcPr/>
                </a:tc>
                <a:extLst>
                  <a:ext uri="{0D108BD9-81ED-4DB2-BD59-A6C34878D82A}">
                    <a16:rowId xmlns:a16="http://schemas.microsoft.com/office/drawing/2014/main" val="376479904"/>
                  </a:ext>
                </a:extLst>
              </a:tr>
              <a:tr h="370840">
                <a:tc>
                  <a:txBody>
                    <a:bodyPr/>
                    <a:lstStyle/>
                    <a:p>
                      <a:r>
                        <a:rPr lang="es-PE" dirty="0"/>
                        <a:t>Puno (19)</a:t>
                      </a:r>
                    </a:p>
                  </a:txBody>
                  <a:tcPr/>
                </a:tc>
                <a:extLst>
                  <a:ext uri="{0D108BD9-81ED-4DB2-BD59-A6C34878D82A}">
                    <a16:rowId xmlns:a16="http://schemas.microsoft.com/office/drawing/2014/main" val="1304714496"/>
                  </a:ext>
                </a:extLst>
              </a:tr>
              <a:tr h="370840">
                <a:tc>
                  <a:txBody>
                    <a:bodyPr/>
                    <a:lstStyle/>
                    <a:p>
                      <a:r>
                        <a:rPr lang="es-PE" dirty="0"/>
                        <a:t>Cusco (16)</a:t>
                      </a:r>
                    </a:p>
                  </a:txBody>
                  <a:tcPr/>
                </a:tc>
                <a:extLst>
                  <a:ext uri="{0D108BD9-81ED-4DB2-BD59-A6C34878D82A}">
                    <a16:rowId xmlns:a16="http://schemas.microsoft.com/office/drawing/2014/main" val="1827093419"/>
                  </a:ext>
                </a:extLst>
              </a:tr>
              <a:tr h="370840">
                <a:tc>
                  <a:txBody>
                    <a:bodyPr/>
                    <a:lstStyle/>
                    <a:p>
                      <a:r>
                        <a:rPr lang="es-PE" dirty="0"/>
                        <a:t>Loreto (14)</a:t>
                      </a:r>
                    </a:p>
                  </a:txBody>
                  <a:tcPr/>
                </a:tc>
                <a:extLst>
                  <a:ext uri="{0D108BD9-81ED-4DB2-BD59-A6C34878D82A}">
                    <a16:rowId xmlns:a16="http://schemas.microsoft.com/office/drawing/2014/main" val="464832852"/>
                  </a:ext>
                </a:extLst>
              </a:tr>
              <a:tr h="370840">
                <a:tc>
                  <a:txBody>
                    <a:bodyPr/>
                    <a:lstStyle/>
                    <a:p>
                      <a:r>
                        <a:rPr lang="es-PE" dirty="0"/>
                        <a:t>Cajamarca (13)</a:t>
                      </a:r>
                    </a:p>
                  </a:txBody>
                  <a:tcPr/>
                </a:tc>
                <a:extLst>
                  <a:ext uri="{0D108BD9-81ED-4DB2-BD59-A6C34878D82A}">
                    <a16:rowId xmlns:a16="http://schemas.microsoft.com/office/drawing/2014/main" val="3948617391"/>
                  </a:ext>
                </a:extLst>
              </a:tr>
            </a:tbl>
          </a:graphicData>
        </a:graphic>
      </p:graphicFrame>
      <p:pic>
        <p:nvPicPr>
          <p:cNvPr id="2051" name="Imagen 2">
            <a:extLst>
              <a:ext uri="{FF2B5EF4-FFF2-40B4-BE49-F238E27FC236}">
                <a16:creationId xmlns:a16="http://schemas.microsoft.com/office/drawing/2014/main" id="{3574F5C3-5A2B-44BF-B98C-C91EF53A3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92" y="2181860"/>
            <a:ext cx="5098655" cy="373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61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E7708-9CD3-4A85-BAE1-5D3E423374A2}"/>
              </a:ext>
            </a:extLst>
          </p:cNvPr>
          <p:cNvSpPr>
            <a:spLocks noGrp="1"/>
          </p:cNvSpPr>
          <p:nvPr>
            <p:ph type="title"/>
          </p:nvPr>
        </p:nvSpPr>
        <p:spPr/>
        <p:txBody>
          <a:bodyPr/>
          <a:lstStyle/>
          <a:p>
            <a:r>
              <a:rPr lang="es-PE" dirty="0"/>
              <a:t>Corredor minero (Apurímac</a:t>
            </a:r>
            <a:r>
              <a:rPr lang="es-PE"/>
              <a:t>, Arequipa, Cusco)</a:t>
            </a:r>
            <a:endParaRPr lang="es-PE" dirty="0"/>
          </a:p>
        </p:txBody>
      </p:sp>
      <p:sp>
        <p:nvSpPr>
          <p:cNvPr id="3" name="Marcador de contenido 2">
            <a:extLst>
              <a:ext uri="{FF2B5EF4-FFF2-40B4-BE49-F238E27FC236}">
                <a16:creationId xmlns:a16="http://schemas.microsoft.com/office/drawing/2014/main" id="{8E43EFA9-3317-41D4-B7D9-57B6D3C8B0B4}"/>
              </a:ext>
            </a:extLst>
          </p:cNvPr>
          <p:cNvSpPr>
            <a:spLocks noGrp="1"/>
          </p:cNvSpPr>
          <p:nvPr>
            <p:ph idx="1"/>
          </p:nvPr>
        </p:nvSpPr>
        <p:spPr/>
        <p:txBody>
          <a:bodyPr/>
          <a:lstStyle/>
          <a:p>
            <a:pPr marL="0" indent="0">
              <a:buNone/>
            </a:pPr>
            <a:r>
              <a:rPr lang="es-PE" sz="2800" dirty="0"/>
              <a:t>Los reclamos de la ciudadanía que vive en las comunidades y que sufren el impacto directo de las actividades extractivas son diversos; sin embargo, en el corredor vial que une Apurímac, Cusco y Arequipa, área de influencia del proyecto minero Las Bambas, uno de los reclamos prioritarios está relacionado a la utilización de las vías carrozables (no asfaltadas) que las mismas comunidades han construido y que los perjudica de gran manera con contaminación, ruidos y polvos. </a:t>
            </a:r>
          </a:p>
          <a:p>
            <a:endParaRPr lang="es-PE" dirty="0"/>
          </a:p>
        </p:txBody>
      </p:sp>
    </p:spTree>
    <p:extLst>
      <p:ext uri="{BB962C8B-B14F-4D97-AF65-F5344CB8AC3E}">
        <p14:creationId xmlns:p14="http://schemas.microsoft.com/office/powerpoint/2010/main" val="271871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1046B-1126-4A2D-8520-B3CA24C5A4EC}"/>
              </a:ext>
            </a:extLst>
          </p:cNvPr>
          <p:cNvSpPr>
            <a:spLocks noGrp="1"/>
          </p:cNvSpPr>
          <p:nvPr>
            <p:ph type="title"/>
          </p:nvPr>
        </p:nvSpPr>
        <p:spPr/>
        <p:txBody>
          <a:bodyPr/>
          <a:lstStyle/>
          <a:p>
            <a:r>
              <a:rPr lang="es-PE" dirty="0" err="1"/>
              <a:t>mineroducto</a:t>
            </a:r>
            <a:endParaRPr lang="es-PE" dirty="0"/>
          </a:p>
        </p:txBody>
      </p:sp>
      <p:sp>
        <p:nvSpPr>
          <p:cNvPr id="3" name="Marcador de contenido 2">
            <a:extLst>
              <a:ext uri="{FF2B5EF4-FFF2-40B4-BE49-F238E27FC236}">
                <a16:creationId xmlns:a16="http://schemas.microsoft.com/office/drawing/2014/main" id="{BEA78C48-62F7-41FA-9642-C7E2595E70F1}"/>
              </a:ext>
            </a:extLst>
          </p:cNvPr>
          <p:cNvSpPr>
            <a:spLocks noGrp="1"/>
          </p:cNvSpPr>
          <p:nvPr>
            <p:ph idx="1"/>
          </p:nvPr>
        </p:nvSpPr>
        <p:spPr>
          <a:xfrm>
            <a:off x="581192" y="2180496"/>
            <a:ext cx="11029615" cy="4354119"/>
          </a:xfrm>
        </p:spPr>
        <p:txBody>
          <a:bodyPr>
            <a:noAutofit/>
          </a:bodyPr>
          <a:lstStyle/>
          <a:p>
            <a:pPr marL="0" indent="0">
              <a:buNone/>
            </a:pPr>
            <a:r>
              <a:rPr lang="es-PE" sz="2000" dirty="0"/>
              <a:t>Al respecto, el área de influencia del proyecto minero de la Empresa Minera Las Bambas S.A. (de la empresa china MMG) comprende los departamentos de Apurímac, Cusco y Arequipa. Este proyecto contemplaba en principio sacar el mineral a través de un </a:t>
            </a:r>
            <a:r>
              <a:rPr lang="es-PE" sz="2000" dirty="0" err="1"/>
              <a:t>mineroducto</a:t>
            </a:r>
            <a:r>
              <a:rPr lang="es-PE" sz="2000" dirty="0"/>
              <a:t>, el cual abarcaba 206 km de ducto, atravesaba la provincia de Cotabambas (departamento de Apurímac) y las provincias de Chumbivilcas y Espinar.</a:t>
            </a:r>
          </a:p>
          <a:p>
            <a:pPr marL="0" indent="0">
              <a:buNone/>
            </a:pPr>
            <a:r>
              <a:rPr lang="es-PE" sz="2000" dirty="0"/>
              <a:t>Se modificó de manera inconsulta e irregular el Estudio de Impacto Ambiental y el mineral ahora es transportado mediante camiones por un corredor vial construido por las mismas comunidades, el cual es una vía carrozable que atraviesa los tres departamentos mencionados. </a:t>
            </a:r>
          </a:p>
          <a:p>
            <a:pPr marL="0" indent="0">
              <a:buNone/>
            </a:pPr>
            <a:r>
              <a:rPr lang="es-PE" sz="2000" dirty="0"/>
              <a:t>Esto ha provocado el incremento del tránsito pesado en una vía sin asfaltar, y por la cual diariamente transitan aproximadamente 250 camiones (125 camiones con carga y 125 camiones retornan sin carga) y más de 120 (60 con carga y 60 que retornan sin carga) vehículos que abastecen de insumos a Las Bambas.</a:t>
            </a:r>
          </a:p>
        </p:txBody>
      </p:sp>
    </p:spTree>
    <p:extLst>
      <p:ext uri="{BB962C8B-B14F-4D97-AF65-F5344CB8AC3E}">
        <p14:creationId xmlns:p14="http://schemas.microsoft.com/office/powerpoint/2010/main" val="381239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D13E1-EFDA-4153-90F2-662991DC19E9}"/>
              </a:ext>
            </a:extLst>
          </p:cNvPr>
          <p:cNvSpPr>
            <a:spLocks noGrp="1"/>
          </p:cNvSpPr>
          <p:nvPr>
            <p:ph type="title"/>
          </p:nvPr>
        </p:nvSpPr>
        <p:spPr>
          <a:xfrm>
            <a:off x="490330" y="702156"/>
            <a:ext cx="11120478" cy="464035"/>
          </a:xfrm>
        </p:spPr>
        <p:txBody>
          <a:bodyPr>
            <a:normAutofit fontScale="90000"/>
          </a:bodyPr>
          <a:lstStyle/>
          <a:p>
            <a:r>
              <a:rPr lang="es-PE" dirty="0"/>
              <a:t>Estados de emergencia preventivos</a:t>
            </a:r>
          </a:p>
        </p:txBody>
      </p:sp>
      <p:sp>
        <p:nvSpPr>
          <p:cNvPr id="3" name="Marcador de contenido 2">
            <a:extLst>
              <a:ext uri="{FF2B5EF4-FFF2-40B4-BE49-F238E27FC236}">
                <a16:creationId xmlns:a16="http://schemas.microsoft.com/office/drawing/2014/main" id="{AF9006BE-9E03-4C38-A042-2AB68187707C}"/>
              </a:ext>
            </a:extLst>
          </p:cNvPr>
          <p:cNvSpPr>
            <a:spLocks noGrp="1"/>
          </p:cNvSpPr>
          <p:nvPr>
            <p:ph idx="1"/>
          </p:nvPr>
        </p:nvSpPr>
        <p:spPr>
          <a:xfrm>
            <a:off x="334538" y="1918010"/>
            <a:ext cx="11276270" cy="5397190"/>
          </a:xfrm>
        </p:spPr>
        <p:txBody>
          <a:bodyPr>
            <a:normAutofit fontScale="92500" lnSpcReduction="10000"/>
          </a:bodyPr>
          <a:lstStyle/>
          <a:p>
            <a:pPr lvl="0"/>
            <a:r>
              <a:rPr lang="es-PE" dirty="0"/>
              <a:t>El 10 de febrero de 2017 se decretó el Estado de Emergencia en toda la provincia de Cotabambas (Apurímac), 30 días. Sustento en informe firmado por Max Reinaldo Iglesias Arévalo General PNP director VII- Macro Región Policial Cusco Apurímac, quien se desempeñaba como coordinador de la ejecución y cumplimiento del Convenio de Servicio Policial Extraordinario Las Bambas 2017 – 2019. </a:t>
            </a:r>
          </a:p>
          <a:p>
            <a:pPr lvl="0"/>
            <a:r>
              <a:rPr lang="es-PE" dirty="0"/>
              <a:t> El 16 de agosto de 2017 se decretó Estado de Emergencia en los distritos de Chalhuahuacho, Haquira y Mara, provincia de Cotabambas del departamento de Apurímac.</a:t>
            </a:r>
            <a:r>
              <a:rPr lang="es-PE" baseline="30000" dirty="0"/>
              <a:t>.</a:t>
            </a:r>
            <a:r>
              <a:rPr lang="es-PE" dirty="0"/>
              <a:t> El Estado de emergencia se sustento en informe firmado por Max Reinaldo Iglesias Arévalo.</a:t>
            </a:r>
          </a:p>
          <a:p>
            <a:pPr lvl="0"/>
            <a:r>
              <a:rPr lang="es-PE" dirty="0"/>
              <a:t>El 13 de octubre de 2017 se prorrogó el Estado de Emergencia por treinta días adicionales, la PNP mantiene el control del orden interno, con el apoyo de las Fuerzas Armadas. La recomendación fue sustentada en Informe elaborado y firmado por Max Reinaldo Iglesias.</a:t>
            </a:r>
          </a:p>
          <a:p>
            <a:pPr lvl="0"/>
            <a:r>
              <a:rPr lang="es-PE" dirty="0"/>
              <a:t>El 13 de noviembre del 2017 se prorrogó el Estado de Emergencia por treinta días adicionales, a partir del 15 de noviembre del 2017.</a:t>
            </a:r>
          </a:p>
          <a:p>
            <a:pPr lvl="0"/>
            <a:r>
              <a:rPr lang="es-PE" dirty="0"/>
              <a:t>El 10 de enero del presente año</a:t>
            </a:r>
            <a:r>
              <a:rPr lang="es-PE" baseline="30000" dirty="0"/>
              <a:t>,</a:t>
            </a:r>
            <a:r>
              <a:rPr lang="es-PE" dirty="0"/>
              <a:t> se decretó Estado de Emergencia en toda la zona del denominado Corredor Vial Apurímac– Cusco–Arequipa. Este decreto es el primero que comprende a todo un corredor vial que comprende casi 500 kilómetros. </a:t>
            </a:r>
          </a:p>
          <a:p>
            <a:pPr lvl="0"/>
            <a:r>
              <a:rPr lang="es-PE" dirty="0"/>
              <a:t>Llegado el término del plazo (treinta días), el 8 de marzo de 2018 se decretó de manera preventiva la prórroga del Estado de Emergencia en el Corredor Vial Apurímac - Cusco – Arequipa-. </a:t>
            </a:r>
          </a:p>
          <a:p>
            <a:r>
              <a:rPr lang="es-PE" dirty="0"/>
              <a:t> El pasado 12 de abril, otro estado de emergencia.</a:t>
            </a:r>
          </a:p>
          <a:p>
            <a:pPr lvl="0"/>
            <a:endParaRPr lang="es-PE" sz="1200" dirty="0"/>
          </a:p>
          <a:p>
            <a:endParaRPr lang="es-PE" dirty="0"/>
          </a:p>
        </p:txBody>
      </p:sp>
    </p:spTree>
    <p:extLst>
      <p:ext uri="{BB962C8B-B14F-4D97-AF65-F5344CB8AC3E}">
        <p14:creationId xmlns:p14="http://schemas.microsoft.com/office/powerpoint/2010/main" val="39062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5258A-6467-42D4-A87C-7455D397D58D}"/>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2D4DDFB1-43E9-4F36-956B-3C8DBCC650E4}"/>
              </a:ext>
            </a:extLst>
          </p:cNvPr>
          <p:cNvPicPr>
            <a:picLocks noGrp="1"/>
          </p:cNvPicPr>
          <p:nvPr>
            <p:ph idx="1"/>
          </p:nvPr>
        </p:nvPicPr>
        <p:blipFill rotWithShape="1">
          <a:blip r:embed="rId2"/>
          <a:srcRect l="12897" t="44953" r="13919" b="14800"/>
          <a:stretch/>
        </p:blipFill>
        <p:spPr bwMode="auto">
          <a:xfrm>
            <a:off x="457199" y="440871"/>
            <a:ext cx="11397343" cy="60905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96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D38F1-B8AE-44EF-B3AF-AA08E62E8736}"/>
              </a:ext>
            </a:extLst>
          </p:cNvPr>
          <p:cNvSpPr>
            <a:spLocks noGrp="1"/>
          </p:cNvSpPr>
          <p:nvPr>
            <p:ph type="title"/>
          </p:nvPr>
        </p:nvSpPr>
        <p:spPr/>
        <p:txBody>
          <a:bodyPr/>
          <a:lstStyle/>
          <a:p>
            <a:r>
              <a:rPr lang="es-PE" dirty="0"/>
              <a:t>¿qué son los derechos humanos?</a:t>
            </a:r>
          </a:p>
        </p:txBody>
      </p:sp>
      <p:graphicFrame>
        <p:nvGraphicFramePr>
          <p:cNvPr id="6" name="Marcador de contenido 5">
            <a:extLst>
              <a:ext uri="{FF2B5EF4-FFF2-40B4-BE49-F238E27FC236}">
                <a16:creationId xmlns:a16="http://schemas.microsoft.com/office/drawing/2014/main" id="{F5B294FC-C624-489C-8D58-28F04413C299}"/>
              </a:ext>
            </a:extLst>
          </p:cNvPr>
          <p:cNvGraphicFramePr>
            <a:graphicFrameLocks noGrp="1"/>
          </p:cNvGraphicFramePr>
          <p:nvPr>
            <p:ph idx="1"/>
            <p:extLst>
              <p:ext uri="{D42A27DB-BD31-4B8C-83A1-F6EECF244321}">
                <p14:modId xmlns:p14="http://schemas.microsoft.com/office/powerpoint/2010/main" val="1370811569"/>
              </p:ext>
            </p:extLst>
          </p:nvPr>
        </p:nvGraphicFramePr>
        <p:xfrm>
          <a:off x="581191" y="2090057"/>
          <a:ext cx="11029616" cy="4441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7289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B1F65-E30E-4A69-9800-90CACA7B5A7E}"/>
              </a:ext>
            </a:extLst>
          </p:cNvPr>
          <p:cNvSpPr>
            <a:spLocks noGrp="1"/>
          </p:cNvSpPr>
          <p:nvPr>
            <p:ph type="title"/>
          </p:nvPr>
        </p:nvSpPr>
        <p:spPr/>
        <p:txBody>
          <a:bodyPr/>
          <a:lstStyle/>
          <a:p>
            <a:endParaRPr lang="es-PE"/>
          </a:p>
        </p:txBody>
      </p:sp>
      <p:graphicFrame>
        <p:nvGraphicFramePr>
          <p:cNvPr id="4" name="Marcador de contenido 3">
            <a:extLst>
              <a:ext uri="{FF2B5EF4-FFF2-40B4-BE49-F238E27FC236}">
                <a16:creationId xmlns:a16="http://schemas.microsoft.com/office/drawing/2014/main" id="{94A7E4B9-251B-4F56-8ECB-29BC0EAF473B}"/>
              </a:ext>
            </a:extLst>
          </p:cNvPr>
          <p:cNvGraphicFramePr>
            <a:graphicFrameLocks noGrp="1"/>
          </p:cNvGraphicFramePr>
          <p:nvPr>
            <p:ph idx="1"/>
            <p:extLst>
              <p:ext uri="{D42A27DB-BD31-4B8C-83A1-F6EECF244321}">
                <p14:modId xmlns:p14="http://schemas.microsoft.com/office/powerpoint/2010/main" val="348019219"/>
              </p:ext>
            </p:extLst>
          </p:nvPr>
        </p:nvGraphicFramePr>
        <p:xfrm>
          <a:off x="1311965" y="2027583"/>
          <a:ext cx="9356034" cy="3617842"/>
        </p:xfrm>
        <a:graphic>
          <a:graphicData uri="http://schemas.openxmlformats.org/drawingml/2006/table">
            <a:tbl>
              <a:tblPr firstRow="1" firstCol="1" bandRow="1">
                <a:tableStyleId>{21E4AEA4-8DFA-4A89-87EB-49C32662AFE0}</a:tableStyleId>
              </a:tblPr>
              <a:tblGrid>
                <a:gridCol w="2086457">
                  <a:extLst>
                    <a:ext uri="{9D8B030D-6E8A-4147-A177-3AD203B41FA5}">
                      <a16:colId xmlns:a16="http://schemas.microsoft.com/office/drawing/2014/main" val="1913718775"/>
                    </a:ext>
                  </a:extLst>
                </a:gridCol>
                <a:gridCol w="1798939">
                  <a:extLst>
                    <a:ext uri="{9D8B030D-6E8A-4147-A177-3AD203B41FA5}">
                      <a16:colId xmlns:a16="http://schemas.microsoft.com/office/drawing/2014/main" val="3596483195"/>
                    </a:ext>
                  </a:extLst>
                </a:gridCol>
                <a:gridCol w="2195248">
                  <a:extLst>
                    <a:ext uri="{9D8B030D-6E8A-4147-A177-3AD203B41FA5}">
                      <a16:colId xmlns:a16="http://schemas.microsoft.com/office/drawing/2014/main" val="2460062344"/>
                    </a:ext>
                  </a:extLst>
                </a:gridCol>
                <a:gridCol w="2019111">
                  <a:extLst>
                    <a:ext uri="{9D8B030D-6E8A-4147-A177-3AD203B41FA5}">
                      <a16:colId xmlns:a16="http://schemas.microsoft.com/office/drawing/2014/main" val="36811348"/>
                    </a:ext>
                  </a:extLst>
                </a:gridCol>
                <a:gridCol w="1256279">
                  <a:extLst>
                    <a:ext uri="{9D8B030D-6E8A-4147-A177-3AD203B41FA5}">
                      <a16:colId xmlns:a16="http://schemas.microsoft.com/office/drawing/2014/main" val="1095959399"/>
                    </a:ext>
                  </a:extLst>
                </a:gridCol>
              </a:tblGrid>
              <a:tr h="1632337">
                <a:tc>
                  <a:txBody>
                    <a:bodyPr/>
                    <a:lstStyle/>
                    <a:p>
                      <a:pPr algn="just">
                        <a:lnSpc>
                          <a:spcPct val="107000"/>
                        </a:lnSpc>
                        <a:spcAft>
                          <a:spcPts val="0"/>
                        </a:spcAft>
                      </a:pPr>
                      <a:r>
                        <a:rPr lang="es-PE" dirty="0" err="1"/>
                        <a:t>Proy</a:t>
                      </a:r>
                      <a:r>
                        <a:rPr lang="es-PE" dirty="0"/>
                        <a:t>. extractivo que generó el conflicto</a:t>
                      </a:r>
                    </a:p>
                  </a:txBody>
                  <a:tcPr marL="68580" marR="68580" marT="0" marB="0"/>
                </a:tc>
                <a:tc>
                  <a:txBody>
                    <a:bodyPr/>
                    <a:lstStyle/>
                    <a:p>
                      <a:pPr algn="just">
                        <a:lnSpc>
                          <a:spcPct val="107000"/>
                        </a:lnSpc>
                        <a:spcAft>
                          <a:spcPts val="0"/>
                        </a:spcAft>
                      </a:pPr>
                      <a:r>
                        <a:rPr lang="es-PE"/>
                        <a:t>Año</a:t>
                      </a:r>
                    </a:p>
                  </a:txBody>
                  <a:tcPr marL="68580" marR="68580" marT="0" marB="0"/>
                </a:tc>
                <a:tc>
                  <a:txBody>
                    <a:bodyPr/>
                    <a:lstStyle/>
                    <a:p>
                      <a:pPr algn="just">
                        <a:lnSpc>
                          <a:spcPct val="107000"/>
                        </a:lnSpc>
                        <a:spcAft>
                          <a:spcPts val="0"/>
                        </a:spcAft>
                      </a:pPr>
                      <a:r>
                        <a:rPr lang="es-PE"/>
                        <a:t>Intervención de las Fuerzas Armadas</a:t>
                      </a:r>
                    </a:p>
                  </a:txBody>
                  <a:tcPr marL="68580" marR="68580" marT="0" marB="0"/>
                </a:tc>
                <a:tc>
                  <a:txBody>
                    <a:bodyPr/>
                    <a:lstStyle/>
                    <a:p>
                      <a:pPr algn="just">
                        <a:lnSpc>
                          <a:spcPct val="107000"/>
                        </a:lnSpc>
                        <a:spcAft>
                          <a:spcPts val="0"/>
                        </a:spcAft>
                      </a:pPr>
                      <a:r>
                        <a:rPr lang="es-PE"/>
                        <a:t>Ámbito Geográfico</a:t>
                      </a:r>
                    </a:p>
                  </a:txBody>
                  <a:tcPr marL="68580" marR="68580" marT="0" marB="0"/>
                </a:tc>
                <a:tc>
                  <a:txBody>
                    <a:bodyPr/>
                    <a:lstStyle/>
                    <a:p>
                      <a:pPr algn="just">
                        <a:lnSpc>
                          <a:spcPct val="107000"/>
                        </a:lnSpc>
                        <a:spcAft>
                          <a:spcPts val="0"/>
                        </a:spcAft>
                      </a:pPr>
                      <a:r>
                        <a:rPr lang="es-PE" dirty="0"/>
                        <a:t>Civiles muertos</a:t>
                      </a:r>
                    </a:p>
                  </a:txBody>
                  <a:tcPr marL="68580" marR="68580" marT="0" marB="0"/>
                </a:tc>
                <a:extLst>
                  <a:ext uri="{0D108BD9-81ED-4DB2-BD59-A6C34878D82A}">
                    <a16:rowId xmlns:a16="http://schemas.microsoft.com/office/drawing/2014/main" val="4149657568"/>
                  </a:ext>
                </a:extLst>
              </a:tr>
              <a:tr h="393107">
                <a:tc>
                  <a:txBody>
                    <a:bodyPr/>
                    <a:lstStyle/>
                    <a:p>
                      <a:pPr algn="just">
                        <a:lnSpc>
                          <a:spcPct val="107000"/>
                        </a:lnSpc>
                        <a:spcAft>
                          <a:spcPts val="0"/>
                        </a:spcAft>
                      </a:pPr>
                      <a:r>
                        <a:rPr lang="es-PE"/>
                        <a:t>Conga</a:t>
                      </a:r>
                    </a:p>
                  </a:txBody>
                  <a:tcPr marL="68580" marR="68580" marT="0" marB="0"/>
                </a:tc>
                <a:tc>
                  <a:txBody>
                    <a:bodyPr/>
                    <a:lstStyle/>
                    <a:p>
                      <a:pPr algn="just">
                        <a:lnSpc>
                          <a:spcPct val="107000"/>
                        </a:lnSpc>
                        <a:spcAft>
                          <a:spcPts val="0"/>
                        </a:spcAft>
                      </a:pPr>
                      <a:r>
                        <a:rPr lang="es-PE"/>
                        <a:t>2012</a:t>
                      </a:r>
                    </a:p>
                  </a:txBody>
                  <a:tcPr marL="68580" marR="68580" marT="0" marB="0"/>
                </a:tc>
                <a:tc>
                  <a:txBody>
                    <a:bodyPr/>
                    <a:lstStyle/>
                    <a:p>
                      <a:pPr algn="just">
                        <a:lnSpc>
                          <a:spcPct val="107000"/>
                        </a:lnSpc>
                        <a:spcAft>
                          <a:spcPts val="0"/>
                        </a:spcAft>
                      </a:pPr>
                      <a:r>
                        <a:rPr lang="es-PE"/>
                        <a:t>Si</a:t>
                      </a:r>
                    </a:p>
                  </a:txBody>
                  <a:tcPr marL="68580" marR="68580" marT="0" marB="0"/>
                </a:tc>
                <a:tc>
                  <a:txBody>
                    <a:bodyPr/>
                    <a:lstStyle/>
                    <a:p>
                      <a:pPr algn="just">
                        <a:lnSpc>
                          <a:spcPct val="107000"/>
                        </a:lnSpc>
                        <a:spcAft>
                          <a:spcPts val="0"/>
                        </a:spcAft>
                      </a:pPr>
                      <a:r>
                        <a:rPr lang="es-PE"/>
                        <a:t>Cajamarca</a:t>
                      </a:r>
                    </a:p>
                  </a:txBody>
                  <a:tcPr marL="68580" marR="68580" marT="0" marB="0"/>
                </a:tc>
                <a:tc>
                  <a:txBody>
                    <a:bodyPr/>
                    <a:lstStyle/>
                    <a:p>
                      <a:pPr algn="just">
                        <a:lnSpc>
                          <a:spcPct val="107000"/>
                        </a:lnSpc>
                        <a:spcAft>
                          <a:spcPts val="0"/>
                        </a:spcAft>
                      </a:pPr>
                      <a:r>
                        <a:rPr lang="es-PE"/>
                        <a:t>5</a:t>
                      </a:r>
                    </a:p>
                  </a:txBody>
                  <a:tcPr marL="68580" marR="68580" marT="0" marB="0"/>
                </a:tc>
                <a:extLst>
                  <a:ext uri="{0D108BD9-81ED-4DB2-BD59-A6C34878D82A}">
                    <a16:rowId xmlns:a16="http://schemas.microsoft.com/office/drawing/2014/main" val="2852103874"/>
                  </a:ext>
                </a:extLst>
              </a:tr>
              <a:tr h="393107">
                <a:tc>
                  <a:txBody>
                    <a:bodyPr/>
                    <a:lstStyle/>
                    <a:p>
                      <a:pPr algn="just">
                        <a:lnSpc>
                          <a:spcPct val="107000"/>
                        </a:lnSpc>
                        <a:spcAft>
                          <a:spcPts val="0"/>
                        </a:spcAft>
                      </a:pPr>
                      <a:r>
                        <a:rPr lang="es-PE"/>
                        <a:t>Xtrata</a:t>
                      </a:r>
                    </a:p>
                  </a:txBody>
                  <a:tcPr marL="68580" marR="68580" marT="0" marB="0"/>
                </a:tc>
                <a:tc>
                  <a:txBody>
                    <a:bodyPr/>
                    <a:lstStyle/>
                    <a:p>
                      <a:pPr algn="just">
                        <a:lnSpc>
                          <a:spcPct val="107000"/>
                        </a:lnSpc>
                        <a:spcAft>
                          <a:spcPts val="0"/>
                        </a:spcAft>
                      </a:pPr>
                      <a:r>
                        <a:rPr lang="es-PE"/>
                        <a:t>2012</a:t>
                      </a:r>
                    </a:p>
                  </a:txBody>
                  <a:tcPr marL="68580" marR="68580" marT="0" marB="0"/>
                </a:tc>
                <a:tc>
                  <a:txBody>
                    <a:bodyPr/>
                    <a:lstStyle/>
                    <a:p>
                      <a:pPr algn="just">
                        <a:lnSpc>
                          <a:spcPct val="107000"/>
                        </a:lnSpc>
                        <a:spcAft>
                          <a:spcPts val="0"/>
                        </a:spcAft>
                      </a:pPr>
                      <a:r>
                        <a:rPr lang="es-PE"/>
                        <a:t>Si</a:t>
                      </a:r>
                    </a:p>
                  </a:txBody>
                  <a:tcPr marL="68580" marR="68580" marT="0" marB="0"/>
                </a:tc>
                <a:tc>
                  <a:txBody>
                    <a:bodyPr/>
                    <a:lstStyle/>
                    <a:p>
                      <a:pPr algn="just">
                        <a:lnSpc>
                          <a:spcPct val="107000"/>
                        </a:lnSpc>
                        <a:spcAft>
                          <a:spcPts val="0"/>
                        </a:spcAft>
                      </a:pPr>
                      <a:r>
                        <a:rPr lang="es-PE"/>
                        <a:t>Cusco</a:t>
                      </a:r>
                    </a:p>
                  </a:txBody>
                  <a:tcPr marL="68580" marR="68580" marT="0" marB="0"/>
                </a:tc>
                <a:tc>
                  <a:txBody>
                    <a:bodyPr/>
                    <a:lstStyle/>
                    <a:p>
                      <a:pPr algn="just">
                        <a:lnSpc>
                          <a:spcPct val="107000"/>
                        </a:lnSpc>
                        <a:spcAft>
                          <a:spcPts val="0"/>
                        </a:spcAft>
                      </a:pPr>
                      <a:r>
                        <a:rPr lang="es-PE"/>
                        <a:t>3</a:t>
                      </a:r>
                    </a:p>
                  </a:txBody>
                  <a:tcPr marL="68580" marR="68580" marT="0" marB="0"/>
                </a:tc>
                <a:extLst>
                  <a:ext uri="{0D108BD9-81ED-4DB2-BD59-A6C34878D82A}">
                    <a16:rowId xmlns:a16="http://schemas.microsoft.com/office/drawing/2014/main" val="552656033"/>
                  </a:ext>
                </a:extLst>
              </a:tr>
              <a:tr h="806184">
                <a:tc>
                  <a:txBody>
                    <a:bodyPr/>
                    <a:lstStyle/>
                    <a:p>
                      <a:pPr algn="just">
                        <a:lnSpc>
                          <a:spcPct val="107000"/>
                        </a:lnSpc>
                        <a:spcAft>
                          <a:spcPts val="0"/>
                        </a:spcAft>
                      </a:pPr>
                      <a:r>
                        <a:rPr lang="es-PE"/>
                        <a:t>Las Bambas</a:t>
                      </a:r>
                    </a:p>
                  </a:txBody>
                  <a:tcPr marL="68580" marR="68580" marT="0" marB="0"/>
                </a:tc>
                <a:tc>
                  <a:txBody>
                    <a:bodyPr/>
                    <a:lstStyle/>
                    <a:p>
                      <a:pPr algn="just">
                        <a:lnSpc>
                          <a:spcPct val="107000"/>
                        </a:lnSpc>
                        <a:spcAft>
                          <a:spcPts val="0"/>
                        </a:spcAft>
                      </a:pPr>
                      <a:r>
                        <a:rPr lang="es-PE"/>
                        <a:t>2015, 2016 y 2017</a:t>
                      </a:r>
                    </a:p>
                  </a:txBody>
                  <a:tcPr marL="68580" marR="68580" marT="0" marB="0"/>
                </a:tc>
                <a:tc>
                  <a:txBody>
                    <a:bodyPr/>
                    <a:lstStyle/>
                    <a:p>
                      <a:pPr algn="just">
                        <a:lnSpc>
                          <a:spcPct val="107000"/>
                        </a:lnSpc>
                        <a:spcAft>
                          <a:spcPts val="0"/>
                        </a:spcAft>
                      </a:pPr>
                      <a:r>
                        <a:rPr lang="es-PE"/>
                        <a:t>Sí</a:t>
                      </a:r>
                    </a:p>
                  </a:txBody>
                  <a:tcPr marL="68580" marR="68580" marT="0" marB="0"/>
                </a:tc>
                <a:tc>
                  <a:txBody>
                    <a:bodyPr/>
                    <a:lstStyle/>
                    <a:p>
                      <a:pPr algn="just">
                        <a:lnSpc>
                          <a:spcPct val="107000"/>
                        </a:lnSpc>
                        <a:spcAft>
                          <a:spcPts val="0"/>
                        </a:spcAft>
                      </a:pPr>
                      <a:r>
                        <a:rPr lang="es-PE"/>
                        <a:t>Cusco y Apurímac</a:t>
                      </a:r>
                    </a:p>
                  </a:txBody>
                  <a:tcPr marL="68580" marR="68580" marT="0" marB="0"/>
                </a:tc>
                <a:tc>
                  <a:txBody>
                    <a:bodyPr/>
                    <a:lstStyle/>
                    <a:p>
                      <a:pPr algn="just">
                        <a:lnSpc>
                          <a:spcPct val="107000"/>
                        </a:lnSpc>
                        <a:spcAft>
                          <a:spcPts val="0"/>
                        </a:spcAft>
                      </a:pPr>
                      <a:r>
                        <a:rPr lang="es-PE"/>
                        <a:t>4</a:t>
                      </a:r>
                    </a:p>
                  </a:txBody>
                  <a:tcPr marL="68580" marR="68580" marT="0" marB="0"/>
                </a:tc>
                <a:extLst>
                  <a:ext uri="{0D108BD9-81ED-4DB2-BD59-A6C34878D82A}">
                    <a16:rowId xmlns:a16="http://schemas.microsoft.com/office/drawing/2014/main" val="2447697838"/>
                  </a:ext>
                </a:extLst>
              </a:tr>
              <a:tr h="393107">
                <a:tc>
                  <a:txBody>
                    <a:bodyPr/>
                    <a:lstStyle/>
                    <a:p>
                      <a:pPr algn="just">
                        <a:lnSpc>
                          <a:spcPct val="107000"/>
                        </a:lnSpc>
                        <a:spcAft>
                          <a:spcPts val="0"/>
                        </a:spcAft>
                      </a:pPr>
                      <a:r>
                        <a:rPr lang="es-PE"/>
                        <a:t>Tía María</a:t>
                      </a:r>
                    </a:p>
                  </a:txBody>
                  <a:tcPr marL="68580" marR="68580" marT="0" marB="0"/>
                </a:tc>
                <a:tc>
                  <a:txBody>
                    <a:bodyPr/>
                    <a:lstStyle/>
                    <a:p>
                      <a:pPr algn="just">
                        <a:lnSpc>
                          <a:spcPct val="107000"/>
                        </a:lnSpc>
                        <a:spcAft>
                          <a:spcPts val="0"/>
                        </a:spcAft>
                      </a:pPr>
                      <a:r>
                        <a:rPr lang="es-PE"/>
                        <a:t>2015</a:t>
                      </a:r>
                    </a:p>
                  </a:txBody>
                  <a:tcPr marL="68580" marR="68580" marT="0" marB="0"/>
                </a:tc>
                <a:tc>
                  <a:txBody>
                    <a:bodyPr/>
                    <a:lstStyle/>
                    <a:p>
                      <a:pPr algn="just">
                        <a:lnSpc>
                          <a:spcPct val="107000"/>
                        </a:lnSpc>
                        <a:spcAft>
                          <a:spcPts val="0"/>
                        </a:spcAft>
                      </a:pPr>
                      <a:r>
                        <a:rPr lang="es-PE" dirty="0"/>
                        <a:t>Sí</a:t>
                      </a:r>
                    </a:p>
                  </a:txBody>
                  <a:tcPr marL="68580" marR="68580" marT="0" marB="0"/>
                </a:tc>
                <a:tc>
                  <a:txBody>
                    <a:bodyPr/>
                    <a:lstStyle/>
                    <a:p>
                      <a:pPr algn="just">
                        <a:lnSpc>
                          <a:spcPct val="107000"/>
                        </a:lnSpc>
                        <a:spcAft>
                          <a:spcPts val="0"/>
                        </a:spcAft>
                      </a:pPr>
                      <a:r>
                        <a:rPr lang="es-PE"/>
                        <a:t>Arequipa</a:t>
                      </a:r>
                    </a:p>
                  </a:txBody>
                  <a:tcPr marL="68580" marR="68580" marT="0" marB="0"/>
                </a:tc>
                <a:tc>
                  <a:txBody>
                    <a:bodyPr/>
                    <a:lstStyle/>
                    <a:p>
                      <a:pPr algn="just">
                        <a:lnSpc>
                          <a:spcPct val="107000"/>
                        </a:lnSpc>
                        <a:spcAft>
                          <a:spcPts val="0"/>
                        </a:spcAft>
                      </a:pPr>
                      <a:r>
                        <a:rPr lang="es-PE" dirty="0"/>
                        <a:t>3</a:t>
                      </a:r>
                    </a:p>
                  </a:txBody>
                  <a:tcPr marL="68580" marR="68580" marT="0" marB="0"/>
                </a:tc>
                <a:extLst>
                  <a:ext uri="{0D108BD9-81ED-4DB2-BD59-A6C34878D82A}">
                    <a16:rowId xmlns:a16="http://schemas.microsoft.com/office/drawing/2014/main" val="1323358376"/>
                  </a:ext>
                </a:extLst>
              </a:tr>
            </a:tbl>
          </a:graphicData>
        </a:graphic>
      </p:graphicFrame>
    </p:spTree>
    <p:extLst>
      <p:ext uri="{BB962C8B-B14F-4D97-AF65-F5344CB8AC3E}">
        <p14:creationId xmlns:p14="http://schemas.microsoft.com/office/powerpoint/2010/main" val="37678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633DA-A93F-4488-B235-E9795FF5CC00}"/>
              </a:ext>
            </a:extLst>
          </p:cNvPr>
          <p:cNvSpPr>
            <a:spLocks noGrp="1"/>
          </p:cNvSpPr>
          <p:nvPr>
            <p:ph type="title"/>
          </p:nvPr>
        </p:nvSpPr>
        <p:spPr>
          <a:xfrm>
            <a:off x="463826" y="1152938"/>
            <a:ext cx="11146982" cy="848139"/>
          </a:xfrm>
        </p:spPr>
        <p:txBody>
          <a:bodyPr>
            <a:normAutofit fontScale="90000"/>
          </a:bodyPr>
          <a:lstStyle/>
          <a:p>
            <a:br>
              <a:rPr lang="es-PE" b="1" dirty="0"/>
            </a:br>
            <a:br>
              <a:rPr lang="es-PE" b="1" dirty="0"/>
            </a:br>
            <a:br>
              <a:rPr lang="es-PE" dirty="0"/>
            </a:br>
            <a:r>
              <a:rPr lang="es-PE" dirty="0"/>
              <a:t>Privatización de la Policía Nacional del Perú al servicio de empresas extractivas</a:t>
            </a:r>
            <a:br>
              <a:rPr lang="es-PE" dirty="0"/>
            </a:br>
            <a:endParaRPr lang="es-PE" dirty="0"/>
          </a:p>
        </p:txBody>
      </p:sp>
      <p:sp>
        <p:nvSpPr>
          <p:cNvPr id="3" name="Marcador de contenido 2">
            <a:extLst>
              <a:ext uri="{FF2B5EF4-FFF2-40B4-BE49-F238E27FC236}">
                <a16:creationId xmlns:a16="http://schemas.microsoft.com/office/drawing/2014/main" id="{46322AEB-1961-4150-9657-6C1FEC0A6B57}"/>
              </a:ext>
            </a:extLst>
          </p:cNvPr>
          <p:cNvSpPr>
            <a:spLocks noGrp="1"/>
          </p:cNvSpPr>
          <p:nvPr>
            <p:ph idx="1"/>
          </p:nvPr>
        </p:nvSpPr>
        <p:spPr/>
        <p:txBody>
          <a:bodyPr/>
          <a:lstStyle/>
          <a:p>
            <a:pPr marL="0" indent="0">
              <a:buNone/>
            </a:pPr>
            <a:r>
              <a:rPr lang="es-PE" dirty="0"/>
              <a:t>El Convenio Específico de Cooperación Interinstitucional suscrito entre la Empresa Minera Las Bambas S.A. y la Policía Nacional del Perú, aprobado según Resolución Ministerial </a:t>
            </a:r>
            <a:r>
              <a:rPr lang="es-PE" dirty="0" err="1"/>
              <a:t>N°</a:t>
            </a:r>
            <a:r>
              <a:rPr lang="es-PE" dirty="0"/>
              <a:t> 990-2017-IN de 6 de octubre de 2017 está vigente </a:t>
            </a:r>
          </a:p>
          <a:p>
            <a:pPr marL="0" indent="0">
              <a:buNone/>
            </a:pPr>
            <a:endParaRPr lang="es-PE" dirty="0"/>
          </a:p>
        </p:txBody>
      </p:sp>
    </p:spTree>
    <p:extLst>
      <p:ext uri="{BB962C8B-B14F-4D97-AF65-F5344CB8AC3E}">
        <p14:creationId xmlns:p14="http://schemas.microsoft.com/office/powerpoint/2010/main" val="284980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96EF4-B3E6-4F16-8183-7D121D8D8E5A}"/>
              </a:ext>
            </a:extLst>
          </p:cNvPr>
          <p:cNvSpPr>
            <a:spLocks noGrp="1"/>
          </p:cNvSpPr>
          <p:nvPr>
            <p:ph type="title"/>
          </p:nvPr>
        </p:nvSpPr>
        <p:spPr/>
        <p:txBody>
          <a:bodyPr/>
          <a:lstStyle/>
          <a:p>
            <a:endParaRPr lang="es-PE" dirty="0"/>
          </a:p>
        </p:txBody>
      </p:sp>
      <p:pic>
        <p:nvPicPr>
          <p:cNvPr id="4" name="36b37b1f-5f7e-4190-b4c2-9a2f264d60c3">
            <a:hlinkClick r:id="" action="ppaction://media"/>
            <a:extLst>
              <a:ext uri="{FF2B5EF4-FFF2-40B4-BE49-F238E27FC236}">
                <a16:creationId xmlns:a16="http://schemas.microsoft.com/office/drawing/2014/main" id="{A9E400FD-9DF7-454A-859A-CBECE5F882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11463" y="2181225"/>
            <a:ext cx="6569075" cy="3678238"/>
          </a:xfrm>
        </p:spPr>
      </p:pic>
    </p:spTree>
    <p:extLst>
      <p:ext uri="{BB962C8B-B14F-4D97-AF65-F5344CB8AC3E}">
        <p14:creationId xmlns:p14="http://schemas.microsoft.com/office/powerpoint/2010/main" val="40257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C129-38AC-43CD-BA1B-60D8F937D646}"/>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D9F662E3-2C88-4380-B583-64C6EA214825}"/>
              </a:ext>
            </a:extLst>
          </p:cNvPr>
          <p:cNvSpPr>
            <a:spLocks noGrp="1"/>
          </p:cNvSpPr>
          <p:nvPr>
            <p:ph idx="1"/>
          </p:nvPr>
        </p:nvSpPr>
        <p:spPr/>
        <p:txBody>
          <a:bodyPr/>
          <a:lstStyle/>
          <a:p>
            <a:r>
              <a:rPr lang="es-PE" dirty="0"/>
              <a:t>Derecho a la vida, a la integridad personal</a:t>
            </a:r>
          </a:p>
          <a:p>
            <a:r>
              <a:rPr lang="es-PE" dirty="0"/>
              <a:t>Derecho a la salud</a:t>
            </a:r>
          </a:p>
          <a:p>
            <a:r>
              <a:rPr lang="es-PE" dirty="0"/>
              <a:t>Derecho a la educación</a:t>
            </a:r>
          </a:p>
          <a:p>
            <a:r>
              <a:rPr lang="es-PE" dirty="0"/>
              <a:t>Derecho a la libertad, a la libertad de tránsito, derecho de reunión.</a:t>
            </a:r>
          </a:p>
          <a:p>
            <a:r>
              <a:rPr lang="es-PE" dirty="0"/>
              <a:t>Derecho a la Justicia</a:t>
            </a:r>
          </a:p>
          <a:p>
            <a:r>
              <a:rPr lang="es-PE" dirty="0"/>
              <a:t>Derecho al acceso a la información pública</a:t>
            </a:r>
          </a:p>
        </p:txBody>
      </p:sp>
    </p:spTree>
    <p:extLst>
      <p:ext uri="{BB962C8B-B14F-4D97-AF65-F5344CB8AC3E}">
        <p14:creationId xmlns:p14="http://schemas.microsoft.com/office/powerpoint/2010/main" val="264626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E493E4-DA45-438F-983F-D7D2DB2930C2}"/>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73832676-89A3-43F4-913E-05DA3142C583}"/>
              </a:ext>
            </a:extLst>
          </p:cNvPr>
          <p:cNvSpPr>
            <a:spLocks noGrp="1"/>
          </p:cNvSpPr>
          <p:nvPr>
            <p:ph idx="1"/>
          </p:nvPr>
        </p:nvSpPr>
        <p:spPr/>
        <p:txBody>
          <a:bodyPr>
            <a:normAutofit/>
          </a:bodyPr>
          <a:lstStyle/>
          <a:p>
            <a:pPr marL="0" indent="0" algn="ctr">
              <a:buNone/>
            </a:pPr>
            <a:r>
              <a:rPr lang="es-PE" sz="5400" b="1" dirty="0">
                <a:solidFill>
                  <a:srgbClr val="7030A0"/>
                </a:solidFill>
              </a:rPr>
              <a:t>GRACIAS</a:t>
            </a:r>
          </a:p>
        </p:txBody>
      </p:sp>
    </p:spTree>
    <p:extLst>
      <p:ext uri="{BB962C8B-B14F-4D97-AF65-F5344CB8AC3E}">
        <p14:creationId xmlns:p14="http://schemas.microsoft.com/office/powerpoint/2010/main" val="66734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28B8B-C83D-4458-AD93-FDC7318C60D8}"/>
              </a:ext>
            </a:extLst>
          </p:cNvPr>
          <p:cNvSpPr>
            <a:spLocks noGrp="1"/>
          </p:cNvSpPr>
          <p:nvPr>
            <p:ph type="title"/>
          </p:nvPr>
        </p:nvSpPr>
        <p:spPr/>
        <p:txBody>
          <a:bodyPr>
            <a:normAutofit fontScale="90000"/>
          </a:bodyPr>
          <a:lstStyle/>
          <a:p>
            <a:r>
              <a:rPr lang="es-PE" dirty="0"/>
              <a:t>Modos de afectación de la corrupción a los derechos humanos </a:t>
            </a:r>
            <a:br>
              <a:rPr lang="es-PE" dirty="0"/>
            </a:br>
            <a:r>
              <a:rPr lang="es-PE" sz="1800" dirty="0"/>
              <a:t>(clasificación de </a:t>
            </a:r>
            <a:r>
              <a:rPr lang="es-PE" sz="1800" dirty="0" err="1"/>
              <a:t>yvana</a:t>
            </a:r>
            <a:r>
              <a:rPr lang="es-PE" sz="1800" dirty="0"/>
              <a:t> </a:t>
            </a:r>
            <a:r>
              <a:rPr lang="es-PE" sz="1800" dirty="0" err="1"/>
              <a:t>novoa</a:t>
            </a:r>
            <a:r>
              <a:rPr lang="es-PE" sz="1800" dirty="0"/>
              <a:t>, </a:t>
            </a:r>
            <a:r>
              <a:rPr lang="es-PE" sz="1800" dirty="0" err="1"/>
              <a:t>idehpucp</a:t>
            </a:r>
            <a:r>
              <a:rPr lang="es-PE" sz="1800" dirty="0"/>
              <a:t>)</a:t>
            </a:r>
          </a:p>
        </p:txBody>
      </p:sp>
      <p:graphicFrame>
        <p:nvGraphicFramePr>
          <p:cNvPr id="4" name="Marcador de contenido 3">
            <a:extLst>
              <a:ext uri="{FF2B5EF4-FFF2-40B4-BE49-F238E27FC236}">
                <a16:creationId xmlns:a16="http://schemas.microsoft.com/office/drawing/2014/main" id="{9BE83805-0DE2-4CCA-BF32-156397AF75B4}"/>
              </a:ext>
            </a:extLst>
          </p:cNvPr>
          <p:cNvGraphicFramePr>
            <a:graphicFrameLocks noGrp="1"/>
          </p:cNvGraphicFramePr>
          <p:nvPr>
            <p:ph idx="1"/>
            <p:extLst>
              <p:ext uri="{D42A27DB-BD31-4B8C-83A1-F6EECF244321}">
                <p14:modId xmlns:p14="http://schemas.microsoft.com/office/powerpoint/2010/main" val="208299033"/>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099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20B7B-4280-458C-8A20-6A417F9CF83B}"/>
              </a:ext>
            </a:extLst>
          </p:cNvPr>
          <p:cNvSpPr>
            <a:spLocks noGrp="1"/>
          </p:cNvSpPr>
          <p:nvPr>
            <p:ph type="title"/>
          </p:nvPr>
        </p:nvSpPr>
        <p:spPr/>
        <p:txBody>
          <a:bodyPr>
            <a:normAutofit fontScale="90000"/>
          </a:bodyPr>
          <a:lstStyle/>
          <a:p>
            <a:r>
              <a:rPr lang="es-PE" dirty="0"/>
              <a:t>En  la practica:  ¿Todas y todos tenemos los mismos derechos? </a:t>
            </a:r>
            <a:br>
              <a:rPr lang="es-PE" dirty="0"/>
            </a:br>
            <a:endParaRPr lang="es-PE" dirty="0"/>
          </a:p>
        </p:txBody>
      </p:sp>
      <p:graphicFrame>
        <p:nvGraphicFramePr>
          <p:cNvPr id="4" name="Marcador de contenido 3">
            <a:extLst>
              <a:ext uri="{FF2B5EF4-FFF2-40B4-BE49-F238E27FC236}">
                <a16:creationId xmlns:a16="http://schemas.microsoft.com/office/drawing/2014/main" id="{805F7D2F-81F0-4081-A80A-3C5A14C26E36}"/>
              </a:ext>
            </a:extLst>
          </p:cNvPr>
          <p:cNvGraphicFramePr>
            <a:graphicFrameLocks noGrp="1"/>
          </p:cNvGraphicFramePr>
          <p:nvPr>
            <p:ph idx="1"/>
            <p:extLst>
              <p:ext uri="{D42A27DB-BD31-4B8C-83A1-F6EECF244321}">
                <p14:modId xmlns:p14="http://schemas.microsoft.com/office/powerpoint/2010/main" val="160478384"/>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244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4BAC6-FF7A-46F5-9D75-F85ED088D12F}"/>
              </a:ext>
            </a:extLst>
          </p:cNvPr>
          <p:cNvSpPr>
            <a:spLocks noGrp="1"/>
          </p:cNvSpPr>
          <p:nvPr>
            <p:ph type="title"/>
          </p:nvPr>
        </p:nvSpPr>
        <p:spPr/>
        <p:txBody>
          <a:bodyPr>
            <a:normAutofit/>
          </a:bodyPr>
          <a:lstStyle/>
          <a:p>
            <a:r>
              <a:rPr lang="es-PE" dirty="0"/>
              <a:t>Circulo vicioso vulnerabilidad - corrupción</a:t>
            </a:r>
          </a:p>
        </p:txBody>
      </p:sp>
      <p:graphicFrame>
        <p:nvGraphicFramePr>
          <p:cNvPr id="4" name="Marcador de contenido 3">
            <a:extLst>
              <a:ext uri="{FF2B5EF4-FFF2-40B4-BE49-F238E27FC236}">
                <a16:creationId xmlns:a16="http://schemas.microsoft.com/office/drawing/2014/main" id="{953166EE-432F-44D4-849E-2F61AC9E7858}"/>
              </a:ext>
            </a:extLst>
          </p:cNvPr>
          <p:cNvGraphicFramePr>
            <a:graphicFrameLocks noGrp="1"/>
          </p:cNvGraphicFramePr>
          <p:nvPr>
            <p:ph idx="1"/>
            <p:extLst>
              <p:ext uri="{D42A27DB-BD31-4B8C-83A1-F6EECF244321}">
                <p14:modId xmlns:p14="http://schemas.microsoft.com/office/powerpoint/2010/main" val="204634019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67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ACD88-7C23-4086-8135-F0D4BEB4F20D}"/>
              </a:ext>
            </a:extLst>
          </p:cNvPr>
          <p:cNvSpPr>
            <a:spLocks noGrp="1"/>
          </p:cNvSpPr>
          <p:nvPr>
            <p:ph type="title"/>
          </p:nvPr>
        </p:nvSpPr>
        <p:spPr/>
        <p:txBody>
          <a:bodyPr/>
          <a:lstStyle/>
          <a:p>
            <a:r>
              <a:rPr lang="es-PE" dirty="0"/>
              <a:t>Las mujeres y la corrupción</a:t>
            </a:r>
          </a:p>
        </p:txBody>
      </p:sp>
      <p:graphicFrame>
        <p:nvGraphicFramePr>
          <p:cNvPr id="4" name="Marcador de contenido 3">
            <a:extLst>
              <a:ext uri="{FF2B5EF4-FFF2-40B4-BE49-F238E27FC236}">
                <a16:creationId xmlns:a16="http://schemas.microsoft.com/office/drawing/2014/main" id="{2E83751A-622A-4734-AD09-931215CF3824}"/>
              </a:ext>
            </a:extLst>
          </p:cNvPr>
          <p:cNvGraphicFramePr>
            <a:graphicFrameLocks noGrp="1"/>
          </p:cNvGraphicFramePr>
          <p:nvPr>
            <p:ph idx="1"/>
            <p:extLst>
              <p:ext uri="{D42A27DB-BD31-4B8C-83A1-F6EECF244321}">
                <p14:modId xmlns:p14="http://schemas.microsoft.com/office/powerpoint/2010/main" val="109020916"/>
              </p:ext>
            </p:extLst>
          </p:nvPr>
        </p:nvGraphicFramePr>
        <p:xfrm>
          <a:off x="599675"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73411D9A-2C88-4EED-8430-01D207F0CC7E}"/>
              </a:ext>
            </a:extLst>
          </p:cNvPr>
          <p:cNvPicPr>
            <a:picLocks noChangeAspect="1"/>
          </p:cNvPicPr>
          <p:nvPr/>
        </p:nvPicPr>
        <p:blipFill>
          <a:blip r:embed="rId7"/>
          <a:stretch>
            <a:fillRect/>
          </a:stretch>
        </p:blipFill>
        <p:spPr>
          <a:xfrm>
            <a:off x="10241211" y="406433"/>
            <a:ext cx="1585097" cy="1408298"/>
          </a:xfrm>
          <a:prstGeom prst="rect">
            <a:avLst/>
          </a:prstGeom>
        </p:spPr>
      </p:pic>
    </p:spTree>
    <p:extLst>
      <p:ext uri="{BB962C8B-B14F-4D97-AF65-F5344CB8AC3E}">
        <p14:creationId xmlns:p14="http://schemas.microsoft.com/office/powerpoint/2010/main" val="73622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3B0A5-23D1-489F-9847-3AD3B424E95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CA7E124E-03BD-4EF9-AC2F-5D132AE80ED6}"/>
              </a:ext>
            </a:extLst>
          </p:cNvPr>
          <p:cNvSpPr>
            <a:spLocks noGrp="1"/>
          </p:cNvSpPr>
          <p:nvPr>
            <p:ph idx="1"/>
          </p:nvPr>
        </p:nvSpPr>
        <p:spPr/>
        <p:txBody>
          <a:bodyPr/>
          <a:lstStyle/>
          <a:p>
            <a:r>
              <a:rPr lang="es-PE" sz="2400" dirty="0"/>
              <a:t>Las mujeres participamos tanto de la oferta y la demanda de corrupción (junto a los hombres)</a:t>
            </a:r>
          </a:p>
          <a:p>
            <a:r>
              <a:rPr lang="es-PE" sz="2400" dirty="0"/>
              <a:t>“Favores” de índole sexual.</a:t>
            </a:r>
          </a:p>
          <a:p>
            <a:r>
              <a:rPr lang="es-PE" sz="2400" dirty="0"/>
              <a:t>Son las que asumen las labores de cuidado y las que menor poder adquisitivo tienen. </a:t>
            </a:r>
          </a:p>
          <a:p>
            <a:r>
              <a:rPr lang="es-PE" sz="2400" dirty="0"/>
              <a:t>Manifestaciones que son solo de mujeres: trata de personas, acoso sexual, prostitución forzada o trabajo esclavo.</a:t>
            </a:r>
          </a:p>
          <a:p>
            <a:endParaRPr lang="es-PE" dirty="0"/>
          </a:p>
        </p:txBody>
      </p:sp>
    </p:spTree>
    <p:extLst>
      <p:ext uri="{BB962C8B-B14F-4D97-AF65-F5344CB8AC3E}">
        <p14:creationId xmlns:p14="http://schemas.microsoft.com/office/powerpoint/2010/main" val="11597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E4410C-F3C1-413F-B4A8-259C55697D97}"/>
              </a:ext>
            </a:extLst>
          </p:cNvPr>
          <p:cNvSpPr>
            <a:spLocks noGrp="1"/>
          </p:cNvSpPr>
          <p:nvPr>
            <p:ph type="title"/>
          </p:nvPr>
        </p:nvSpPr>
        <p:spPr>
          <a:xfrm>
            <a:off x="581192" y="702155"/>
            <a:ext cx="11029616" cy="1298923"/>
          </a:xfrm>
        </p:spPr>
        <p:txBody>
          <a:bodyPr>
            <a:normAutofit fontScale="90000"/>
          </a:bodyPr>
          <a:lstStyle/>
          <a:p>
            <a:br>
              <a:rPr lang="es-PE" dirty="0"/>
            </a:br>
            <a:br>
              <a:rPr lang="es-PE" dirty="0"/>
            </a:br>
            <a:br>
              <a:rPr lang="es-PE" dirty="0"/>
            </a:br>
            <a:br>
              <a:rPr lang="es-PE" dirty="0"/>
            </a:br>
            <a:r>
              <a:rPr lang="es-PE" dirty="0"/>
              <a:t>Caso campo algodonero vs Estados Unidos Mexicanos (Sentencia de la Corte Interamericana de Derechos Humanos)</a:t>
            </a:r>
            <a:br>
              <a:rPr lang="es-PE" dirty="0"/>
            </a:br>
            <a:endParaRPr lang="es-PE" dirty="0"/>
          </a:p>
        </p:txBody>
      </p:sp>
      <p:graphicFrame>
        <p:nvGraphicFramePr>
          <p:cNvPr id="4" name="Marcador de contenido 3">
            <a:extLst>
              <a:ext uri="{FF2B5EF4-FFF2-40B4-BE49-F238E27FC236}">
                <a16:creationId xmlns:a16="http://schemas.microsoft.com/office/drawing/2014/main" id="{45DD03E5-83CF-4CBA-B7A2-D806A07FD3CD}"/>
              </a:ext>
            </a:extLst>
          </p:cNvPr>
          <p:cNvGraphicFramePr>
            <a:graphicFrameLocks noGrp="1"/>
          </p:cNvGraphicFramePr>
          <p:nvPr>
            <p:ph idx="1"/>
            <p:extLst>
              <p:ext uri="{D42A27DB-BD31-4B8C-83A1-F6EECF244321}">
                <p14:modId xmlns:p14="http://schemas.microsoft.com/office/powerpoint/2010/main" val="4075010237"/>
              </p:ext>
            </p:extLst>
          </p:nvPr>
        </p:nvGraphicFramePr>
        <p:xfrm>
          <a:off x="429660" y="1715956"/>
          <a:ext cx="11332679" cy="515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322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1E554-9BE1-4D46-AEC2-8BD6B8807001}"/>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77B2170C-BF4D-4076-AB05-C099505CF9E5}"/>
              </a:ext>
            </a:extLst>
          </p:cNvPr>
          <p:cNvSpPr>
            <a:spLocks noGrp="1"/>
          </p:cNvSpPr>
          <p:nvPr>
            <p:ph idx="1"/>
          </p:nvPr>
        </p:nvSpPr>
        <p:spPr/>
        <p:txBody>
          <a:bodyPr/>
          <a:lstStyle/>
          <a:p>
            <a:r>
              <a:rPr lang="es-PE" dirty="0"/>
              <a:t>Ciudad Juárez: Si el Estado hubiese puesto atención al contexto de violencia, se hubieran  podido evitar muchas desapariciones.</a:t>
            </a:r>
          </a:p>
          <a:p>
            <a:r>
              <a:rPr lang="es-PE" dirty="0"/>
              <a:t>Hay delitos que necesitan de la corrupción para prosperar:  Ciudad tomada por narcotráfico, tráfico de armas, lavado de activos. Consecuencia: la CORRUPCIÓN coadyuva a mantener impunidad de otros ilícitos penal.</a:t>
            </a:r>
          </a:p>
          <a:p>
            <a:r>
              <a:rPr lang="es-PE" dirty="0"/>
              <a:t>Sumado a: </a:t>
            </a:r>
          </a:p>
          <a:p>
            <a:pPr lvl="1"/>
            <a:r>
              <a:rPr lang="es-PE" dirty="0"/>
              <a:t>Falta de esclarecimiento de los homicidios.</a:t>
            </a:r>
          </a:p>
          <a:p>
            <a:pPr lvl="1"/>
            <a:r>
              <a:rPr lang="es-PE" dirty="0"/>
              <a:t>Irregularidades por parte del Estado en el proceso de investigación y en el proceso judicial.</a:t>
            </a:r>
          </a:p>
          <a:p>
            <a:pPr lvl="1"/>
            <a:r>
              <a:rPr lang="es-PE" dirty="0"/>
              <a:t>Demora en inicio de investigaciones</a:t>
            </a:r>
          </a:p>
          <a:p>
            <a:pPr lvl="1"/>
            <a:r>
              <a:rPr lang="es-PE" dirty="0"/>
              <a:t>Negligencia en recojo de pruebas</a:t>
            </a:r>
          </a:p>
        </p:txBody>
      </p:sp>
    </p:spTree>
    <p:extLst>
      <p:ext uri="{BB962C8B-B14F-4D97-AF65-F5344CB8AC3E}">
        <p14:creationId xmlns:p14="http://schemas.microsoft.com/office/powerpoint/2010/main" val="1365786626"/>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TM03457464[[fn=Dividendo]]</Template>
  <TotalTime>1439</TotalTime>
  <Words>1060</Words>
  <Application>Microsoft Office PowerPoint</Application>
  <PresentationFormat>Panorámica</PresentationFormat>
  <Paragraphs>108</Paragraphs>
  <Slides>24</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Gill Sans MT</vt:lpstr>
      <vt:lpstr>Wingdings 2</vt:lpstr>
      <vt:lpstr>Dividendo</vt:lpstr>
      <vt:lpstr>Cómo la corrupción afecta a los derechos humanos</vt:lpstr>
      <vt:lpstr>¿qué son los derechos humanos?</vt:lpstr>
      <vt:lpstr>Modos de afectación de la corrupción a los derechos humanos  (clasificación de yvana novoa, idehpucp)</vt:lpstr>
      <vt:lpstr>En  la practica:  ¿Todas y todos tenemos los mismos derechos?  </vt:lpstr>
      <vt:lpstr>Circulo vicioso vulnerabilidad - corrupción</vt:lpstr>
      <vt:lpstr>Las mujeres y la corrupción</vt:lpstr>
      <vt:lpstr>Presentación de PowerPoint</vt:lpstr>
      <vt:lpstr>    Caso campo algodonero vs Estados Unidos Mexicanos (Sentencia de la Corte Interamericana de Derechos Humanos) </vt:lpstr>
      <vt:lpstr>Presentación de PowerPoint</vt:lpstr>
      <vt:lpstr>2013  Violencia</vt:lpstr>
      <vt:lpstr>2016 violencia contra la mujer</vt:lpstr>
      <vt:lpstr>2017 Violencia </vt:lpstr>
      <vt:lpstr>Presentación de PowerPoint</vt:lpstr>
      <vt:lpstr>Presentación de PowerPoint</vt:lpstr>
      <vt:lpstr>Conflictos sociales</vt:lpstr>
      <vt:lpstr>Corredor minero (Apurímac, Arequipa, Cusco)</vt:lpstr>
      <vt:lpstr>mineroducto</vt:lpstr>
      <vt:lpstr>Estados de emergencia preventivos</vt:lpstr>
      <vt:lpstr>Presentación de PowerPoint</vt:lpstr>
      <vt:lpstr>Presentación de PowerPoint</vt:lpstr>
      <vt:lpstr>   Privatización de la Policía Nacional del Perú al servicio de empresas extractivas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la corrupción afecta a los derechos humanos</dc:title>
  <dc:creator>cnddhh</dc:creator>
  <cp:lastModifiedBy>cnddhh</cp:lastModifiedBy>
  <cp:revision>8</cp:revision>
  <dcterms:created xsi:type="dcterms:W3CDTF">2018-11-22T15:03:38Z</dcterms:created>
  <dcterms:modified xsi:type="dcterms:W3CDTF">2018-11-23T15:10:18Z</dcterms:modified>
</cp:coreProperties>
</file>