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3"/>
  </p:handoutMasterIdLst>
  <p:sldIdLst>
    <p:sldId id="258" r:id="rId2"/>
    <p:sldId id="259" r:id="rId3"/>
    <p:sldId id="265" r:id="rId4"/>
    <p:sldId id="324" r:id="rId5"/>
    <p:sldId id="325" r:id="rId6"/>
    <p:sldId id="266" r:id="rId7"/>
    <p:sldId id="267" r:id="rId8"/>
    <p:sldId id="268" r:id="rId9"/>
    <p:sldId id="260" r:id="rId10"/>
    <p:sldId id="261" r:id="rId11"/>
    <p:sldId id="262" r:id="rId12"/>
    <p:sldId id="264"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92" r:id="rId26"/>
    <p:sldId id="293" r:id="rId27"/>
    <p:sldId id="294" r:id="rId28"/>
    <p:sldId id="295" r:id="rId29"/>
    <p:sldId id="296" r:id="rId30"/>
    <p:sldId id="297" r:id="rId31"/>
    <p:sldId id="298" r:id="rId32"/>
    <p:sldId id="316" r:id="rId33"/>
    <p:sldId id="315" r:id="rId34"/>
    <p:sldId id="321" r:id="rId35"/>
    <p:sldId id="301" r:id="rId36"/>
    <p:sldId id="303" r:id="rId37"/>
    <p:sldId id="304" r:id="rId38"/>
    <p:sldId id="306" r:id="rId39"/>
    <p:sldId id="308" r:id="rId40"/>
    <p:sldId id="320" r:id="rId41"/>
    <p:sldId id="309" r:id="rId42"/>
    <p:sldId id="318" r:id="rId43"/>
    <p:sldId id="310" r:id="rId44"/>
    <p:sldId id="323" r:id="rId45"/>
    <p:sldId id="311" r:id="rId46"/>
    <p:sldId id="312" r:id="rId47"/>
    <p:sldId id="282" r:id="rId48"/>
    <p:sldId id="319" r:id="rId49"/>
    <p:sldId id="278" r:id="rId50"/>
    <p:sldId id="286" r:id="rId51"/>
    <p:sldId id="284" r:id="rId52"/>
    <p:sldId id="285" r:id="rId53"/>
    <p:sldId id="287" r:id="rId54"/>
    <p:sldId id="305" r:id="rId55"/>
    <p:sldId id="290" r:id="rId56"/>
    <p:sldId id="291" r:id="rId57"/>
    <p:sldId id="322" r:id="rId58"/>
    <p:sldId id="302" r:id="rId59"/>
    <p:sldId id="307" r:id="rId60"/>
    <p:sldId id="317" r:id="rId61"/>
    <p:sldId id="326" r:id="rId62"/>
  </p:sldIdLst>
  <p:sldSz cx="12192000" cy="6858000"/>
  <p:notesSz cx="6934200" cy="92202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3840" userDrawn="1">
          <p15:clr>
            <a:srgbClr val="A4A3A4"/>
          </p15:clr>
        </p15:guide>
        <p15:guide id="3" pos="302" userDrawn="1">
          <p15:clr>
            <a:srgbClr val="A4A3A4"/>
          </p15:clr>
        </p15:guide>
        <p15:guide id="4" orient="horz" pos="1570" userDrawn="1">
          <p15:clr>
            <a:srgbClr val="A4A3A4"/>
          </p15:clr>
        </p15:guide>
        <p15:guide id="5" pos="6562" userDrawn="1">
          <p15:clr>
            <a:srgbClr val="A4A3A4"/>
          </p15:clr>
        </p15:guide>
        <p15:guide id="6" orient="horz" pos="25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2F469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6" autoAdjust="0"/>
    <p:restoredTop sz="94660"/>
  </p:normalViewPr>
  <p:slideViewPr>
    <p:cSldViewPr snapToGrid="0" showGuides="1">
      <p:cViewPr varScale="1">
        <p:scale>
          <a:sx n="78" d="100"/>
          <a:sy n="78" d="100"/>
        </p:scale>
        <p:origin x="582" y="66"/>
      </p:cViewPr>
      <p:guideLst>
        <p:guide orient="horz" pos="3113"/>
        <p:guide pos="3840"/>
        <p:guide pos="302"/>
        <p:guide orient="horz" pos="1570"/>
        <p:guide pos="6562"/>
        <p:guide orient="horz" pos="25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12888617976353"/>
          <c:y val="0.12780903215130823"/>
          <c:w val="0.50181467612162711"/>
          <c:h val="0.84831031630715403"/>
        </c:manualLayout>
      </c:layout>
      <c:doughnutChart>
        <c:varyColors val="1"/>
        <c:ser>
          <c:idx val="0"/>
          <c:order val="0"/>
          <c:tx>
            <c:strRef>
              <c:f>Hoja1!$B$1</c:f>
              <c:strCache>
                <c:ptCount val="1"/>
                <c:pt idx="0">
                  <c:v>Ventas</c:v>
                </c:pt>
              </c:strCache>
            </c:strRef>
          </c:tx>
          <c:dPt>
            <c:idx val="0"/>
            <c:bubble3D val="0"/>
            <c:spPr>
              <a:solidFill>
                <a:srgbClr val="2F469C"/>
              </a:solidFill>
              <a:ln w="19050">
                <a:solidFill>
                  <a:schemeClr val="bg1"/>
                </a:solidFill>
              </a:ln>
              <a:effectLst/>
            </c:spPr>
            <c:extLst xmlns:c16r2="http://schemas.microsoft.com/office/drawing/2015/06/chart">
              <c:ext xmlns:c16="http://schemas.microsoft.com/office/drawing/2014/chart" uri="{C3380CC4-5D6E-409C-BE32-E72D297353CC}">
                <c16:uniqueId val="{00000001-917E-4F74-BAAE-BC1E3076FD72}"/>
              </c:ext>
            </c:extLst>
          </c:dPt>
          <c:dPt>
            <c:idx val="1"/>
            <c:bubble3D val="0"/>
            <c:spPr>
              <a:solidFill>
                <a:srgbClr val="ED1C24"/>
              </a:solidFill>
              <a:ln w="19050">
                <a:solidFill>
                  <a:schemeClr val="bg1"/>
                </a:solidFill>
              </a:ln>
              <a:effectLst/>
            </c:spPr>
            <c:extLst xmlns:c16r2="http://schemas.microsoft.com/office/drawing/2015/06/chart">
              <c:ext xmlns:c16="http://schemas.microsoft.com/office/drawing/2014/chart" uri="{C3380CC4-5D6E-409C-BE32-E72D297353CC}">
                <c16:uniqueId val="{00000003-917E-4F74-BAAE-BC1E3076FD72}"/>
              </c:ext>
            </c:extLst>
          </c:dPt>
          <c:dPt>
            <c:idx val="2"/>
            <c:bubble3D val="0"/>
            <c:spPr>
              <a:solidFill>
                <a:schemeClr val="bg2"/>
              </a:solidFill>
              <a:ln w="19050">
                <a:solidFill>
                  <a:schemeClr val="bg1"/>
                </a:solidFill>
              </a:ln>
              <a:effectLst/>
            </c:spPr>
            <c:extLst xmlns:c16r2="http://schemas.microsoft.com/office/drawing/2015/06/chart">
              <c:ext xmlns:c16="http://schemas.microsoft.com/office/drawing/2014/chart" uri="{C3380CC4-5D6E-409C-BE32-E72D297353CC}">
                <c16:uniqueId val="{00000005-917E-4F74-BAAE-BC1E3076FD72}"/>
              </c:ext>
            </c:extLst>
          </c:dPt>
          <c:dLbls>
            <c:dLbl>
              <c:idx val="2"/>
              <c:layout>
                <c:manualLayout>
                  <c:x val="1.1631088738933501E-2"/>
                  <c:y val="0.1477449438965862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17E-4F74-BAAE-BC1E3076FD7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Sí he escuchado </c:v>
                </c:pt>
                <c:pt idx="1">
                  <c:v>No he escuchado </c:v>
                </c:pt>
                <c:pt idx="2">
                  <c:v>No precisa </c:v>
                </c:pt>
              </c:strCache>
            </c:strRef>
          </c:cat>
          <c:val>
            <c:numRef>
              <c:f>Hoja1!$B$2:$B$4</c:f>
              <c:numCache>
                <c:formatCode>0\%</c:formatCode>
                <c:ptCount val="3"/>
                <c:pt idx="0">
                  <c:v>75.2</c:v>
                </c:pt>
                <c:pt idx="1">
                  <c:v>23.1</c:v>
                </c:pt>
                <c:pt idx="2">
                  <c:v>1.7</c:v>
                </c:pt>
              </c:numCache>
            </c:numRef>
          </c:val>
          <c:extLst xmlns:c16r2="http://schemas.microsoft.com/office/drawing/2015/06/chart">
            <c:ext xmlns:c16="http://schemas.microsoft.com/office/drawing/2014/chart" uri="{C3380CC4-5D6E-409C-BE32-E72D297353CC}">
              <c16:uniqueId val="{00000006-917E-4F74-BAAE-BC1E3076FD72}"/>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t"/>
      <c:layout>
        <c:manualLayout>
          <c:xMode val="edge"/>
          <c:yMode val="edge"/>
          <c:x val="0.16018171550137025"/>
          <c:y val="2.3880651541537692E-2"/>
          <c:w val="0.76319424217702858"/>
          <c:h val="8.37951256951355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sz="1600"/>
      </a:pPr>
      <a:endParaRPr lang="es-P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91834410744469E-2"/>
          <c:y val="0.13252156898228198"/>
          <c:w val="0.81260985181694989"/>
          <c:h val="0.86209254134462354"/>
        </c:manualLayout>
      </c:layout>
      <c:doughnutChart>
        <c:varyColors val="1"/>
        <c:ser>
          <c:idx val="0"/>
          <c:order val="0"/>
          <c:tx>
            <c:strRef>
              <c:f>Hoja1!$B$1</c:f>
              <c:strCache>
                <c:ptCount val="1"/>
                <c:pt idx="0">
                  <c:v>Ventas</c:v>
                </c:pt>
              </c:strCache>
            </c:strRef>
          </c:tx>
          <c:dPt>
            <c:idx val="0"/>
            <c:bubble3D val="0"/>
            <c:spPr>
              <a:solidFill>
                <a:srgbClr val="ED1C24"/>
              </a:solidFill>
              <a:ln w="19050">
                <a:solidFill>
                  <a:schemeClr val="bg1"/>
                </a:solidFill>
              </a:ln>
              <a:effectLst/>
            </c:spPr>
            <c:extLst xmlns:c16r2="http://schemas.microsoft.com/office/drawing/2015/06/chart">
              <c:ext xmlns:c16="http://schemas.microsoft.com/office/drawing/2014/chart" uri="{C3380CC4-5D6E-409C-BE32-E72D297353CC}">
                <c16:uniqueId val="{00000001-E665-4725-94D8-2F7993BCA60E}"/>
              </c:ext>
            </c:extLst>
          </c:dPt>
          <c:dPt>
            <c:idx val="1"/>
            <c:bubble3D val="0"/>
            <c:spPr>
              <a:solidFill>
                <a:srgbClr val="2F469C"/>
              </a:solidFill>
              <a:ln w="19050">
                <a:solidFill>
                  <a:schemeClr val="bg1"/>
                </a:solidFill>
              </a:ln>
              <a:effectLst/>
            </c:spPr>
            <c:extLst xmlns:c16r2="http://schemas.microsoft.com/office/drawing/2015/06/chart">
              <c:ext xmlns:c16="http://schemas.microsoft.com/office/drawing/2014/chart" uri="{C3380CC4-5D6E-409C-BE32-E72D297353CC}">
                <c16:uniqueId val="{00000002-E665-4725-94D8-2F7993BCA60E}"/>
              </c:ext>
            </c:extLst>
          </c:dPt>
          <c:dPt>
            <c:idx val="2"/>
            <c:bubble3D val="0"/>
            <c:spPr>
              <a:solidFill>
                <a:schemeClr val="bg2"/>
              </a:solidFill>
              <a:ln w="19050">
                <a:solidFill>
                  <a:schemeClr val="bg1"/>
                </a:solidFill>
              </a:ln>
              <a:effectLst/>
            </c:spPr>
            <c:extLst xmlns:c16r2="http://schemas.microsoft.com/office/drawing/2015/06/chart">
              <c:ext xmlns:c16="http://schemas.microsoft.com/office/drawing/2014/chart" uri="{C3380CC4-5D6E-409C-BE32-E72D297353CC}">
                <c16:uniqueId val="{00000003-E665-4725-94D8-2F7993BCA60E}"/>
              </c:ext>
            </c:extLst>
          </c:dPt>
          <c:dLbls>
            <c:dLbl>
              <c:idx val="2"/>
              <c:layout>
                <c:manualLayout>
                  <c:x val="4.1576228328070366E-3"/>
                  <c:y val="-2.89720578635087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665-4725-94D8-2F7993BCA60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Sí me perjudica</c:v>
                </c:pt>
                <c:pt idx="1">
                  <c:v>No me perjudica</c:v>
                </c:pt>
                <c:pt idx="2">
                  <c:v>No precisa</c:v>
                </c:pt>
              </c:strCache>
            </c:strRef>
          </c:cat>
          <c:val>
            <c:numRef>
              <c:f>Hoja1!$B$2:$B$4</c:f>
              <c:numCache>
                <c:formatCode>0\%</c:formatCode>
                <c:ptCount val="3"/>
                <c:pt idx="0">
                  <c:v>86.1</c:v>
                </c:pt>
                <c:pt idx="1">
                  <c:v>12.9</c:v>
                </c:pt>
                <c:pt idx="2">
                  <c:v>1</c:v>
                </c:pt>
              </c:numCache>
            </c:numRef>
          </c:val>
          <c:extLst xmlns:c16r2="http://schemas.microsoft.com/office/drawing/2015/06/chart">
            <c:ext xmlns:c16="http://schemas.microsoft.com/office/drawing/2014/chart" uri="{C3380CC4-5D6E-409C-BE32-E72D297353CC}">
              <c16:uniqueId val="{00000000-E665-4725-94D8-2F7993BCA60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7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45404249097778"/>
          <c:y val="4.3559892794644943E-2"/>
          <c:w val="0.47396015605161707"/>
          <c:h val="0.93611215723452079"/>
        </c:manualLayout>
      </c:layout>
      <c:barChart>
        <c:barDir val="bar"/>
        <c:grouping val="clustered"/>
        <c:varyColors val="0"/>
        <c:ser>
          <c:idx val="0"/>
          <c:order val="0"/>
          <c:tx>
            <c:strRef>
              <c:f>Hoja1!$B$1</c:f>
              <c:strCache>
                <c:ptCount val="1"/>
                <c:pt idx="0">
                  <c:v>Serie 1</c:v>
                </c:pt>
              </c:strCache>
            </c:strRef>
          </c:tx>
          <c:spPr>
            <a:solidFill>
              <a:srgbClr val="800000"/>
            </a:solidFill>
            <a:ln>
              <a:noFill/>
            </a:ln>
            <a:effectLst/>
          </c:spPr>
          <c:invertIfNegative val="0"/>
          <c:dPt>
            <c:idx val="0"/>
            <c:invertIfNegative val="0"/>
            <c:bubble3D val="0"/>
            <c:spPr>
              <a:solidFill>
                <a:srgbClr val="ED1C24"/>
              </a:solidFill>
              <a:ln>
                <a:noFill/>
              </a:ln>
              <a:effectLst/>
            </c:spPr>
            <c:extLst xmlns:c16r2="http://schemas.microsoft.com/office/drawing/2015/06/chart">
              <c:ext xmlns:c16="http://schemas.microsoft.com/office/drawing/2014/chart" uri="{C3380CC4-5D6E-409C-BE32-E72D297353CC}">
                <c16:uniqueId val="{00000003-6694-42EE-B58A-DC2E17A96E45}"/>
              </c:ext>
            </c:extLst>
          </c:dPt>
          <c:dPt>
            <c:idx val="1"/>
            <c:invertIfNegative val="0"/>
            <c:bubble3D val="0"/>
            <c:spPr>
              <a:solidFill>
                <a:srgbClr val="ED1C24"/>
              </a:solidFill>
              <a:ln>
                <a:noFill/>
              </a:ln>
              <a:effectLst/>
            </c:spPr>
            <c:extLst xmlns:c16r2="http://schemas.microsoft.com/office/drawing/2015/06/chart">
              <c:ext xmlns:c16="http://schemas.microsoft.com/office/drawing/2014/chart" uri="{C3380CC4-5D6E-409C-BE32-E72D297353CC}">
                <c16:uniqueId val="{00000004-6694-42EE-B58A-DC2E17A96E45}"/>
              </c:ext>
            </c:extLst>
          </c:dPt>
          <c:dPt>
            <c:idx val="2"/>
            <c:invertIfNegative val="0"/>
            <c:bubble3D val="0"/>
            <c:spPr>
              <a:solidFill>
                <a:srgbClr val="ED1C24"/>
              </a:solidFill>
              <a:ln>
                <a:noFill/>
              </a:ln>
              <a:effectLst/>
            </c:spPr>
            <c:extLst xmlns:c16r2="http://schemas.microsoft.com/office/drawing/2015/06/chart">
              <c:ext xmlns:c16="http://schemas.microsoft.com/office/drawing/2014/chart" uri="{C3380CC4-5D6E-409C-BE32-E72D297353CC}">
                <c16:uniqueId val="{00000005-6694-42EE-B58A-DC2E17A96E45}"/>
              </c:ext>
            </c:extLst>
          </c:dPt>
          <c:dPt>
            <c:idx val="3"/>
            <c:invertIfNegative val="0"/>
            <c:bubble3D val="0"/>
            <c:spPr>
              <a:solidFill>
                <a:srgbClr val="800000"/>
              </a:solidFill>
              <a:ln>
                <a:noFill/>
              </a:ln>
              <a:effectLst/>
            </c:spPr>
            <c:extLst xmlns:c16r2="http://schemas.microsoft.com/office/drawing/2015/06/chart">
              <c:ext xmlns:c16="http://schemas.microsoft.com/office/drawing/2014/chart" uri="{C3380CC4-5D6E-409C-BE32-E72D297353CC}">
                <c16:uniqueId val="{00000006-30CB-4BBB-9C60-AD68DDED9C85}"/>
              </c:ext>
            </c:extLst>
          </c:dPt>
          <c:dPt>
            <c:idx val="4"/>
            <c:invertIfNegative val="0"/>
            <c:bubble3D val="0"/>
            <c:spPr>
              <a:solidFill>
                <a:srgbClr val="800000"/>
              </a:solidFill>
              <a:ln>
                <a:noFill/>
              </a:ln>
              <a:effectLst/>
            </c:spPr>
            <c:extLst xmlns:c16r2="http://schemas.microsoft.com/office/drawing/2015/06/chart">
              <c:ext xmlns:c16="http://schemas.microsoft.com/office/drawing/2014/chart" uri="{C3380CC4-5D6E-409C-BE32-E72D297353CC}">
                <c16:uniqueId val="{00000007-30CB-4BBB-9C60-AD68DDED9C8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Reduce mis oportunidades y las de mis familiares de conseguir empleo  </c:v>
                </c:pt>
                <c:pt idx="1">
                  <c:v>Reduce mi confianza en el Estado</c:v>
                </c:pt>
                <c:pt idx="2">
                  <c:v>Perjudica mi economía familiar</c:v>
                </c:pt>
                <c:pt idx="3">
                  <c:v>Reduce la calidad de las obras públicas de mi localidad</c:v>
                </c:pt>
                <c:pt idx="4">
                  <c:v>Reduce la calidad de los servicios públicos que recibo</c:v>
                </c:pt>
              </c:strCache>
            </c:strRef>
          </c:cat>
          <c:val>
            <c:numRef>
              <c:f>Hoja1!$B$2:$B$6</c:f>
              <c:numCache>
                <c:formatCode>0\%</c:formatCode>
                <c:ptCount val="5"/>
                <c:pt idx="0">
                  <c:v>44.6</c:v>
                </c:pt>
                <c:pt idx="1">
                  <c:v>43.9</c:v>
                </c:pt>
                <c:pt idx="2">
                  <c:v>42.4</c:v>
                </c:pt>
                <c:pt idx="3">
                  <c:v>30.1</c:v>
                </c:pt>
                <c:pt idx="4">
                  <c:v>29</c:v>
                </c:pt>
              </c:numCache>
            </c:numRef>
          </c:val>
          <c:extLst xmlns:c16r2="http://schemas.microsoft.com/office/drawing/2015/06/chart">
            <c:ext xmlns:c16="http://schemas.microsoft.com/office/drawing/2014/chart" uri="{C3380CC4-5D6E-409C-BE32-E72D297353CC}">
              <c16:uniqueId val="{00000000-6694-42EE-B58A-DC2E17A96E45}"/>
            </c:ext>
          </c:extLst>
        </c:ser>
        <c:dLbls>
          <c:showLegendKey val="0"/>
          <c:showVal val="0"/>
          <c:showCatName val="0"/>
          <c:showSerName val="0"/>
          <c:showPercent val="0"/>
          <c:showBubbleSize val="0"/>
        </c:dLbls>
        <c:gapWidth val="60"/>
        <c:axId val="57293488"/>
        <c:axId val="57296752"/>
      </c:barChart>
      <c:catAx>
        <c:axId val="572934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57296752"/>
        <c:crosses val="autoZero"/>
        <c:auto val="1"/>
        <c:lblAlgn val="ctr"/>
        <c:lblOffset val="100"/>
        <c:noMultiLvlLbl val="0"/>
      </c:catAx>
      <c:valAx>
        <c:axId val="57296752"/>
        <c:scaling>
          <c:orientation val="minMax"/>
        </c:scaling>
        <c:delete val="1"/>
        <c:axPos val="t"/>
        <c:numFmt formatCode="0\%" sourceLinked="1"/>
        <c:majorTickMark val="none"/>
        <c:minorTickMark val="none"/>
        <c:tickLblPos val="nextTo"/>
        <c:crossAx val="5729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60885379721703"/>
          <c:y val="0.22244667288261377"/>
          <c:w val="0.75930107505119748"/>
          <c:h val="0.76549117366148312"/>
        </c:manualLayout>
      </c:layout>
      <c:barChart>
        <c:barDir val="bar"/>
        <c:grouping val="percentStacked"/>
        <c:varyColors val="0"/>
        <c:ser>
          <c:idx val="0"/>
          <c:order val="0"/>
          <c:tx>
            <c:strRef>
              <c:f>Hoja1!$B$1</c:f>
              <c:strCache>
                <c:ptCount val="1"/>
                <c:pt idx="0">
                  <c:v>Sí me solicitaron y di</c:v>
                </c:pt>
              </c:strCache>
            </c:strRef>
          </c:tx>
          <c:spPr>
            <a:solidFill>
              <a:srgbClr val="8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Algún policía</c:v>
                </c:pt>
                <c:pt idx="1">
                  <c:v>Algún empleado municipal</c:v>
                </c:pt>
              </c:strCache>
            </c:strRef>
          </c:cat>
          <c:val>
            <c:numRef>
              <c:f>Hoja1!$B$2:$B$3</c:f>
              <c:numCache>
                <c:formatCode>0\%</c:formatCode>
                <c:ptCount val="2"/>
                <c:pt idx="0">
                  <c:v>13.755951440440478</c:v>
                </c:pt>
                <c:pt idx="1">
                  <c:v>5.359405903114018</c:v>
                </c:pt>
              </c:numCache>
            </c:numRef>
          </c:val>
          <c:extLst xmlns:c16r2="http://schemas.microsoft.com/office/drawing/2015/06/chart">
            <c:ext xmlns:c16="http://schemas.microsoft.com/office/drawing/2014/chart" uri="{C3380CC4-5D6E-409C-BE32-E72D297353CC}">
              <c16:uniqueId val="{00000000-0A87-4900-B1E4-8C3C3DE4A76A}"/>
            </c:ext>
          </c:extLst>
        </c:ser>
        <c:ser>
          <c:idx val="1"/>
          <c:order val="1"/>
          <c:tx>
            <c:strRef>
              <c:f>Hoja1!$C$1</c:f>
              <c:strCache>
                <c:ptCount val="1"/>
                <c:pt idx="0">
                  <c:v>No me solicitaron, pero tomé la iniciativa y di</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Algún policía</c:v>
                </c:pt>
                <c:pt idx="1">
                  <c:v>Algún empleado municipal</c:v>
                </c:pt>
              </c:strCache>
            </c:strRef>
          </c:cat>
          <c:val>
            <c:numRef>
              <c:f>Hoja1!$C$2:$C$3</c:f>
              <c:numCache>
                <c:formatCode>0\%</c:formatCode>
                <c:ptCount val="2"/>
                <c:pt idx="0">
                  <c:v>1.8459542200819457</c:v>
                </c:pt>
                <c:pt idx="1">
                  <c:v>0.78430290346033715</c:v>
                </c:pt>
              </c:numCache>
            </c:numRef>
          </c:val>
          <c:extLst xmlns:c16r2="http://schemas.microsoft.com/office/drawing/2015/06/chart">
            <c:ext xmlns:c16="http://schemas.microsoft.com/office/drawing/2014/chart" uri="{C3380CC4-5D6E-409C-BE32-E72D297353CC}">
              <c16:uniqueId val="{00000001-0A87-4900-B1E4-8C3C3DE4A76A}"/>
            </c:ext>
          </c:extLst>
        </c:ser>
        <c:ser>
          <c:idx val="2"/>
          <c:order val="2"/>
          <c:tx>
            <c:strRef>
              <c:f>Hoja1!$D$1</c:f>
              <c:strCache>
                <c:ptCount val="1"/>
                <c:pt idx="0">
                  <c:v>Sí me solicitaron dar, pero no di</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Algún policía</c:v>
                </c:pt>
                <c:pt idx="1">
                  <c:v>Algún empleado municipal</c:v>
                </c:pt>
              </c:strCache>
            </c:strRef>
          </c:cat>
          <c:val>
            <c:numRef>
              <c:f>Hoja1!$D$2:$D$3</c:f>
              <c:numCache>
                <c:formatCode>0\%</c:formatCode>
                <c:ptCount val="2"/>
                <c:pt idx="0">
                  <c:v>8.651558800743171</c:v>
                </c:pt>
                <c:pt idx="1">
                  <c:v>6.1808440878136537</c:v>
                </c:pt>
              </c:numCache>
            </c:numRef>
          </c:val>
          <c:extLst xmlns:c16r2="http://schemas.microsoft.com/office/drawing/2015/06/chart">
            <c:ext xmlns:c16="http://schemas.microsoft.com/office/drawing/2014/chart" uri="{C3380CC4-5D6E-409C-BE32-E72D297353CC}">
              <c16:uniqueId val="{00000002-0A87-4900-B1E4-8C3C3DE4A76A}"/>
            </c:ext>
          </c:extLst>
        </c:ser>
        <c:ser>
          <c:idx val="3"/>
          <c:order val="3"/>
          <c:tx>
            <c:strRef>
              <c:f>Hoja1!$E$1</c:f>
              <c:strCache>
                <c:ptCount val="1"/>
                <c:pt idx="0">
                  <c:v>No me solicitaron dar</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Algún policía</c:v>
                </c:pt>
                <c:pt idx="1">
                  <c:v>Algún empleado municipal</c:v>
                </c:pt>
              </c:strCache>
            </c:strRef>
          </c:cat>
          <c:val>
            <c:numRef>
              <c:f>Hoja1!$E$2:$E$3</c:f>
              <c:numCache>
                <c:formatCode>0\%</c:formatCode>
                <c:ptCount val="2"/>
                <c:pt idx="0">
                  <c:v>74.075642038335261</c:v>
                </c:pt>
                <c:pt idx="1">
                  <c:v>85.746629726652401</c:v>
                </c:pt>
              </c:numCache>
            </c:numRef>
          </c:val>
          <c:extLst xmlns:c16r2="http://schemas.microsoft.com/office/drawing/2015/06/chart">
            <c:ext xmlns:c16="http://schemas.microsoft.com/office/drawing/2014/chart" uri="{C3380CC4-5D6E-409C-BE32-E72D297353CC}">
              <c16:uniqueId val="{00000003-0A87-4900-B1E4-8C3C3DE4A76A}"/>
            </c:ext>
          </c:extLst>
        </c:ser>
        <c:ser>
          <c:idx val="4"/>
          <c:order val="4"/>
          <c:tx>
            <c:strRef>
              <c:f>Hoja1!$F$1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Algún policía</c:v>
                </c:pt>
                <c:pt idx="1">
                  <c:v>Algún empleado municipal</c:v>
                </c:pt>
              </c:strCache>
            </c:strRef>
          </c:cat>
          <c:val>
            <c:numRef>
              <c:f>Hoja1!$F$2:$F$3</c:f>
              <c:numCache>
                <c:formatCode>0\%</c:formatCode>
                <c:ptCount val="2"/>
                <c:pt idx="0">
                  <c:v>1.6708935003991512</c:v>
                </c:pt>
                <c:pt idx="1">
                  <c:v>1.9288173789595828</c:v>
                </c:pt>
              </c:numCache>
            </c:numRef>
          </c:val>
          <c:extLst xmlns:c16r2="http://schemas.microsoft.com/office/drawing/2015/06/chart">
            <c:ext xmlns:c16="http://schemas.microsoft.com/office/drawing/2014/chart" uri="{C3380CC4-5D6E-409C-BE32-E72D297353CC}">
              <c16:uniqueId val="{00000004-0A87-4900-B1E4-8C3C3DE4A76A}"/>
            </c:ext>
          </c:extLst>
        </c:ser>
        <c:dLbls>
          <c:dLblPos val="ctr"/>
          <c:showLegendKey val="0"/>
          <c:showVal val="1"/>
          <c:showCatName val="0"/>
          <c:showSerName val="0"/>
          <c:showPercent val="0"/>
          <c:showBubbleSize val="0"/>
        </c:dLbls>
        <c:gapWidth val="60"/>
        <c:overlap val="100"/>
        <c:axId val="57300560"/>
        <c:axId val="57299472"/>
      </c:barChart>
      <c:catAx>
        <c:axId val="573005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57299472"/>
        <c:crosses val="autoZero"/>
        <c:auto val="1"/>
        <c:lblAlgn val="ctr"/>
        <c:lblOffset val="100"/>
        <c:noMultiLvlLbl val="0"/>
      </c:catAx>
      <c:valAx>
        <c:axId val="57299472"/>
        <c:scaling>
          <c:orientation val="minMax"/>
        </c:scaling>
        <c:delete val="1"/>
        <c:axPos val="t"/>
        <c:numFmt formatCode="0%" sourceLinked="1"/>
        <c:majorTickMark val="none"/>
        <c:minorTickMark val="none"/>
        <c:tickLblPos val="nextTo"/>
        <c:crossAx val="57300560"/>
        <c:crosses val="autoZero"/>
        <c:crossBetween val="between"/>
      </c:valAx>
      <c:spPr>
        <a:noFill/>
        <a:ln>
          <a:noFill/>
        </a:ln>
        <a:effectLst/>
      </c:spPr>
    </c:plotArea>
    <c:legend>
      <c:legendPos val="t"/>
      <c:layout>
        <c:manualLayout>
          <c:xMode val="edge"/>
          <c:yMode val="edge"/>
          <c:x val="0.10938037330440559"/>
          <c:y val="6.327109845844843E-2"/>
          <c:w val="0.85057101433448412"/>
          <c:h val="0.150800976892498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2905112178765"/>
          <c:y val="0.2160024417178481"/>
          <c:w val="0.67747094887821235"/>
          <c:h val="0.76549117366148312"/>
        </c:manualLayout>
      </c:layout>
      <c:barChart>
        <c:barDir val="bar"/>
        <c:grouping val="percentStacked"/>
        <c:varyColors val="0"/>
        <c:ser>
          <c:idx val="0"/>
          <c:order val="0"/>
          <c:tx>
            <c:strRef>
              <c:f>Hoja1!$B$1</c:f>
              <c:strCache>
                <c:ptCount val="1"/>
                <c:pt idx="0">
                  <c:v>Sí me solicitaron y di</c:v>
                </c:pt>
              </c:strCache>
            </c:strRef>
          </c:tx>
          <c:spPr>
            <a:solidFill>
              <a:srgbClr val="800000"/>
            </a:solidFill>
            <a:ln>
              <a:solidFill>
                <a:schemeClr val="bg1"/>
              </a:solidFill>
            </a:ln>
            <a:effectLst/>
          </c:spPr>
          <c:invertIfNegative val="0"/>
          <c:dLbls>
            <c:dLbl>
              <c:idx val="0"/>
              <c:layout>
                <c:manualLayout>
                  <c:x val="4.7518150272929461E-3"/>
                  <c:y val="1.290684130219398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5B1-4FE4-9A33-754AA97B9BF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Para ser atendido en un hospital o puesto de salud</c:v>
                </c:pt>
                <c:pt idx="1">
                  <c:v>En la escuela o colegio de sus hijos</c:v>
                </c:pt>
                <c:pt idx="2">
                  <c:v>En su trabajo diario</c:v>
                </c:pt>
              </c:strCache>
            </c:strRef>
          </c:cat>
          <c:val>
            <c:numRef>
              <c:f>Hoja1!$B$2:$B$4</c:f>
              <c:numCache>
                <c:formatCode>0\%</c:formatCode>
                <c:ptCount val="3"/>
                <c:pt idx="0">
                  <c:v>5.4270109074988966</c:v>
                </c:pt>
                <c:pt idx="1">
                  <c:v>5.3527641097268486</c:v>
                </c:pt>
                <c:pt idx="2">
                  <c:v>4.6658702372727561</c:v>
                </c:pt>
              </c:numCache>
            </c:numRef>
          </c:val>
          <c:extLst xmlns:c16r2="http://schemas.microsoft.com/office/drawing/2015/06/chart">
            <c:ext xmlns:c16="http://schemas.microsoft.com/office/drawing/2014/chart" uri="{C3380CC4-5D6E-409C-BE32-E72D297353CC}">
              <c16:uniqueId val="{00000005-D5B1-4FE4-9A33-754AA97B9BF5}"/>
            </c:ext>
          </c:extLst>
        </c:ser>
        <c:ser>
          <c:idx val="1"/>
          <c:order val="1"/>
          <c:tx>
            <c:strRef>
              <c:f>Hoja1!$C$1</c:f>
              <c:strCache>
                <c:ptCount val="1"/>
                <c:pt idx="0">
                  <c:v>No me solicitaron, pero tomé la iniciativa y di</c:v>
                </c:pt>
              </c:strCache>
            </c:strRef>
          </c:tx>
          <c:spPr>
            <a:solidFill>
              <a:srgbClr val="ED1C24"/>
            </a:solidFill>
            <a:ln>
              <a:solidFill>
                <a:schemeClr val="bg1"/>
              </a:solidFill>
            </a:ln>
            <a:effectLst/>
          </c:spPr>
          <c:invertIfNegative val="0"/>
          <c:dLbls>
            <c:dLbl>
              <c:idx val="0"/>
              <c:layout>
                <c:manualLayout>
                  <c:x val="2.1269618043131002E-3"/>
                  <c:y val="-2.52156249323776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5B1-4FE4-9A33-754AA97B9BF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Para ser atendido en un hospital o puesto de salud</c:v>
                </c:pt>
                <c:pt idx="1">
                  <c:v>En la escuela o colegio de sus hijos</c:v>
                </c:pt>
                <c:pt idx="2">
                  <c:v>En su trabajo diario</c:v>
                </c:pt>
              </c:strCache>
            </c:strRef>
          </c:cat>
          <c:val>
            <c:numRef>
              <c:f>Hoja1!$C$2:$C$4</c:f>
              <c:numCache>
                <c:formatCode>0\%</c:formatCode>
                <c:ptCount val="3"/>
                <c:pt idx="0">
                  <c:v>1.4184619136727221</c:v>
                </c:pt>
                <c:pt idx="1">
                  <c:v>0.65005313424518429</c:v>
                </c:pt>
                <c:pt idx="2">
                  <c:v>0.88467675086320852</c:v>
                </c:pt>
              </c:numCache>
            </c:numRef>
          </c:val>
          <c:extLst xmlns:c16r2="http://schemas.microsoft.com/office/drawing/2015/06/chart">
            <c:ext xmlns:c16="http://schemas.microsoft.com/office/drawing/2014/chart" uri="{C3380CC4-5D6E-409C-BE32-E72D297353CC}">
              <c16:uniqueId val="{00000008-D5B1-4FE4-9A33-754AA97B9BF5}"/>
            </c:ext>
          </c:extLst>
        </c:ser>
        <c:ser>
          <c:idx val="2"/>
          <c:order val="2"/>
          <c:tx>
            <c:strRef>
              <c:f>Hoja1!$D$1</c:f>
              <c:strCache>
                <c:ptCount val="1"/>
                <c:pt idx="0">
                  <c:v>Sí me solicitaron dar, pero no di</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Para ser atendido en un hospital o puesto de salud</c:v>
                </c:pt>
                <c:pt idx="1">
                  <c:v>En la escuela o colegio de sus hijos</c:v>
                </c:pt>
                <c:pt idx="2">
                  <c:v>En su trabajo diario</c:v>
                </c:pt>
              </c:strCache>
            </c:strRef>
          </c:cat>
          <c:val>
            <c:numRef>
              <c:f>Hoja1!$D$2:$D$4</c:f>
              <c:numCache>
                <c:formatCode>0\%</c:formatCode>
                <c:ptCount val="3"/>
                <c:pt idx="0">
                  <c:v>5.8325940355855233</c:v>
                </c:pt>
                <c:pt idx="1">
                  <c:v>2.6913849759926602</c:v>
                </c:pt>
                <c:pt idx="2">
                  <c:v>3.752015127514325</c:v>
                </c:pt>
              </c:numCache>
            </c:numRef>
          </c:val>
          <c:extLst xmlns:c16r2="http://schemas.microsoft.com/office/drawing/2015/06/chart">
            <c:ext xmlns:c16="http://schemas.microsoft.com/office/drawing/2014/chart" uri="{C3380CC4-5D6E-409C-BE32-E72D297353CC}">
              <c16:uniqueId val="{0000000B-D5B1-4FE4-9A33-754AA97B9BF5}"/>
            </c:ext>
          </c:extLst>
        </c:ser>
        <c:ser>
          <c:idx val="3"/>
          <c:order val="3"/>
          <c:tx>
            <c:strRef>
              <c:f>Hoja1!$E$1</c:f>
              <c:strCache>
                <c:ptCount val="1"/>
                <c:pt idx="0">
                  <c:v>No me solicitaron dar</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Para ser atendido en un hospital o puesto de salud</c:v>
                </c:pt>
                <c:pt idx="1">
                  <c:v>En la escuela o colegio de sus hijos</c:v>
                </c:pt>
                <c:pt idx="2">
                  <c:v>En su trabajo diario</c:v>
                </c:pt>
              </c:strCache>
            </c:strRef>
          </c:cat>
          <c:val>
            <c:numRef>
              <c:f>Hoja1!$E$2:$E$4</c:f>
              <c:numCache>
                <c:formatCode>0\%</c:formatCode>
                <c:ptCount val="3"/>
                <c:pt idx="0">
                  <c:v>84.781833659165272</c:v>
                </c:pt>
                <c:pt idx="1">
                  <c:v>83.249790980247667</c:v>
                </c:pt>
                <c:pt idx="2">
                  <c:v>85.561237400927212</c:v>
                </c:pt>
              </c:numCache>
            </c:numRef>
          </c:val>
          <c:extLst xmlns:c16r2="http://schemas.microsoft.com/office/drawing/2015/06/chart">
            <c:ext xmlns:c16="http://schemas.microsoft.com/office/drawing/2014/chart" uri="{C3380CC4-5D6E-409C-BE32-E72D297353CC}">
              <c16:uniqueId val="{0000000C-D5B1-4FE4-9A33-754AA97B9BF5}"/>
            </c:ext>
          </c:extLst>
        </c:ser>
        <c:ser>
          <c:idx val="4"/>
          <c:order val="4"/>
          <c:tx>
            <c:strRef>
              <c:f>Hoja1!$F$1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Para ser atendido en un hospital o puesto de salud</c:v>
                </c:pt>
                <c:pt idx="1">
                  <c:v>En la escuela o colegio de sus hijos</c:v>
                </c:pt>
                <c:pt idx="2">
                  <c:v>En su trabajo diario</c:v>
                </c:pt>
              </c:strCache>
            </c:strRef>
          </c:cat>
          <c:val>
            <c:numRef>
              <c:f>Hoja1!$F$2:$F$4</c:f>
              <c:numCache>
                <c:formatCode>0\%</c:formatCode>
                <c:ptCount val="3"/>
                <c:pt idx="0">
                  <c:v>2.5400994840775959</c:v>
                </c:pt>
                <c:pt idx="1">
                  <c:v>8.0560067997876494</c:v>
                </c:pt>
                <c:pt idx="2">
                  <c:v>5.1362004834224972</c:v>
                </c:pt>
              </c:numCache>
            </c:numRef>
          </c:val>
          <c:extLst xmlns:c16r2="http://schemas.microsoft.com/office/drawing/2015/06/chart">
            <c:ext xmlns:c16="http://schemas.microsoft.com/office/drawing/2014/chart" uri="{C3380CC4-5D6E-409C-BE32-E72D297353CC}">
              <c16:uniqueId val="{0000000D-D5B1-4FE4-9A33-754AA97B9BF5}"/>
            </c:ext>
          </c:extLst>
        </c:ser>
        <c:dLbls>
          <c:dLblPos val="ctr"/>
          <c:showLegendKey val="0"/>
          <c:showVal val="1"/>
          <c:showCatName val="0"/>
          <c:showSerName val="0"/>
          <c:showPercent val="0"/>
          <c:showBubbleSize val="0"/>
        </c:dLbls>
        <c:gapWidth val="60"/>
        <c:overlap val="100"/>
        <c:axId val="91430000"/>
        <c:axId val="91426736"/>
      </c:barChart>
      <c:catAx>
        <c:axId val="914300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1426736"/>
        <c:crosses val="autoZero"/>
        <c:auto val="1"/>
        <c:lblAlgn val="ctr"/>
        <c:lblOffset val="100"/>
        <c:noMultiLvlLbl val="0"/>
      </c:catAx>
      <c:valAx>
        <c:axId val="91426736"/>
        <c:scaling>
          <c:orientation val="minMax"/>
        </c:scaling>
        <c:delete val="1"/>
        <c:axPos val="t"/>
        <c:numFmt formatCode="0%" sourceLinked="1"/>
        <c:majorTickMark val="none"/>
        <c:minorTickMark val="none"/>
        <c:tickLblPos val="nextTo"/>
        <c:crossAx val="91430000"/>
        <c:crosses val="autoZero"/>
        <c:crossBetween val="between"/>
      </c:valAx>
      <c:spPr>
        <a:noFill/>
        <a:ln>
          <a:noFill/>
        </a:ln>
        <a:effectLst/>
      </c:spPr>
    </c:plotArea>
    <c:legend>
      <c:legendPos val="t"/>
      <c:layout>
        <c:manualLayout>
          <c:xMode val="edge"/>
          <c:yMode val="edge"/>
          <c:x val="0.12435900546228711"/>
          <c:y val="6.327109845844843E-2"/>
          <c:w val="0.79426501397808436"/>
          <c:h val="0.150800976892498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525726191749852"/>
          <c:w val="1"/>
          <c:h val="0.68467138060455546"/>
        </c:manualLayout>
      </c:layout>
      <c:barChart>
        <c:barDir val="col"/>
        <c:grouping val="clustered"/>
        <c:varyColors val="0"/>
        <c:ser>
          <c:idx val="0"/>
          <c:order val="0"/>
          <c:tx>
            <c:strRef>
              <c:f>Hoja1!$B$1</c:f>
              <c:strCache>
                <c:ptCount val="1"/>
                <c:pt idx="0">
                  <c:v>2017</c:v>
                </c:pt>
              </c:strCache>
            </c:strRef>
          </c:tx>
          <c:spPr>
            <a:solidFill>
              <a:schemeClr val="accent1"/>
            </a:solidFill>
            <a:ln>
              <a:solidFill>
                <a:schemeClr val="bg1"/>
              </a:solidFill>
            </a:ln>
            <a:effectLst/>
          </c:spPr>
          <c:invertIfNegative val="0"/>
          <c:dLbls>
            <c:dLbl>
              <c:idx val="0"/>
              <c:tx>
                <c:rich>
                  <a:bodyPr/>
                  <a:lstStyle/>
                  <a:p>
                    <a:fld id="{1F120857-9104-4DF4-A326-6725419BD716}" type="VALUE">
                      <a:rPr lang="en-US" b="1"/>
                      <a:pPr/>
                      <a:t>[VALOR]</a:t>
                    </a:fld>
                    <a:endParaRPr lang="es-PE"/>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B48-4917-904C-01202F6BA41B}"/>
                </c:ext>
                <c:ext xmlns:c15="http://schemas.microsoft.com/office/drawing/2012/chart" uri="{CE6537A1-D6FC-4f65-9D91-7224C49458BB}">
                  <c15:dlblFieldTable/>
                  <c15:showDataLabelsRange val="0"/>
                </c:ext>
              </c:extLst>
            </c:dLbl>
            <c:dLbl>
              <c:idx val="1"/>
              <c:tx>
                <c:rich>
                  <a:bodyPr/>
                  <a:lstStyle/>
                  <a:p>
                    <a:fld id="{99C04296-38E8-4125-93C0-3ACFBCB84F73}" type="VALUE">
                      <a:rPr lang="en-US" b="1"/>
                      <a:pPr/>
                      <a:t>[VALOR]</a:t>
                    </a:fld>
                    <a:endParaRPr lang="es-PE"/>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B48-4917-904C-01202F6BA41B}"/>
                </c:ext>
                <c:ext xmlns:c15="http://schemas.microsoft.com/office/drawing/2012/chart" uri="{CE6537A1-D6FC-4f65-9D91-7224C49458BB}">
                  <c15:dlblFieldTable/>
                  <c15:showDataLabelsRange val="0"/>
                </c:ext>
              </c:extLst>
            </c:dLbl>
            <c:dLbl>
              <c:idx val="2"/>
              <c:tx>
                <c:rich>
                  <a:bodyPr/>
                  <a:lstStyle/>
                  <a:p>
                    <a:fld id="{646E64D9-F846-457E-AFF5-E42647FC3F0E}" type="VALUE">
                      <a:rPr lang="en-US" b="1"/>
                      <a:pPr/>
                      <a:t>[VALOR]</a:t>
                    </a:fld>
                    <a:endParaRPr lang="es-PE"/>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B48-4917-904C-01202F6BA41B}"/>
                </c:ext>
                <c:ext xmlns:c15="http://schemas.microsoft.com/office/drawing/2012/chart" uri="{CE6537A1-D6FC-4f65-9D91-7224C49458BB}">
                  <c15:dlblFieldTable/>
                  <c15:showDataLabelsRange val="0"/>
                </c:ext>
              </c:extLst>
            </c:dLbl>
            <c:dLbl>
              <c:idx val="3"/>
              <c:layout>
                <c:manualLayout>
                  <c:x val="-4.3640006030567762E-3"/>
                  <c:y val="3.4311675371565724E-3"/>
                </c:manualLayout>
              </c:layout>
              <c:tx>
                <c:rich>
                  <a:bodyPr/>
                  <a:lstStyle/>
                  <a:p>
                    <a:fld id="{E270A6EA-0700-4E09-9E48-589EB3EDCD2B}" type="VALUE">
                      <a:rPr lang="en-US" b="1"/>
                      <a:pPr/>
                      <a:t>[VALOR]</a:t>
                    </a:fld>
                    <a:endParaRPr lang="es-PE"/>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B48-4917-904C-01202F6BA41B}"/>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Los funcionarios ganan poco y así les ayudamos</c:v>
                </c:pt>
                <c:pt idx="1">
                  <c:v>Es como una costumbre</c:v>
                </c:pt>
                <c:pt idx="2">
                  <c:v>Porque si uno no paga las cosas no funcionan</c:v>
                </c:pt>
                <c:pt idx="3">
                  <c:v>Para evitar mayores sanciones</c:v>
                </c:pt>
              </c:strCache>
            </c:strRef>
          </c:cat>
          <c:val>
            <c:numRef>
              <c:f>Hoja1!$B$2:$B$5</c:f>
              <c:numCache>
                <c:formatCode>0\%</c:formatCode>
                <c:ptCount val="4"/>
                <c:pt idx="0">
                  <c:v>8</c:v>
                </c:pt>
                <c:pt idx="1">
                  <c:v>20</c:v>
                </c:pt>
                <c:pt idx="2">
                  <c:v>45</c:v>
                </c:pt>
                <c:pt idx="3">
                  <c:v>41</c:v>
                </c:pt>
              </c:numCache>
            </c:numRef>
          </c:val>
          <c:extLst xmlns:c16r2="http://schemas.microsoft.com/office/drawing/2015/06/chart">
            <c:ext xmlns:c16="http://schemas.microsoft.com/office/drawing/2014/chart" uri="{C3380CC4-5D6E-409C-BE32-E72D297353CC}">
              <c16:uniqueId val="{00000000-3B48-4917-904C-01202F6BA41B}"/>
            </c:ext>
          </c:extLst>
        </c:ser>
        <c:ser>
          <c:idx val="1"/>
          <c:order val="1"/>
          <c:tx>
            <c:strRef>
              <c:f>Hoja1!$C$1</c:f>
              <c:strCache>
                <c:ptCount val="1"/>
                <c:pt idx="0">
                  <c:v>2015</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Los funcionarios ganan poco y así les ayudamos</c:v>
                </c:pt>
                <c:pt idx="1">
                  <c:v>Es como una costumbre</c:v>
                </c:pt>
                <c:pt idx="2">
                  <c:v>Porque si uno no paga las cosas no funcionan</c:v>
                </c:pt>
                <c:pt idx="3">
                  <c:v>Para evitar mayores sanciones</c:v>
                </c:pt>
              </c:strCache>
            </c:strRef>
          </c:cat>
          <c:val>
            <c:numRef>
              <c:f>Hoja1!$C$2:$C$5</c:f>
              <c:numCache>
                <c:formatCode>0\%</c:formatCode>
                <c:ptCount val="4"/>
                <c:pt idx="0">
                  <c:v>5</c:v>
                </c:pt>
                <c:pt idx="1">
                  <c:v>12</c:v>
                </c:pt>
                <c:pt idx="2">
                  <c:v>37</c:v>
                </c:pt>
                <c:pt idx="3">
                  <c:v>52</c:v>
                </c:pt>
              </c:numCache>
            </c:numRef>
          </c:val>
          <c:extLst xmlns:c16r2="http://schemas.microsoft.com/office/drawing/2015/06/chart">
            <c:ext xmlns:c16="http://schemas.microsoft.com/office/drawing/2014/chart" uri="{C3380CC4-5D6E-409C-BE32-E72D297353CC}">
              <c16:uniqueId val="{00000001-3B48-4917-904C-01202F6BA41B}"/>
            </c:ext>
          </c:extLst>
        </c:ser>
        <c:ser>
          <c:idx val="2"/>
          <c:order val="2"/>
          <c:tx>
            <c:strRef>
              <c:f>Hoja1!$D$1</c:f>
              <c:strCache>
                <c:ptCount val="1"/>
                <c:pt idx="0">
                  <c:v>2013</c:v>
                </c:pt>
              </c:strCache>
            </c:strRef>
          </c:tx>
          <c:spPr>
            <a:solidFill>
              <a:schemeClr val="accent5">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Los funcionarios ganan poco y así les ayudamos</c:v>
                </c:pt>
                <c:pt idx="1">
                  <c:v>Es como una costumbre</c:v>
                </c:pt>
                <c:pt idx="2">
                  <c:v>Porque si uno no paga las cosas no funcionan</c:v>
                </c:pt>
                <c:pt idx="3">
                  <c:v>Para evitar mayores sanciones</c:v>
                </c:pt>
              </c:strCache>
            </c:strRef>
          </c:cat>
          <c:val>
            <c:numRef>
              <c:f>Hoja1!$D$2:$D$5</c:f>
              <c:numCache>
                <c:formatCode>0\%</c:formatCode>
                <c:ptCount val="4"/>
                <c:pt idx="0">
                  <c:v>2</c:v>
                </c:pt>
                <c:pt idx="1">
                  <c:v>10</c:v>
                </c:pt>
                <c:pt idx="2">
                  <c:v>44</c:v>
                </c:pt>
                <c:pt idx="3">
                  <c:v>50</c:v>
                </c:pt>
              </c:numCache>
            </c:numRef>
          </c:val>
          <c:extLst xmlns:c16r2="http://schemas.microsoft.com/office/drawing/2015/06/chart">
            <c:ext xmlns:c16="http://schemas.microsoft.com/office/drawing/2014/chart" uri="{C3380CC4-5D6E-409C-BE32-E72D297353CC}">
              <c16:uniqueId val="{00000002-3B48-4917-904C-01202F6BA41B}"/>
            </c:ext>
          </c:extLst>
        </c:ser>
        <c:ser>
          <c:idx val="3"/>
          <c:order val="3"/>
          <c:tx>
            <c:strRef>
              <c:f>Hoja1!$E$1</c:f>
              <c:strCache>
                <c:ptCount val="1"/>
                <c:pt idx="0">
                  <c:v>2012</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Los funcionarios ganan poco y así les ayudamos</c:v>
                </c:pt>
                <c:pt idx="1">
                  <c:v>Es como una costumbre</c:v>
                </c:pt>
                <c:pt idx="2">
                  <c:v>Porque si uno no paga las cosas no funcionan</c:v>
                </c:pt>
                <c:pt idx="3">
                  <c:v>Para evitar mayores sanciones</c:v>
                </c:pt>
              </c:strCache>
            </c:strRef>
          </c:cat>
          <c:val>
            <c:numRef>
              <c:f>Hoja1!$E$2:$E$5</c:f>
              <c:numCache>
                <c:formatCode>0\%</c:formatCode>
                <c:ptCount val="4"/>
                <c:pt idx="0">
                  <c:v>5</c:v>
                </c:pt>
                <c:pt idx="1">
                  <c:v>13</c:v>
                </c:pt>
                <c:pt idx="2">
                  <c:v>38</c:v>
                </c:pt>
                <c:pt idx="3">
                  <c:v>54</c:v>
                </c:pt>
              </c:numCache>
            </c:numRef>
          </c:val>
          <c:extLst xmlns:c16r2="http://schemas.microsoft.com/office/drawing/2015/06/chart">
            <c:ext xmlns:c16="http://schemas.microsoft.com/office/drawing/2014/chart" uri="{C3380CC4-5D6E-409C-BE32-E72D297353CC}">
              <c16:uniqueId val="{00000003-3B48-4917-904C-01202F6BA41B}"/>
            </c:ext>
          </c:extLst>
        </c:ser>
        <c:ser>
          <c:idx val="4"/>
          <c:order val="4"/>
          <c:tx>
            <c:strRef>
              <c:f>Hoja1!$F$1</c:f>
              <c:strCache>
                <c:ptCount val="1"/>
                <c:pt idx="0">
                  <c:v>2010</c:v>
                </c:pt>
              </c:strCache>
            </c:strRef>
          </c:tx>
          <c:spPr>
            <a:solidFill>
              <a:schemeClr val="accent5">
                <a:lumMod val="5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Los funcionarios ganan poco y así les ayudamos</c:v>
                </c:pt>
                <c:pt idx="1">
                  <c:v>Es como una costumbre</c:v>
                </c:pt>
                <c:pt idx="2">
                  <c:v>Porque si uno no paga las cosas no funcionan</c:v>
                </c:pt>
                <c:pt idx="3">
                  <c:v>Para evitar mayores sanciones</c:v>
                </c:pt>
              </c:strCache>
            </c:strRef>
          </c:cat>
          <c:val>
            <c:numRef>
              <c:f>Hoja1!$F$2:$F$5</c:f>
              <c:numCache>
                <c:formatCode>0\%</c:formatCode>
                <c:ptCount val="4"/>
                <c:pt idx="0">
                  <c:v>2</c:v>
                </c:pt>
                <c:pt idx="1">
                  <c:v>13</c:v>
                </c:pt>
                <c:pt idx="2">
                  <c:v>50</c:v>
                </c:pt>
                <c:pt idx="3">
                  <c:v>50</c:v>
                </c:pt>
              </c:numCache>
            </c:numRef>
          </c:val>
          <c:extLst xmlns:c16r2="http://schemas.microsoft.com/office/drawing/2015/06/chart">
            <c:ext xmlns:c16="http://schemas.microsoft.com/office/drawing/2014/chart" uri="{C3380CC4-5D6E-409C-BE32-E72D297353CC}">
              <c16:uniqueId val="{00000004-3B48-4917-904C-01202F6BA41B}"/>
            </c:ext>
          </c:extLst>
        </c:ser>
        <c:ser>
          <c:idx val="5"/>
          <c:order val="5"/>
          <c:tx>
            <c:strRef>
              <c:f>Hoja1!$G$1</c:f>
              <c:strCache>
                <c:ptCount val="1"/>
                <c:pt idx="0">
                  <c:v>2008</c:v>
                </c:pt>
              </c:strCache>
            </c:strRef>
          </c:tx>
          <c:spPr>
            <a:solidFill>
              <a:schemeClr val="tx2"/>
            </a:solidFill>
            <a:ln>
              <a:solidFill>
                <a:schemeClr val="bg1"/>
              </a:solid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Hoja1!$A$2:$A$5</c:f>
              <c:strCache>
                <c:ptCount val="4"/>
                <c:pt idx="0">
                  <c:v>Los funcionarios ganan poco y así les ayudamos</c:v>
                </c:pt>
                <c:pt idx="1">
                  <c:v>Es como una costumbre</c:v>
                </c:pt>
                <c:pt idx="2">
                  <c:v>Porque si uno no paga las cosas no funcionan</c:v>
                </c:pt>
                <c:pt idx="3">
                  <c:v>Para evitar mayores sanciones</c:v>
                </c:pt>
              </c:strCache>
            </c:strRef>
          </c:cat>
          <c:val>
            <c:numRef>
              <c:f>Hoja1!$G$2:$G$5</c:f>
              <c:numCache>
                <c:formatCode>0\%</c:formatCode>
                <c:ptCount val="4"/>
                <c:pt idx="0">
                  <c:v>4</c:v>
                </c:pt>
                <c:pt idx="1">
                  <c:v>14</c:v>
                </c:pt>
                <c:pt idx="2">
                  <c:v>36</c:v>
                </c:pt>
                <c:pt idx="3">
                  <c:v>49</c:v>
                </c:pt>
              </c:numCache>
            </c:numRef>
          </c:val>
          <c:extLst xmlns:c16r2="http://schemas.microsoft.com/office/drawing/2015/06/chart">
            <c:ext xmlns:c16="http://schemas.microsoft.com/office/drawing/2014/chart" uri="{C3380CC4-5D6E-409C-BE32-E72D297353CC}">
              <c16:uniqueId val="{00000005-3B48-4917-904C-01202F6BA41B}"/>
            </c:ext>
          </c:extLst>
        </c:ser>
        <c:dLbls>
          <c:showLegendKey val="0"/>
          <c:showVal val="1"/>
          <c:showCatName val="0"/>
          <c:showSerName val="0"/>
          <c:showPercent val="0"/>
          <c:showBubbleSize val="0"/>
        </c:dLbls>
        <c:gapWidth val="150"/>
        <c:axId val="91423472"/>
        <c:axId val="91428368"/>
      </c:barChart>
      <c:catAx>
        <c:axId val="91423472"/>
        <c:scaling>
          <c:orientation val="maxMin"/>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PE"/>
          </a:p>
        </c:txPr>
        <c:crossAx val="91428368"/>
        <c:crosses val="autoZero"/>
        <c:auto val="1"/>
        <c:lblAlgn val="ctr"/>
        <c:lblOffset val="100"/>
        <c:noMultiLvlLbl val="0"/>
      </c:catAx>
      <c:valAx>
        <c:axId val="91428368"/>
        <c:scaling>
          <c:orientation val="minMax"/>
        </c:scaling>
        <c:delete val="1"/>
        <c:axPos val="r"/>
        <c:numFmt formatCode="0\%" sourceLinked="1"/>
        <c:majorTickMark val="out"/>
        <c:minorTickMark val="none"/>
        <c:tickLblPos val="nextTo"/>
        <c:crossAx val="91423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PE"/>
        </a:p>
      </c:txPr>
    </c:legend>
    <c:plotVisOnly val="1"/>
    <c:dispBlanksAs val="gap"/>
    <c:showDLblsOverMax val="0"/>
  </c:chart>
  <c:spPr>
    <a:noFill/>
    <a:ln w="9525" cap="flat" cmpd="sng" algn="ctr">
      <a:noFill/>
      <a:prstDash val="solid"/>
    </a:ln>
    <a:effectLst/>
  </c:spPr>
  <c:txPr>
    <a:bodyPr/>
    <a:lstStyle/>
    <a:p>
      <a:pPr>
        <a:defRPr sz="1200"/>
      </a:pPr>
      <a:endParaRPr lang="es-P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Sí denunció</c:v>
                </c:pt>
              </c:strCache>
            </c:strRef>
          </c:tx>
          <c:spPr>
            <a:solidFill>
              <a:srgbClr val="2F469C"/>
            </a:solidFill>
            <a:ln>
              <a:solidFill>
                <a:schemeClr val="bg1"/>
              </a:solidFill>
            </a:ln>
          </c:spPr>
          <c:invertIfNegative val="0"/>
          <c:dLbls>
            <c:spPr>
              <a:noFill/>
              <a:ln>
                <a:noFill/>
              </a:ln>
              <a:effectLst/>
            </c:spPr>
            <c:txPr>
              <a:bodyPr wrap="square" lIns="38100" tIns="19050" rIns="38100" bIns="19050" anchor="ctr">
                <a:spAutoFit/>
              </a:bodyPr>
              <a:lstStyle/>
              <a:p>
                <a:pPr>
                  <a:defRPr sz="1600"/>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Hoja1!$A$2:$A$6</c:f>
              <c:numCache>
                <c:formatCode>General</c:formatCode>
                <c:ptCount val="5"/>
                <c:pt idx="0">
                  <c:v>2010</c:v>
                </c:pt>
                <c:pt idx="1">
                  <c:v>2012</c:v>
                </c:pt>
                <c:pt idx="2">
                  <c:v>2013</c:v>
                </c:pt>
                <c:pt idx="3">
                  <c:v>2015</c:v>
                </c:pt>
                <c:pt idx="4">
                  <c:v>2017</c:v>
                </c:pt>
              </c:numCache>
            </c:numRef>
          </c:cat>
          <c:val>
            <c:numRef>
              <c:f>Hoja1!$B$2:$B$6</c:f>
              <c:numCache>
                <c:formatCode>0\%</c:formatCode>
                <c:ptCount val="5"/>
                <c:pt idx="0">
                  <c:v>7</c:v>
                </c:pt>
                <c:pt idx="1">
                  <c:v>9</c:v>
                </c:pt>
                <c:pt idx="2">
                  <c:v>5</c:v>
                </c:pt>
                <c:pt idx="3">
                  <c:v>11</c:v>
                </c:pt>
                <c:pt idx="4">
                  <c:v>6.9</c:v>
                </c:pt>
              </c:numCache>
            </c:numRef>
          </c:val>
          <c:extLst xmlns:c16r2="http://schemas.microsoft.com/office/drawing/2015/06/chart">
            <c:ext xmlns:c16="http://schemas.microsoft.com/office/drawing/2014/chart" uri="{C3380CC4-5D6E-409C-BE32-E72D297353CC}">
              <c16:uniqueId val="{00000000-9DC7-47D9-897C-546FE8213A99}"/>
            </c:ext>
          </c:extLst>
        </c:ser>
        <c:ser>
          <c:idx val="1"/>
          <c:order val="1"/>
          <c:tx>
            <c:strRef>
              <c:f>Hoja1!$C$1</c:f>
              <c:strCache>
                <c:ptCount val="1"/>
                <c:pt idx="0">
                  <c:v>No denunció</c:v>
                </c:pt>
              </c:strCache>
            </c:strRef>
          </c:tx>
          <c:spPr>
            <a:solidFill>
              <a:srgbClr val="ED1C24"/>
            </a:solidFill>
            <a:ln>
              <a:solidFill>
                <a:schemeClr val="bg1"/>
              </a:solidFill>
            </a:ln>
          </c:spPr>
          <c:invertIfNegative val="0"/>
          <c:dLbls>
            <c:spPr>
              <a:noFill/>
              <a:ln>
                <a:noFill/>
              </a:ln>
              <a:effectLst/>
            </c:spPr>
            <c:txPr>
              <a:bodyPr wrap="square" lIns="38100" tIns="19050" rIns="38100" bIns="19050" anchor="ctr">
                <a:spAutoFit/>
              </a:bodyPr>
              <a:lstStyle/>
              <a:p>
                <a:pPr>
                  <a:defRPr sz="1600"/>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Hoja1!$A$2:$A$6</c:f>
              <c:numCache>
                <c:formatCode>General</c:formatCode>
                <c:ptCount val="5"/>
                <c:pt idx="0">
                  <c:v>2010</c:v>
                </c:pt>
                <c:pt idx="1">
                  <c:v>2012</c:v>
                </c:pt>
                <c:pt idx="2">
                  <c:v>2013</c:v>
                </c:pt>
                <c:pt idx="3">
                  <c:v>2015</c:v>
                </c:pt>
                <c:pt idx="4">
                  <c:v>2017</c:v>
                </c:pt>
              </c:numCache>
            </c:numRef>
          </c:cat>
          <c:val>
            <c:numRef>
              <c:f>Hoja1!$C$2:$C$6</c:f>
              <c:numCache>
                <c:formatCode>0\%</c:formatCode>
                <c:ptCount val="5"/>
                <c:pt idx="0">
                  <c:v>91</c:v>
                </c:pt>
                <c:pt idx="1">
                  <c:v>88</c:v>
                </c:pt>
                <c:pt idx="2">
                  <c:v>93</c:v>
                </c:pt>
                <c:pt idx="3">
                  <c:v>87</c:v>
                </c:pt>
                <c:pt idx="4">
                  <c:v>92.7</c:v>
                </c:pt>
              </c:numCache>
            </c:numRef>
          </c:val>
          <c:extLst xmlns:c16r2="http://schemas.microsoft.com/office/drawing/2015/06/chart">
            <c:ext xmlns:c16="http://schemas.microsoft.com/office/drawing/2014/chart" uri="{C3380CC4-5D6E-409C-BE32-E72D297353CC}">
              <c16:uniqueId val="{00000001-9DC7-47D9-897C-546FE8213A99}"/>
            </c:ext>
          </c:extLst>
        </c:ser>
        <c:ser>
          <c:idx val="2"/>
          <c:order val="2"/>
          <c:tx>
            <c:strRef>
              <c:f>Hoja1!$D$1</c:f>
              <c:strCache>
                <c:ptCount val="1"/>
                <c:pt idx="0">
                  <c:v>No precisa</c:v>
                </c:pt>
              </c:strCache>
            </c:strRef>
          </c:tx>
          <c:spPr>
            <a:solidFill>
              <a:schemeClr val="bg2"/>
            </a:solidFill>
            <a:ln>
              <a:solidFill>
                <a:schemeClr val="bg1"/>
              </a:solidFill>
            </a:ln>
          </c:spPr>
          <c:invertIfNegative val="0"/>
          <c:dLbls>
            <c:spPr>
              <a:noFill/>
              <a:ln>
                <a:noFill/>
              </a:ln>
              <a:effectLst/>
            </c:spPr>
            <c:txPr>
              <a:bodyPr wrap="square" lIns="38100" tIns="19050" rIns="38100" bIns="19050" anchor="ctr">
                <a:spAutoFit/>
              </a:bodyPr>
              <a:lstStyle/>
              <a:p>
                <a:pPr>
                  <a:defRPr sz="1600"/>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Hoja1!$A$2:$A$6</c:f>
              <c:numCache>
                <c:formatCode>General</c:formatCode>
                <c:ptCount val="5"/>
                <c:pt idx="0">
                  <c:v>2010</c:v>
                </c:pt>
                <c:pt idx="1">
                  <c:v>2012</c:v>
                </c:pt>
                <c:pt idx="2">
                  <c:v>2013</c:v>
                </c:pt>
                <c:pt idx="3">
                  <c:v>2015</c:v>
                </c:pt>
                <c:pt idx="4">
                  <c:v>2017</c:v>
                </c:pt>
              </c:numCache>
            </c:numRef>
          </c:cat>
          <c:val>
            <c:numRef>
              <c:f>Hoja1!$D$2:$D$6</c:f>
              <c:numCache>
                <c:formatCode>0\%</c:formatCode>
                <c:ptCount val="5"/>
                <c:pt idx="0">
                  <c:v>2</c:v>
                </c:pt>
                <c:pt idx="1">
                  <c:v>3</c:v>
                </c:pt>
                <c:pt idx="2">
                  <c:v>2</c:v>
                </c:pt>
                <c:pt idx="3">
                  <c:v>2</c:v>
                </c:pt>
              </c:numCache>
            </c:numRef>
          </c:val>
          <c:extLst xmlns:c16r2="http://schemas.microsoft.com/office/drawing/2015/06/chart">
            <c:ext xmlns:c16="http://schemas.microsoft.com/office/drawing/2014/chart" uri="{C3380CC4-5D6E-409C-BE32-E72D297353CC}">
              <c16:uniqueId val="{00000002-9DC7-47D9-897C-546FE8213A99}"/>
            </c:ext>
          </c:extLst>
        </c:ser>
        <c:dLbls>
          <c:showLegendKey val="0"/>
          <c:showVal val="1"/>
          <c:showCatName val="0"/>
          <c:showSerName val="0"/>
          <c:showPercent val="0"/>
          <c:showBubbleSize val="0"/>
        </c:dLbls>
        <c:gapWidth val="75"/>
        <c:overlap val="100"/>
        <c:axId val="91424016"/>
        <c:axId val="91424560"/>
      </c:barChart>
      <c:catAx>
        <c:axId val="91424016"/>
        <c:scaling>
          <c:orientation val="minMax"/>
        </c:scaling>
        <c:delete val="0"/>
        <c:axPos val="l"/>
        <c:numFmt formatCode="General" sourceLinked="1"/>
        <c:majorTickMark val="none"/>
        <c:minorTickMark val="none"/>
        <c:tickLblPos val="nextTo"/>
        <c:spPr>
          <a:ln>
            <a:noFill/>
          </a:ln>
        </c:spPr>
        <c:txPr>
          <a:bodyPr/>
          <a:lstStyle/>
          <a:p>
            <a:pPr>
              <a:defRPr sz="1600" b="0">
                <a:solidFill>
                  <a:schemeClr val="tx1">
                    <a:lumMod val="75000"/>
                    <a:lumOff val="25000"/>
                  </a:schemeClr>
                </a:solidFill>
              </a:defRPr>
            </a:pPr>
            <a:endParaRPr lang="es-PE"/>
          </a:p>
        </c:txPr>
        <c:crossAx val="91424560"/>
        <c:crosses val="autoZero"/>
        <c:auto val="1"/>
        <c:lblAlgn val="ctr"/>
        <c:lblOffset val="100"/>
        <c:noMultiLvlLbl val="0"/>
      </c:catAx>
      <c:valAx>
        <c:axId val="91424560"/>
        <c:scaling>
          <c:orientation val="minMax"/>
        </c:scaling>
        <c:delete val="1"/>
        <c:axPos val="b"/>
        <c:numFmt formatCode="0%" sourceLinked="1"/>
        <c:majorTickMark val="out"/>
        <c:minorTickMark val="none"/>
        <c:tickLblPos val="nextTo"/>
        <c:crossAx val="91424016"/>
        <c:crosses val="autoZero"/>
        <c:crossBetween val="between"/>
      </c:valAx>
    </c:plotArea>
    <c:legend>
      <c:legendPos val="t"/>
      <c:layout>
        <c:manualLayout>
          <c:xMode val="edge"/>
          <c:yMode val="edge"/>
          <c:x val="0.29449770675057846"/>
          <c:y val="4.9973706185524998E-2"/>
          <c:w val="0.41347143817938575"/>
          <c:h val="9.043329564225347E-2"/>
        </c:manualLayout>
      </c:layout>
      <c:overlay val="0"/>
      <c:txPr>
        <a:bodyPr/>
        <a:lstStyle/>
        <a:p>
          <a:pPr>
            <a:defRPr sz="1600" b="0">
              <a:solidFill>
                <a:schemeClr val="tx1">
                  <a:lumMod val="75000"/>
                  <a:lumOff val="25000"/>
                </a:schemeClr>
              </a:solidFill>
            </a:defRPr>
          </a:pPr>
          <a:endParaRPr lang="es-PE"/>
        </a:p>
      </c:txPr>
    </c:legend>
    <c:plotVisOnly val="1"/>
    <c:dispBlanksAs val="gap"/>
    <c:showDLblsOverMax val="0"/>
  </c:chart>
  <c:txPr>
    <a:bodyPr/>
    <a:lstStyle/>
    <a:p>
      <a:pPr>
        <a:defRPr sz="1200" b="1">
          <a:solidFill>
            <a:schemeClr val="bg1"/>
          </a:solidFill>
        </a:defRPr>
      </a:pPr>
      <a:endParaRPr lang="es-P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7082850018849"/>
          <c:y val="0.12984128236229378"/>
          <c:w val="0.67690525559290504"/>
          <c:h val="0.87015871763770625"/>
        </c:manualLayout>
      </c:layout>
      <c:barChart>
        <c:barDir val="bar"/>
        <c:grouping val="clustered"/>
        <c:varyColors val="0"/>
        <c:ser>
          <c:idx val="0"/>
          <c:order val="0"/>
          <c:tx>
            <c:strRef>
              <c:f>Hoja1!$B$1</c:f>
              <c:strCache>
                <c:ptCount val="1"/>
                <c:pt idx="0">
                  <c:v>Total 2017</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Muy infiltrado</c:v>
                </c:pt>
                <c:pt idx="1">
                  <c:v>Poco</c:v>
                </c:pt>
                <c:pt idx="2">
                  <c:v>Nada infiltrado</c:v>
                </c:pt>
              </c:strCache>
            </c:strRef>
          </c:cat>
          <c:val>
            <c:numRef>
              <c:f>Hoja1!$B$2:$B$4</c:f>
              <c:numCache>
                <c:formatCode>0\%</c:formatCode>
                <c:ptCount val="3"/>
                <c:pt idx="0">
                  <c:v>68.400000000000006</c:v>
                </c:pt>
                <c:pt idx="1">
                  <c:v>26.8</c:v>
                </c:pt>
                <c:pt idx="2">
                  <c:v>3.1</c:v>
                </c:pt>
              </c:numCache>
            </c:numRef>
          </c:val>
          <c:extLst xmlns:c16r2="http://schemas.microsoft.com/office/drawing/2015/06/chart">
            <c:ext xmlns:c16="http://schemas.microsoft.com/office/drawing/2014/chart" uri="{C3380CC4-5D6E-409C-BE32-E72D297353CC}">
              <c16:uniqueId val="{00000000-DFAD-4AC4-A83E-49B52245FCF4}"/>
            </c:ext>
          </c:extLst>
        </c:ser>
        <c:dLbls>
          <c:dLblPos val="outEnd"/>
          <c:showLegendKey val="0"/>
          <c:showVal val="1"/>
          <c:showCatName val="0"/>
          <c:showSerName val="0"/>
          <c:showPercent val="0"/>
          <c:showBubbleSize val="0"/>
        </c:dLbls>
        <c:gapWidth val="29"/>
        <c:axId val="91427280"/>
        <c:axId val="91425648"/>
      </c:barChart>
      <c:catAx>
        <c:axId val="9142728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1425648"/>
        <c:crosses val="autoZero"/>
        <c:auto val="1"/>
        <c:lblAlgn val="ctr"/>
        <c:lblOffset val="100"/>
        <c:noMultiLvlLbl val="0"/>
      </c:catAx>
      <c:valAx>
        <c:axId val="91425648"/>
        <c:scaling>
          <c:orientation val="minMax"/>
        </c:scaling>
        <c:delete val="1"/>
        <c:axPos val="t"/>
        <c:numFmt formatCode="0\%" sourceLinked="1"/>
        <c:majorTickMark val="none"/>
        <c:minorTickMark val="none"/>
        <c:tickLblPos val="nextTo"/>
        <c:crossAx val="9142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800000"/>
            </a:solidFill>
            <a:ln>
              <a:noFill/>
            </a:ln>
            <a:effectLst/>
          </c:spPr>
          <c:invertIfNegative val="0"/>
          <c:dPt>
            <c:idx val="0"/>
            <c:invertIfNegative val="0"/>
            <c:bubble3D val="0"/>
            <c:spPr>
              <a:solidFill>
                <a:srgbClr val="ED1C24"/>
              </a:solidFill>
              <a:ln>
                <a:noFill/>
              </a:ln>
              <a:effectLst/>
            </c:spPr>
            <c:extLst xmlns:c16r2="http://schemas.microsoft.com/office/drawing/2015/06/chart">
              <c:ext xmlns:c16="http://schemas.microsoft.com/office/drawing/2014/chart" uri="{C3380CC4-5D6E-409C-BE32-E72D297353CC}">
                <c16:uniqueId val="{00000003-1767-4ED7-B621-D0B5B37B617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Mediante el financiamiento de campañas políticas con dinero ilícito</c:v>
                </c:pt>
                <c:pt idx="1">
                  <c:v>Infiltración de bandas criminales en la policía, fiscalía y Poder Judicial</c:v>
                </c:pt>
                <c:pt idx="2">
                  <c:v>Creando empresas que contratan con el Estado para lavar dinero</c:v>
                </c:pt>
                <c:pt idx="3">
                  <c:v>Conexiones políticas con funcionarios y políticos en puestos claves</c:v>
                </c:pt>
              </c:strCache>
            </c:strRef>
          </c:cat>
          <c:val>
            <c:numRef>
              <c:f>Hoja1!$B$2:$B$5</c:f>
              <c:numCache>
                <c:formatCode>0\%</c:formatCode>
                <c:ptCount val="4"/>
                <c:pt idx="0">
                  <c:v>36</c:v>
                </c:pt>
                <c:pt idx="1">
                  <c:v>17.3</c:v>
                </c:pt>
                <c:pt idx="2">
                  <c:v>16</c:v>
                </c:pt>
                <c:pt idx="3">
                  <c:v>13.3</c:v>
                </c:pt>
              </c:numCache>
            </c:numRef>
          </c:val>
          <c:extLst xmlns:c16r2="http://schemas.microsoft.com/office/drawing/2015/06/chart">
            <c:ext xmlns:c16="http://schemas.microsoft.com/office/drawing/2014/chart" uri="{C3380CC4-5D6E-409C-BE32-E72D297353CC}">
              <c16:uniqueId val="{00000000-1767-4ED7-B621-D0B5B37B6177}"/>
            </c:ext>
          </c:extLst>
        </c:ser>
        <c:dLbls>
          <c:dLblPos val="ctr"/>
          <c:showLegendKey val="0"/>
          <c:showVal val="1"/>
          <c:showCatName val="0"/>
          <c:showSerName val="0"/>
          <c:showPercent val="0"/>
          <c:showBubbleSize val="0"/>
        </c:dLbls>
        <c:gapWidth val="60"/>
        <c:axId val="92067536"/>
        <c:axId val="92072976"/>
      </c:barChart>
      <c:catAx>
        <c:axId val="920675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2072976"/>
        <c:crosses val="autoZero"/>
        <c:auto val="1"/>
        <c:lblAlgn val="ctr"/>
        <c:lblOffset val="100"/>
        <c:noMultiLvlLbl val="0"/>
      </c:catAx>
      <c:valAx>
        <c:axId val="92072976"/>
        <c:scaling>
          <c:orientation val="minMax"/>
        </c:scaling>
        <c:delete val="1"/>
        <c:axPos val="t"/>
        <c:numFmt formatCode="0\%" sourceLinked="1"/>
        <c:majorTickMark val="none"/>
        <c:minorTickMark val="none"/>
        <c:tickLblPos val="nextTo"/>
        <c:crossAx val="9206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Muy eficaz</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Hoja1!$B$2:$B$4</c:f>
              <c:numCache>
                <c:formatCode>0\%</c:formatCode>
                <c:ptCount val="3"/>
                <c:pt idx="0">
                  <c:v>2.5</c:v>
                </c:pt>
                <c:pt idx="1">
                  <c:v>2.6</c:v>
                </c:pt>
                <c:pt idx="2">
                  <c:v>2.4</c:v>
                </c:pt>
              </c:numCache>
            </c:numRef>
          </c:val>
          <c:extLst xmlns:c16r2="http://schemas.microsoft.com/office/drawing/2015/06/chart">
            <c:ext xmlns:c16="http://schemas.microsoft.com/office/drawing/2014/chart" uri="{C3380CC4-5D6E-409C-BE32-E72D297353CC}">
              <c16:uniqueId val="{00000000-2D00-4F9A-81B8-7F0E8DF815E8}"/>
            </c:ext>
          </c:extLst>
        </c:ser>
        <c:ser>
          <c:idx val="1"/>
          <c:order val="1"/>
          <c:tx>
            <c:strRef>
              <c:f>Hoja1!$C$1</c:f>
              <c:strCache>
                <c:ptCount val="1"/>
                <c:pt idx="0">
                  <c:v>Algo eficaz</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Hoja1!$C$2:$C$4</c:f>
              <c:numCache>
                <c:formatCode>0\%</c:formatCode>
                <c:ptCount val="3"/>
                <c:pt idx="0">
                  <c:v>21.2</c:v>
                </c:pt>
                <c:pt idx="1">
                  <c:v>20.5</c:v>
                </c:pt>
                <c:pt idx="2">
                  <c:v>21.8</c:v>
                </c:pt>
              </c:numCache>
            </c:numRef>
          </c:val>
          <c:extLst xmlns:c16r2="http://schemas.microsoft.com/office/drawing/2015/06/chart">
            <c:ext xmlns:c16="http://schemas.microsoft.com/office/drawing/2014/chart" uri="{C3380CC4-5D6E-409C-BE32-E72D297353CC}">
              <c16:uniqueId val="{00000001-2D00-4F9A-81B8-7F0E8DF815E8}"/>
            </c:ext>
          </c:extLst>
        </c:ser>
        <c:ser>
          <c:idx val="2"/>
          <c:order val="2"/>
          <c:tx>
            <c:strRef>
              <c:f>Hoja1!$D$1</c:f>
              <c:strCache>
                <c:ptCount val="1"/>
                <c:pt idx="0">
                  <c:v>Poco eficaz</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Hoja1!$D$2:$D$4</c:f>
              <c:numCache>
                <c:formatCode>0\%</c:formatCode>
                <c:ptCount val="3"/>
                <c:pt idx="0">
                  <c:v>42.7</c:v>
                </c:pt>
                <c:pt idx="1">
                  <c:v>43.7</c:v>
                </c:pt>
                <c:pt idx="2">
                  <c:v>42</c:v>
                </c:pt>
              </c:numCache>
            </c:numRef>
          </c:val>
          <c:extLst xmlns:c16r2="http://schemas.microsoft.com/office/drawing/2015/06/chart">
            <c:ext xmlns:c16="http://schemas.microsoft.com/office/drawing/2014/chart" uri="{C3380CC4-5D6E-409C-BE32-E72D297353CC}">
              <c16:uniqueId val="{00000002-2D00-4F9A-81B8-7F0E8DF815E8}"/>
            </c:ext>
          </c:extLst>
        </c:ser>
        <c:ser>
          <c:idx val="3"/>
          <c:order val="3"/>
          <c:tx>
            <c:strRef>
              <c:f>Hoja1!$E$1</c:f>
              <c:strCache>
                <c:ptCount val="1"/>
                <c:pt idx="0">
                  <c:v>Nada eficaz</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Hoja1!$E$2:$E$4</c:f>
              <c:numCache>
                <c:formatCode>0\%</c:formatCode>
                <c:ptCount val="3"/>
                <c:pt idx="0">
                  <c:v>32.299999999999997</c:v>
                </c:pt>
                <c:pt idx="1">
                  <c:v>32.6</c:v>
                </c:pt>
                <c:pt idx="2">
                  <c:v>32</c:v>
                </c:pt>
              </c:numCache>
            </c:numRef>
          </c:val>
          <c:extLst xmlns:c16r2="http://schemas.microsoft.com/office/drawing/2015/06/chart">
            <c:ext xmlns:c16="http://schemas.microsoft.com/office/drawing/2014/chart" uri="{C3380CC4-5D6E-409C-BE32-E72D297353CC}">
              <c16:uniqueId val="{00000003-2D00-4F9A-81B8-7F0E8DF815E8}"/>
            </c:ext>
          </c:extLst>
        </c:ser>
        <c:ser>
          <c:idx val="4"/>
          <c:order val="4"/>
          <c:tx>
            <c:strRef>
              <c:f>Hoja1!$F$1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Hoja1!$F$2:$F$4</c:f>
              <c:numCache>
                <c:formatCode>0\%</c:formatCode>
                <c:ptCount val="3"/>
                <c:pt idx="0">
                  <c:v>1.3</c:v>
                </c:pt>
                <c:pt idx="1">
                  <c:v>0.6</c:v>
                </c:pt>
                <c:pt idx="2">
                  <c:v>1.8</c:v>
                </c:pt>
              </c:numCache>
            </c:numRef>
          </c:val>
          <c:extLst xmlns:c16r2="http://schemas.microsoft.com/office/drawing/2015/06/chart">
            <c:ext xmlns:c16="http://schemas.microsoft.com/office/drawing/2014/chart" uri="{C3380CC4-5D6E-409C-BE32-E72D297353CC}">
              <c16:uniqueId val="{00000004-2D00-4F9A-81B8-7F0E8DF815E8}"/>
            </c:ext>
          </c:extLst>
        </c:ser>
        <c:dLbls>
          <c:dLblPos val="ctr"/>
          <c:showLegendKey val="0"/>
          <c:showVal val="1"/>
          <c:showCatName val="0"/>
          <c:showSerName val="0"/>
          <c:showPercent val="0"/>
          <c:showBubbleSize val="0"/>
        </c:dLbls>
        <c:gapWidth val="55"/>
        <c:overlap val="100"/>
        <c:axId val="92071888"/>
        <c:axId val="92066448"/>
      </c:barChart>
      <c:catAx>
        <c:axId val="920718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2066448"/>
        <c:crosses val="autoZero"/>
        <c:auto val="1"/>
        <c:lblAlgn val="ctr"/>
        <c:lblOffset val="100"/>
        <c:noMultiLvlLbl val="0"/>
      </c:catAx>
      <c:valAx>
        <c:axId val="92066448"/>
        <c:scaling>
          <c:orientation val="minMax"/>
        </c:scaling>
        <c:delete val="1"/>
        <c:axPos val="t"/>
        <c:numFmt formatCode="0%" sourceLinked="1"/>
        <c:majorTickMark val="none"/>
        <c:minorTickMark val="none"/>
        <c:tickLblPos val="nextTo"/>
        <c:crossAx val="92071888"/>
        <c:crosses val="autoZero"/>
        <c:crossBetween val="between"/>
      </c:valAx>
      <c:spPr>
        <a:noFill/>
        <a:ln>
          <a:noFill/>
        </a:ln>
        <a:effectLst/>
      </c:spPr>
    </c:plotArea>
    <c:legend>
      <c:legendPos val="t"/>
      <c:layout>
        <c:manualLayout>
          <c:xMode val="edge"/>
          <c:yMode val="edge"/>
          <c:x val="0.19811447173567903"/>
          <c:y val="7.665469889242843E-2"/>
          <c:w val="0.70373125339013287"/>
          <c:h val="8.330491774755929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Muy buena</c:v>
                </c:pt>
              </c:strCache>
            </c:strRef>
          </c:tx>
          <c:spPr>
            <a:solidFill>
              <a:srgbClr val="2F469C"/>
            </a:solidFill>
            <a:ln>
              <a:solidFill>
                <a:schemeClr val="bg1"/>
              </a:solidFill>
            </a:ln>
            <a:effectLst/>
          </c:spPr>
          <c:invertIfNegative val="0"/>
          <c:dLbls>
            <c:dLbl>
              <c:idx val="1"/>
              <c:layout>
                <c:manualLayout>
                  <c:x val="4.5943272358411067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9FD-4270-8BAE-1709BABF8060}"/>
                </c:ext>
                <c:ext xmlns:c15="http://schemas.microsoft.com/office/drawing/2012/chart" uri="{CE6537A1-D6FC-4f65-9D91-7224C49458BB}"/>
              </c:extLst>
            </c:dLbl>
            <c:dLbl>
              <c:idx val="2"/>
              <c:layout>
                <c:manualLayout>
                  <c:x val="9.18865447168217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9FD-4270-8BAE-1709BABF8060}"/>
                </c:ext>
                <c:ext xmlns:c15="http://schemas.microsoft.com/office/drawing/2012/chart" uri="{CE6537A1-D6FC-4f65-9D91-7224C49458BB}"/>
              </c:extLst>
            </c:dLbl>
            <c:dLbl>
              <c:idx val="3"/>
              <c:layout>
                <c:manualLayout>
                  <c:x val="6.8914908537616179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9FD-4270-8BAE-1709BABF8060}"/>
                </c:ext>
                <c:ext xmlns:c15="http://schemas.microsoft.com/office/drawing/2012/chart" uri="{CE6537A1-D6FC-4f65-9D91-7224C49458BB}"/>
              </c:extLst>
            </c:dLbl>
            <c:dLbl>
              <c:idx val="4"/>
              <c:layout>
                <c:manualLayout>
                  <c:x val="8.0400850817492781E-3"/>
                  <c:y val="-5.986800134889132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9FD-4270-8BAE-1709BABF8060}"/>
                </c:ext>
                <c:ext xmlns:c15="http://schemas.microsoft.com/office/drawing/2012/chart" uri="{CE6537A1-D6FC-4f65-9D91-7224C49458BB}"/>
              </c:extLst>
            </c:dLbl>
            <c:dLbl>
              <c:idx val="5"/>
              <c:layout>
                <c:manualLayout>
                  <c:x val="6.8914908537616596E-3"/>
                  <c:y val="3.0420640811996366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B9FD-4270-8BAE-1709BABF8060}"/>
                </c:ext>
                <c:ext xmlns:c15="http://schemas.microsoft.com/office/drawing/2012/chart" uri="{CE6537A1-D6FC-4f65-9D91-7224C49458BB}"/>
              </c:extLst>
            </c:dLbl>
            <c:dLbl>
              <c:idx val="6"/>
              <c:layout>
                <c:manualLayout>
                  <c:x val="6.8914908537616596E-3"/>
                  <c:y val="-3.041824548594706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B9FD-4270-8BAE-1709BABF8060}"/>
                </c:ext>
                <c:ext xmlns:c15="http://schemas.microsoft.com/office/drawing/2012/chart" uri="{CE6537A1-D6FC-4f65-9D91-7224C49458BB}"/>
              </c:extLst>
            </c:dLbl>
            <c:dLbl>
              <c:idx val="7"/>
              <c:layout>
                <c:manualLayout>
                  <c:x val="8.0400726627219369E-3"/>
                  <c:y val="3.0420640811995251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B9FD-4270-8BAE-1709BABF806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Medios de comunicación</c:v>
                </c:pt>
                <c:pt idx="1">
                  <c:v>Fiscalía de la Nación</c:v>
                </c:pt>
                <c:pt idx="2">
                  <c:v>La empresa privada</c:v>
                </c:pt>
                <c:pt idx="3">
                  <c:v>Contraloría de la República</c:v>
                </c:pt>
                <c:pt idx="4">
                  <c:v>Poder Judicial</c:v>
                </c:pt>
                <c:pt idx="5">
                  <c:v>Gobierno de Pedro Pablo Kuczynski*</c:v>
                </c:pt>
                <c:pt idx="6">
                  <c:v>Congreso de la República</c:v>
                </c:pt>
                <c:pt idx="7">
                  <c:v>Partidos políticos / movimientos regionales*</c:v>
                </c:pt>
              </c:strCache>
            </c:strRef>
          </c:cat>
          <c:val>
            <c:numRef>
              <c:f>Hoja1!$B$2:$B$9</c:f>
              <c:numCache>
                <c:formatCode>0\%</c:formatCode>
                <c:ptCount val="8"/>
                <c:pt idx="0">
                  <c:v>4</c:v>
                </c:pt>
                <c:pt idx="1">
                  <c:v>1.9</c:v>
                </c:pt>
                <c:pt idx="2">
                  <c:v>0.7</c:v>
                </c:pt>
                <c:pt idx="3">
                  <c:v>1.3</c:v>
                </c:pt>
                <c:pt idx="4">
                  <c:v>1</c:v>
                </c:pt>
                <c:pt idx="5">
                  <c:v>0.8</c:v>
                </c:pt>
                <c:pt idx="6">
                  <c:v>1.7</c:v>
                </c:pt>
                <c:pt idx="7">
                  <c:v>0.9</c:v>
                </c:pt>
              </c:numCache>
            </c:numRef>
          </c:val>
          <c:extLst xmlns:c16r2="http://schemas.microsoft.com/office/drawing/2015/06/chart">
            <c:ext xmlns:c16="http://schemas.microsoft.com/office/drawing/2014/chart" uri="{C3380CC4-5D6E-409C-BE32-E72D297353CC}">
              <c16:uniqueId val="{00000000-B9FD-4270-8BAE-1709BABF8060}"/>
            </c:ext>
          </c:extLst>
        </c:ser>
        <c:ser>
          <c:idx val="1"/>
          <c:order val="1"/>
          <c:tx>
            <c:strRef>
              <c:f>Hoja1!$C$1</c:f>
              <c:strCache>
                <c:ptCount val="1"/>
                <c:pt idx="0">
                  <c:v>Buena</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Medios de comunicación</c:v>
                </c:pt>
                <c:pt idx="1">
                  <c:v>Fiscalía de la Nación</c:v>
                </c:pt>
                <c:pt idx="2">
                  <c:v>La empresa privada</c:v>
                </c:pt>
                <c:pt idx="3">
                  <c:v>Contraloría de la República</c:v>
                </c:pt>
                <c:pt idx="4">
                  <c:v>Poder Judicial</c:v>
                </c:pt>
                <c:pt idx="5">
                  <c:v>Gobierno de Pedro Pablo Kuczynski*</c:v>
                </c:pt>
                <c:pt idx="6">
                  <c:v>Congreso de la República</c:v>
                </c:pt>
                <c:pt idx="7">
                  <c:v>Partidos políticos / movimientos regionales*</c:v>
                </c:pt>
              </c:strCache>
            </c:strRef>
          </c:cat>
          <c:val>
            <c:numRef>
              <c:f>Hoja1!$C$2:$C$9</c:f>
              <c:numCache>
                <c:formatCode>0\%</c:formatCode>
                <c:ptCount val="8"/>
                <c:pt idx="0">
                  <c:v>27.5</c:v>
                </c:pt>
                <c:pt idx="1">
                  <c:v>13.4</c:v>
                </c:pt>
                <c:pt idx="2">
                  <c:v>13.6</c:v>
                </c:pt>
                <c:pt idx="3">
                  <c:v>11.1</c:v>
                </c:pt>
                <c:pt idx="4">
                  <c:v>10.199999999999999</c:v>
                </c:pt>
                <c:pt idx="5">
                  <c:v>9.1</c:v>
                </c:pt>
                <c:pt idx="6">
                  <c:v>7.3</c:v>
                </c:pt>
                <c:pt idx="7">
                  <c:v>6.3</c:v>
                </c:pt>
              </c:numCache>
            </c:numRef>
          </c:val>
          <c:extLst xmlns:c16r2="http://schemas.microsoft.com/office/drawing/2015/06/chart">
            <c:ext xmlns:c16="http://schemas.microsoft.com/office/drawing/2014/chart" uri="{C3380CC4-5D6E-409C-BE32-E72D297353CC}">
              <c16:uniqueId val="{00000001-B9FD-4270-8BAE-1709BABF8060}"/>
            </c:ext>
          </c:extLst>
        </c:ser>
        <c:ser>
          <c:idx val="2"/>
          <c:order val="2"/>
          <c:tx>
            <c:strRef>
              <c:f>Hoja1!$D$1</c:f>
              <c:strCache>
                <c:ptCount val="1"/>
                <c:pt idx="0">
                  <c:v>Ni buena ni mala</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0000"/>
                        <a:lumOff val="10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Medios de comunicación</c:v>
                </c:pt>
                <c:pt idx="1">
                  <c:v>Fiscalía de la Nación</c:v>
                </c:pt>
                <c:pt idx="2">
                  <c:v>La empresa privada</c:v>
                </c:pt>
                <c:pt idx="3">
                  <c:v>Contraloría de la República</c:v>
                </c:pt>
                <c:pt idx="4">
                  <c:v>Poder Judicial</c:v>
                </c:pt>
                <c:pt idx="5">
                  <c:v>Gobierno de Pedro Pablo Kuczynski*</c:v>
                </c:pt>
                <c:pt idx="6">
                  <c:v>Congreso de la República</c:v>
                </c:pt>
                <c:pt idx="7">
                  <c:v>Partidos políticos / movimientos regionales*</c:v>
                </c:pt>
              </c:strCache>
            </c:strRef>
          </c:cat>
          <c:val>
            <c:numRef>
              <c:f>Hoja1!$D$2:$D$9</c:f>
              <c:numCache>
                <c:formatCode>0\%</c:formatCode>
                <c:ptCount val="8"/>
                <c:pt idx="0">
                  <c:v>31.6</c:v>
                </c:pt>
                <c:pt idx="1">
                  <c:v>31.3</c:v>
                </c:pt>
                <c:pt idx="2">
                  <c:v>40</c:v>
                </c:pt>
                <c:pt idx="3">
                  <c:v>35.799999999999997</c:v>
                </c:pt>
                <c:pt idx="4">
                  <c:v>30</c:v>
                </c:pt>
                <c:pt idx="5">
                  <c:v>34.799999999999997</c:v>
                </c:pt>
                <c:pt idx="6">
                  <c:v>33.1</c:v>
                </c:pt>
                <c:pt idx="7">
                  <c:v>29.4</c:v>
                </c:pt>
              </c:numCache>
            </c:numRef>
          </c:val>
          <c:extLst xmlns:c16r2="http://schemas.microsoft.com/office/drawing/2015/06/chart">
            <c:ext xmlns:c16="http://schemas.microsoft.com/office/drawing/2014/chart" uri="{C3380CC4-5D6E-409C-BE32-E72D297353CC}">
              <c16:uniqueId val="{00000002-B9FD-4270-8BAE-1709BABF8060}"/>
            </c:ext>
          </c:extLst>
        </c:ser>
        <c:ser>
          <c:idx val="3"/>
          <c:order val="3"/>
          <c:tx>
            <c:strRef>
              <c:f>Hoja1!$E$1</c:f>
              <c:strCache>
                <c:ptCount val="1"/>
                <c:pt idx="0">
                  <c:v>Mala</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Medios de comunicación</c:v>
                </c:pt>
                <c:pt idx="1">
                  <c:v>Fiscalía de la Nación</c:v>
                </c:pt>
                <c:pt idx="2">
                  <c:v>La empresa privada</c:v>
                </c:pt>
                <c:pt idx="3">
                  <c:v>Contraloría de la República</c:v>
                </c:pt>
                <c:pt idx="4">
                  <c:v>Poder Judicial</c:v>
                </c:pt>
                <c:pt idx="5">
                  <c:v>Gobierno de Pedro Pablo Kuczynski*</c:v>
                </c:pt>
                <c:pt idx="6">
                  <c:v>Congreso de la República</c:v>
                </c:pt>
                <c:pt idx="7">
                  <c:v>Partidos políticos / movimientos regionales*</c:v>
                </c:pt>
              </c:strCache>
            </c:strRef>
          </c:cat>
          <c:val>
            <c:numRef>
              <c:f>Hoja1!$E$2:$E$9</c:f>
              <c:numCache>
                <c:formatCode>0\%</c:formatCode>
                <c:ptCount val="8"/>
                <c:pt idx="0">
                  <c:v>24.3</c:v>
                </c:pt>
                <c:pt idx="1">
                  <c:v>38</c:v>
                </c:pt>
                <c:pt idx="2">
                  <c:v>33.1</c:v>
                </c:pt>
                <c:pt idx="3">
                  <c:v>36.4</c:v>
                </c:pt>
                <c:pt idx="4">
                  <c:v>40.200000000000003</c:v>
                </c:pt>
                <c:pt idx="5">
                  <c:v>35.5</c:v>
                </c:pt>
                <c:pt idx="6">
                  <c:v>36.9</c:v>
                </c:pt>
                <c:pt idx="7">
                  <c:v>44.1</c:v>
                </c:pt>
              </c:numCache>
            </c:numRef>
          </c:val>
          <c:extLst xmlns:c16r2="http://schemas.microsoft.com/office/drawing/2015/06/chart">
            <c:ext xmlns:c16="http://schemas.microsoft.com/office/drawing/2014/chart" uri="{C3380CC4-5D6E-409C-BE32-E72D297353CC}">
              <c16:uniqueId val="{00000003-B9FD-4270-8BAE-1709BABF8060}"/>
            </c:ext>
          </c:extLst>
        </c:ser>
        <c:ser>
          <c:idx val="4"/>
          <c:order val="4"/>
          <c:tx>
            <c:strRef>
              <c:f>Hoja1!$F$1</c:f>
              <c:strCache>
                <c:ptCount val="1"/>
                <c:pt idx="0">
                  <c:v>Muy mala</c:v>
                </c:pt>
              </c:strCache>
            </c:strRef>
          </c:tx>
          <c:spPr>
            <a:solidFill>
              <a:srgbClr val="8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Medios de comunicación</c:v>
                </c:pt>
                <c:pt idx="1">
                  <c:v>Fiscalía de la Nación</c:v>
                </c:pt>
                <c:pt idx="2">
                  <c:v>La empresa privada</c:v>
                </c:pt>
                <c:pt idx="3">
                  <c:v>Contraloría de la República</c:v>
                </c:pt>
                <c:pt idx="4">
                  <c:v>Poder Judicial</c:v>
                </c:pt>
                <c:pt idx="5">
                  <c:v>Gobierno de Pedro Pablo Kuczynski*</c:v>
                </c:pt>
                <c:pt idx="6">
                  <c:v>Congreso de la República</c:v>
                </c:pt>
                <c:pt idx="7">
                  <c:v>Partidos políticos / movimientos regionales*</c:v>
                </c:pt>
              </c:strCache>
            </c:strRef>
          </c:cat>
          <c:val>
            <c:numRef>
              <c:f>Hoja1!$F$2:$F$9</c:f>
              <c:numCache>
                <c:formatCode>0\%</c:formatCode>
                <c:ptCount val="8"/>
                <c:pt idx="0">
                  <c:v>10.5</c:v>
                </c:pt>
                <c:pt idx="1">
                  <c:v>12.3</c:v>
                </c:pt>
                <c:pt idx="2">
                  <c:v>7.8</c:v>
                </c:pt>
                <c:pt idx="3">
                  <c:v>10.4</c:v>
                </c:pt>
                <c:pt idx="4">
                  <c:v>16.5</c:v>
                </c:pt>
                <c:pt idx="5">
                  <c:v>17.600000000000001</c:v>
                </c:pt>
                <c:pt idx="6">
                  <c:v>19.7</c:v>
                </c:pt>
                <c:pt idx="7">
                  <c:v>15.4</c:v>
                </c:pt>
              </c:numCache>
            </c:numRef>
          </c:val>
          <c:extLst xmlns:c16r2="http://schemas.microsoft.com/office/drawing/2015/06/chart">
            <c:ext xmlns:c16="http://schemas.microsoft.com/office/drawing/2014/chart" uri="{C3380CC4-5D6E-409C-BE32-E72D297353CC}">
              <c16:uniqueId val="{00000004-B9FD-4270-8BAE-1709BABF8060}"/>
            </c:ext>
          </c:extLst>
        </c:ser>
        <c:ser>
          <c:idx val="5"/>
          <c:order val="5"/>
          <c:tx>
            <c:strRef>
              <c:f>Hoja1!$G$1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Medios de comunicación</c:v>
                </c:pt>
                <c:pt idx="1">
                  <c:v>Fiscalía de la Nación</c:v>
                </c:pt>
                <c:pt idx="2">
                  <c:v>La empresa privada</c:v>
                </c:pt>
                <c:pt idx="3">
                  <c:v>Contraloría de la República</c:v>
                </c:pt>
                <c:pt idx="4">
                  <c:v>Poder Judicial</c:v>
                </c:pt>
                <c:pt idx="5">
                  <c:v>Gobierno de Pedro Pablo Kuczynski*</c:v>
                </c:pt>
                <c:pt idx="6">
                  <c:v>Congreso de la República</c:v>
                </c:pt>
                <c:pt idx="7">
                  <c:v>Partidos políticos / movimientos regionales*</c:v>
                </c:pt>
              </c:strCache>
            </c:strRef>
          </c:cat>
          <c:val>
            <c:numRef>
              <c:f>Hoja1!$G$2:$G$9</c:f>
              <c:numCache>
                <c:formatCode>0\%</c:formatCode>
                <c:ptCount val="8"/>
                <c:pt idx="0">
                  <c:v>2.1</c:v>
                </c:pt>
                <c:pt idx="1">
                  <c:v>3.2</c:v>
                </c:pt>
                <c:pt idx="2">
                  <c:v>4.7</c:v>
                </c:pt>
                <c:pt idx="3">
                  <c:v>5</c:v>
                </c:pt>
                <c:pt idx="4">
                  <c:v>2.1</c:v>
                </c:pt>
                <c:pt idx="5">
                  <c:v>2.2000000000000002</c:v>
                </c:pt>
                <c:pt idx="6">
                  <c:v>1.3</c:v>
                </c:pt>
                <c:pt idx="7">
                  <c:v>3.9</c:v>
                </c:pt>
              </c:numCache>
            </c:numRef>
          </c:val>
          <c:extLst xmlns:c16r2="http://schemas.microsoft.com/office/drawing/2015/06/chart">
            <c:ext xmlns:c16="http://schemas.microsoft.com/office/drawing/2014/chart" uri="{C3380CC4-5D6E-409C-BE32-E72D297353CC}">
              <c16:uniqueId val="{00000005-B9FD-4270-8BAE-1709BABF8060}"/>
            </c:ext>
          </c:extLst>
        </c:ser>
        <c:dLbls>
          <c:dLblPos val="ctr"/>
          <c:showLegendKey val="0"/>
          <c:showVal val="1"/>
          <c:showCatName val="0"/>
          <c:showSerName val="0"/>
          <c:showPercent val="0"/>
          <c:showBubbleSize val="0"/>
        </c:dLbls>
        <c:gapWidth val="60"/>
        <c:overlap val="100"/>
        <c:axId val="92070256"/>
        <c:axId val="92068080"/>
      </c:barChart>
      <c:catAx>
        <c:axId val="920702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2068080"/>
        <c:crosses val="autoZero"/>
        <c:auto val="1"/>
        <c:lblAlgn val="ctr"/>
        <c:lblOffset val="100"/>
        <c:noMultiLvlLbl val="0"/>
      </c:catAx>
      <c:valAx>
        <c:axId val="92068080"/>
        <c:scaling>
          <c:orientation val="minMax"/>
        </c:scaling>
        <c:delete val="1"/>
        <c:axPos val="t"/>
        <c:numFmt formatCode="0%" sourceLinked="1"/>
        <c:majorTickMark val="none"/>
        <c:minorTickMark val="none"/>
        <c:tickLblPos val="nextTo"/>
        <c:crossAx val="92070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2F469C"/>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0-4C23-473D-AD15-850743EE453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Mayor desconfianza en el Estado</c:v>
                </c:pt>
                <c:pt idx="1">
                  <c:v>Menor crecimiento económico</c:v>
                </c:pt>
                <c:pt idx="2">
                  <c:v>Peores obras de infraestructura</c:v>
                </c:pt>
                <c:pt idx="3">
                  <c:v>Más pobreza</c:v>
                </c:pt>
                <c:pt idx="4">
                  <c:v>Menos empleo</c:v>
                </c:pt>
                <c:pt idx="5">
                  <c:v>Peores instituciones públicas</c:v>
                </c:pt>
                <c:pt idx="6">
                  <c:v>Peores servicios públicos</c:v>
                </c:pt>
              </c:strCache>
            </c:strRef>
          </c:cat>
          <c:val>
            <c:numRef>
              <c:f>Hoja1!$B$2:$B$8</c:f>
              <c:numCache>
                <c:formatCode>0\%</c:formatCode>
                <c:ptCount val="7"/>
                <c:pt idx="0">
                  <c:v>60.7</c:v>
                </c:pt>
                <c:pt idx="1">
                  <c:v>49.2</c:v>
                </c:pt>
                <c:pt idx="2">
                  <c:v>37.299999999999997</c:v>
                </c:pt>
                <c:pt idx="3">
                  <c:v>23.1</c:v>
                </c:pt>
                <c:pt idx="4">
                  <c:v>23</c:v>
                </c:pt>
                <c:pt idx="5">
                  <c:v>18.899999999999999</c:v>
                </c:pt>
                <c:pt idx="6">
                  <c:v>16.399999999999999</c:v>
                </c:pt>
              </c:numCache>
            </c:numRef>
          </c:val>
          <c:extLst xmlns:c16r2="http://schemas.microsoft.com/office/drawing/2015/06/chart">
            <c:ext xmlns:c16="http://schemas.microsoft.com/office/drawing/2014/chart" uri="{C3380CC4-5D6E-409C-BE32-E72D297353CC}">
              <c16:uniqueId val="{00000000-B66A-41A2-B604-E25C41DF65BA}"/>
            </c:ext>
          </c:extLst>
        </c:ser>
        <c:dLbls>
          <c:dLblPos val="ctr"/>
          <c:showLegendKey val="0"/>
          <c:showVal val="1"/>
          <c:showCatName val="0"/>
          <c:showSerName val="0"/>
          <c:showPercent val="0"/>
          <c:showBubbleSize val="0"/>
        </c:dLbls>
        <c:gapWidth val="50"/>
        <c:axId val="9046448"/>
        <c:axId val="9044816"/>
      </c:barChart>
      <c:catAx>
        <c:axId val="9046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044816"/>
        <c:crosses val="autoZero"/>
        <c:auto val="1"/>
        <c:lblAlgn val="ctr"/>
        <c:lblOffset val="100"/>
        <c:noMultiLvlLbl val="0"/>
      </c:catAx>
      <c:valAx>
        <c:axId val="9044816"/>
        <c:scaling>
          <c:orientation val="minMax"/>
        </c:scaling>
        <c:delete val="1"/>
        <c:axPos val="t"/>
        <c:numFmt formatCode="0\%" sourceLinked="1"/>
        <c:majorTickMark val="none"/>
        <c:minorTickMark val="none"/>
        <c:tickLblPos val="nextTo"/>
        <c:crossAx val="9046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67004354014429"/>
          <c:y val="9.5093673004979812E-2"/>
          <c:w val="0.52340905025024653"/>
          <c:h val="0.90490632699502005"/>
        </c:manualLayout>
      </c:layout>
      <c:barChart>
        <c:barDir val="bar"/>
        <c:grouping val="clustered"/>
        <c:varyColors val="0"/>
        <c:ser>
          <c:idx val="0"/>
          <c:order val="0"/>
          <c:tx>
            <c:strRef>
              <c:f>Hoja1!$B$1</c:f>
              <c:strCache>
                <c:ptCount val="1"/>
                <c:pt idx="0">
                  <c:v>2017</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Poder Judicial </c:v>
                </c:pt>
                <c:pt idx="1">
                  <c:v>Congreso de la República </c:v>
                </c:pt>
                <c:pt idx="2">
                  <c:v>Policía Nacional </c:v>
                </c:pt>
                <c:pt idx="3">
                  <c:v>Gobiernos regionales </c:v>
                </c:pt>
                <c:pt idx="4">
                  <c:v>Partidos políticos/movimientos regionales </c:v>
                </c:pt>
                <c:pt idx="5">
                  <c:v>Gobiernos municipales</c:v>
                </c:pt>
                <c:pt idx="6">
                  <c:v>Fiscalía de la Nación </c:v>
                </c:pt>
                <c:pt idx="7">
                  <c:v>Gobierno de PPK*</c:v>
                </c:pt>
              </c:strCache>
            </c:strRef>
          </c:cat>
          <c:val>
            <c:numRef>
              <c:f>Hoja1!$B$2:$B$9</c:f>
              <c:numCache>
                <c:formatCode>0\%</c:formatCode>
                <c:ptCount val="8"/>
                <c:pt idx="0">
                  <c:v>47.7</c:v>
                </c:pt>
                <c:pt idx="1">
                  <c:v>44.8</c:v>
                </c:pt>
                <c:pt idx="2">
                  <c:v>36.200000000000003</c:v>
                </c:pt>
                <c:pt idx="3">
                  <c:v>27.3</c:v>
                </c:pt>
                <c:pt idx="4">
                  <c:v>24.8</c:v>
                </c:pt>
                <c:pt idx="5">
                  <c:v>21.6</c:v>
                </c:pt>
                <c:pt idx="6">
                  <c:v>20.5</c:v>
                </c:pt>
                <c:pt idx="7">
                  <c:v>19.7</c:v>
                </c:pt>
              </c:numCache>
            </c:numRef>
          </c:val>
          <c:extLst xmlns:c16r2="http://schemas.microsoft.com/office/drawing/2015/06/chart">
            <c:ext xmlns:c16="http://schemas.microsoft.com/office/drawing/2014/chart" uri="{C3380CC4-5D6E-409C-BE32-E72D297353CC}">
              <c16:uniqueId val="{00000000-B5FE-400B-AFC3-DCD8FE735F11}"/>
            </c:ext>
          </c:extLst>
        </c:ser>
        <c:dLbls>
          <c:showLegendKey val="0"/>
          <c:showVal val="0"/>
          <c:showCatName val="0"/>
          <c:showSerName val="0"/>
          <c:showPercent val="0"/>
          <c:showBubbleSize val="0"/>
        </c:dLbls>
        <c:gapWidth val="50"/>
        <c:axId val="93747744"/>
        <c:axId val="93742848"/>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Hoja1!$C$1</c15:sqref>
                        </c15:formulaRef>
                      </c:ext>
                    </c:extLst>
                    <c:strCache>
                      <c:ptCount val="1"/>
                      <c:pt idx="0">
                        <c:v>2015</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Hoja1!$A$2:$A$9</c15:sqref>
                        </c15:formulaRef>
                      </c:ext>
                    </c:extLst>
                    <c:strCache>
                      <c:ptCount val="8"/>
                      <c:pt idx="0">
                        <c:v>Poder Judicial </c:v>
                      </c:pt>
                      <c:pt idx="1">
                        <c:v>Congreso de la República </c:v>
                      </c:pt>
                      <c:pt idx="2">
                        <c:v>Policía Nacional </c:v>
                      </c:pt>
                      <c:pt idx="3">
                        <c:v>Gobiernos regionales </c:v>
                      </c:pt>
                      <c:pt idx="4">
                        <c:v>Partidos políticos/movimientos regionales </c:v>
                      </c:pt>
                      <c:pt idx="5">
                        <c:v>Gobiernos municipales</c:v>
                      </c:pt>
                      <c:pt idx="6">
                        <c:v>Fiscalía de la Nación </c:v>
                      </c:pt>
                      <c:pt idx="7">
                        <c:v>Gobierno de PPK*</c:v>
                      </c:pt>
                    </c:strCache>
                  </c:strRef>
                </c:cat>
                <c:val>
                  <c:numRef>
                    <c:extLst xmlns:c16r2="http://schemas.microsoft.com/office/drawing/2015/06/chart">
                      <c:ext uri="{02D57815-91ED-43cb-92C2-25804820EDAC}">
                        <c15:formulaRef>
                          <c15:sqref>Hoja1!$C$2:$C$9</c15:sqref>
                        </c15:formulaRef>
                      </c:ext>
                    </c:extLst>
                    <c:numCache>
                      <c:formatCode>0\%</c:formatCode>
                      <c:ptCount val="8"/>
                      <c:pt idx="0">
                        <c:v>47</c:v>
                      </c:pt>
                      <c:pt idx="1">
                        <c:v>44</c:v>
                      </c:pt>
                      <c:pt idx="2">
                        <c:v>42</c:v>
                      </c:pt>
                      <c:pt idx="3">
                        <c:v>24</c:v>
                      </c:pt>
                      <c:pt idx="4">
                        <c:v>30</c:v>
                      </c:pt>
                      <c:pt idx="6">
                        <c:v>19</c:v>
                      </c:pt>
                      <c:pt idx="7">
                        <c:v>16</c:v>
                      </c:pt>
                    </c:numCache>
                  </c:numRef>
                </c:val>
                <c:extLst xmlns:c16r2="http://schemas.microsoft.com/office/drawing/2015/06/chart">
                  <c:ext xmlns:c16="http://schemas.microsoft.com/office/drawing/2014/chart" uri="{C3380CC4-5D6E-409C-BE32-E72D297353CC}">
                    <c16:uniqueId val="{00000001-B5FE-400B-AFC3-DCD8FE735F11}"/>
                  </c:ext>
                </c:extLst>
              </c15:ser>
            </c15:filteredBarSeries>
          </c:ext>
        </c:extLst>
      </c:barChart>
      <c:catAx>
        <c:axId val="93747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3742848"/>
        <c:crosses val="autoZero"/>
        <c:auto val="1"/>
        <c:lblAlgn val="ctr"/>
        <c:lblOffset val="100"/>
        <c:noMultiLvlLbl val="0"/>
      </c:catAx>
      <c:valAx>
        <c:axId val="93742848"/>
        <c:scaling>
          <c:orientation val="minMax"/>
        </c:scaling>
        <c:delete val="1"/>
        <c:axPos val="t"/>
        <c:numFmt formatCode="0\%" sourceLinked="1"/>
        <c:majorTickMark val="none"/>
        <c:minorTickMark val="none"/>
        <c:tickLblPos val="nextTo"/>
        <c:crossAx val="9374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2F469C"/>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6DE8-42C9-BDE0-D0DFE73BD24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Mayor crecimiento económico</c:v>
                </c:pt>
                <c:pt idx="1">
                  <c:v>Mayor confianza en el Estado</c:v>
                </c:pt>
                <c:pt idx="2">
                  <c:v>Mayor empleo</c:v>
                </c:pt>
                <c:pt idx="3">
                  <c:v>Menos pobreza</c:v>
                </c:pt>
                <c:pt idx="4">
                  <c:v>Más confianza entre los peruanos</c:v>
                </c:pt>
                <c:pt idx="5">
                  <c:v>Mejores obras de infraestructura</c:v>
                </c:pt>
              </c:strCache>
            </c:strRef>
          </c:cat>
          <c:val>
            <c:numRef>
              <c:f>Hoja1!$B$2:$B$7</c:f>
              <c:numCache>
                <c:formatCode>0\%</c:formatCode>
                <c:ptCount val="6"/>
                <c:pt idx="0">
                  <c:v>61.4</c:v>
                </c:pt>
                <c:pt idx="1">
                  <c:v>37.1</c:v>
                </c:pt>
                <c:pt idx="2">
                  <c:v>32</c:v>
                </c:pt>
                <c:pt idx="3">
                  <c:v>28.8</c:v>
                </c:pt>
                <c:pt idx="4">
                  <c:v>22.1</c:v>
                </c:pt>
                <c:pt idx="5">
                  <c:v>21.6</c:v>
                </c:pt>
              </c:numCache>
            </c:numRef>
          </c:val>
          <c:extLst xmlns:c16r2="http://schemas.microsoft.com/office/drawing/2015/06/chart">
            <c:ext xmlns:c16="http://schemas.microsoft.com/office/drawing/2014/chart" uri="{C3380CC4-5D6E-409C-BE32-E72D297353CC}">
              <c16:uniqueId val="{00000000-6DE8-42C9-BDE0-D0DFE73BD245}"/>
            </c:ext>
          </c:extLst>
        </c:ser>
        <c:dLbls>
          <c:dLblPos val="ctr"/>
          <c:showLegendKey val="0"/>
          <c:showVal val="1"/>
          <c:showCatName val="0"/>
          <c:showSerName val="0"/>
          <c:showPercent val="0"/>
          <c:showBubbleSize val="0"/>
        </c:dLbls>
        <c:gapWidth val="60"/>
        <c:axId val="93743936"/>
        <c:axId val="93743392"/>
      </c:barChart>
      <c:catAx>
        <c:axId val="93743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3743392"/>
        <c:crosses val="autoZero"/>
        <c:auto val="1"/>
        <c:lblAlgn val="ctr"/>
        <c:lblOffset val="100"/>
        <c:noMultiLvlLbl val="0"/>
      </c:catAx>
      <c:valAx>
        <c:axId val="93743392"/>
        <c:scaling>
          <c:orientation val="minMax"/>
        </c:scaling>
        <c:delete val="1"/>
        <c:axPos val="t"/>
        <c:numFmt formatCode="0\%" sourceLinked="1"/>
        <c:majorTickMark val="none"/>
        <c:minorTickMark val="none"/>
        <c:tickLblPos val="nextTo"/>
        <c:crossAx val="93743936"/>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defRPr>
      </a:pPr>
      <a:endParaRPr lang="es-P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63079609513143"/>
          <c:y val="0.22379994451697643"/>
          <c:w val="0.51436920390486862"/>
          <c:h val="0.74002990440933303"/>
        </c:manualLayout>
      </c:layout>
      <c:barChart>
        <c:barDir val="bar"/>
        <c:grouping val="percentStacked"/>
        <c:varyColors val="0"/>
        <c:ser>
          <c:idx val="0"/>
          <c:order val="0"/>
          <c:tx>
            <c:strRef>
              <c:f>Hoja1!$B$1</c:f>
              <c:strCache>
                <c:ptCount val="1"/>
                <c:pt idx="0">
                  <c:v>Totalmente en desacuerdo</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2"/>
                <c:pt idx="0">
                  <c:v>La corrupción es inevitable; es poco lo que uno puede hacer al respecto</c:v>
                </c:pt>
                <c:pt idx="1">
                  <c:v>Permanecer honesto y fiel a sus ideales dificultará la carrera de un político</c:v>
                </c:pt>
              </c:strCache>
            </c:strRef>
          </c:cat>
          <c:val>
            <c:numRef>
              <c:f>Hoja1!$B$2:$B$4</c:f>
              <c:numCache>
                <c:formatCode>0\%</c:formatCode>
                <c:ptCount val="2"/>
                <c:pt idx="0">
                  <c:v>24.5</c:v>
                </c:pt>
                <c:pt idx="1">
                  <c:v>18.899999999999999</c:v>
                </c:pt>
              </c:numCache>
            </c:numRef>
          </c:val>
          <c:extLst xmlns:c16r2="http://schemas.microsoft.com/office/drawing/2015/06/chart">
            <c:ext xmlns:c16="http://schemas.microsoft.com/office/drawing/2014/chart" uri="{C3380CC4-5D6E-409C-BE32-E72D297353CC}">
              <c16:uniqueId val="{00000000-1CF8-40D0-855C-580B2247B4F6}"/>
            </c:ext>
          </c:extLst>
        </c:ser>
        <c:ser>
          <c:idx val="1"/>
          <c:order val="1"/>
          <c:tx>
            <c:strRef>
              <c:f>Hoja1!$C$1</c:f>
              <c:strCache>
                <c:ptCount val="1"/>
                <c:pt idx="0">
                  <c:v>2</c:v>
                </c:pt>
              </c:strCache>
            </c:strRef>
          </c:tx>
          <c:spPr>
            <a:solidFill>
              <a:srgbClr val="2F469C"/>
            </a:solidFill>
            <a:ln>
              <a:solidFill>
                <a:schemeClr val="bg1">
                  <a:alpha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2"/>
                <c:pt idx="0">
                  <c:v>La corrupción es inevitable; es poco lo que uno puede hacer al respecto</c:v>
                </c:pt>
                <c:pt idx="1">
                  <c:v>Permanecer honesto y fiel a sus ideales dificultará la carrera de un político</c:v>
                </c:pt>
              </c:strCache>
            </c:strRef>
          </c:cat>
          <c:val>
            <c:numRef>
              <c:f>Hoja1!$C$2:$C$4</c:f>
              <c:numCache>
                <c:formatCode>0\%</c:formatCode>
                <c:ptCount val="2"/>
                <c:pt idx="0">
                  <c:v>11.7</c:v>
                </c:pt>
                <c:pt idx="1">
                  <c:v>10.5</c:v>
                </c:pt>
              </c:numCache>
            </c:numRef>
          </c:val>
          <c:extLst xmlns:c16r2="http://schemas.microsoft.com/office/drawing/2015/06/chart">
            <c:ext xmlns:c16="http://schemas.microsoft.com/office/drawing/2014/chart" uri="{C3380CC4-5D6E-409C-BE32-E72D297353CC}">
              <c16:uniqueId val="{00000001-1CF8-40D0-855C-580B2247B4F6}"/>
            </c:ext>
          </c:extLst>
        </c:ser>
        <c:ser>
          <c:idx val="2"/>
          <c:order val="2"/>
          <c:tx>
            <c:strRef>
              <c:f>Hoja1!$D$1</c:f>
              <c:strCache>
                <c:ptCount val="1"/>
                <c:pt idx="0">
                  <c:v>3</c:v>
                </c:pt>
              </c:strCache>
            </c:strRef>
          </c:tx>
          <c:spPr>
            <a:solidFill>
              <a:srgbClr val="2F469C">
                <a:alpha val="43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2"/>
                <c:pt idx="0">
                  <c:v>La corrupción es inevitable; es poco lo que uno puede hacer al respecto</c:v>
                </c:pt>
                <c:pt idx="1">
                  <c:v>Permanecer honesto y fiel a sus ideales dificultará la carrera de un político</c:v>
                </c:pt>
              </c:strCache>
            </c:strRef>
          </c:cat>
          <c:val>
            <c:numRef>
              <c:f>Hoja1!$D$2:$D$4</c:f>
              <c:numCache>
                <c:formatCode>0\%</c:formatCode>
                <c:ptCount val="2"/>
                <c:pt idx="0">
                  <c:v>14.3</c:v>
                </c:pt>
                <c:pt idx="1">
                  <c:v>12.8</c:v>
                </c:pt>
              </c:numCache>
            </c:numRef>
          </c:val>
          <c:extLst xmlns:c16r2="http://schemas.microsoft.com/office/drawing/2015/06/chart">
            <c:ext xmlns:c16="http://schemas.microsoft.com/office/drawing/2014/chart" uri="{C3380CC4-5D6E-409C-BE32-E72D297353CC}">
              <c16:uniqueId val="{00000002-1CF8-40D0-855C-580B2247B4F6}"/>
            </c:ext>
          </c:extLst>
        </c:ser>
        <c:ser>
          <c:idx val="3"/>
          <c:order val="3"/>
          <c:tx>
            <c:strRef>
              <c:f>Hoja1!$E$1</c:f>
              <c:strCache>
                <c:ptCount val="1"/>
                <c:pt idx="0">
                  <c:v>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2"/>
                <c:pt idx="0">
                  <c:v>La corrupción es inevitable; es poco lo que uno puede hacer al respecto</c:v>
                </c:pt>
                <c:pt idx="1">
                  <c:v>Permanecer honesto y fiel a sus ideales dificultará la carrera de un político</c:v>
                </c:pt>
              </c:strCache>
            </c:strRef>
          </c:cat>
          <c:val>
            <c:numRef>
              <c:f>Hoja1!$E$2:$E$4</c:f>
              <c:numCache>
                <c:formatCode>0\%</c:formatCode>
                <c:ptCount val="2"/>
                <c:pt idx="0">
                  <c:v>16.899999999999999</c:v>
                </c:pt>
                <c:pt idx="1">
                  <c:v>14.8</c:v>
                </c:pt>
              </c:numCache>
            </c:numRef>
          </c:val>
          <c:extLst xmlns:c16r2="http://schemas.microsoft.com/office/drawing/2015/06/chart">
            <c:ext xmlns:c16="http://schemas.microsoft.com/office/drawing/2014/chart" uri="{C3380CC4-5D6E-409C-BE32-E72D297353CC}">
              <c16:uniqueId val="{00000003-1CF8-40D0-855C-580B2247B4F6}"/>
            </c:ext>
          </c:extLst>
        </c:ser>
        <c:ser>
          <c:idx val="4"/>
          <c:order val="4"/>
          <c:tx>
            <c:strRef>
              <c:f>Hoja1!$F$1</c:f>
              <c:strCache>
                <c:ptCount val="1"/>
                <c:pt idx="0">
                  <c:v>5</c:v>
                </c:pt>
              </c:strCache>
            </c:strRef>
          </c:tx>
          <c:spPr>
            <a:solidFill>
              <a:srgbClr val="ED1C24">
                <a:alpha val="43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2"/>
                <c:pt idx="0">
                  <c:v>La corrupción es inevitable; es poco lo que uno puede hacer al respecto</c:v>
                </c:pt>
                <c:pt idx="1">
                  <c:v>Permanecer honesto y fiel a sus ideales dificultará la carrera de un político</c:v>
                </c:pt>
              </c:strCache>
            </c:strRef>
          </c:cat>
          <c:val>
            <c:numRef>
              <c:f>Hoja1!$F$2:$F$4</c:f>
              <c:numCache>
                <c:formatCode>0\%</c:formatCode>
                <c:ptCount val="2"/>
                <c:pt idx="0">
                  <c:v>11.3</c:v>
                </c:pt>
                <c:pt idx="1">
                  <c:v>15</c:v>
                </c:pt>
              </c:numCache>
            </c:numRef>
          </c:val>
          <c:extLst xmlns:c16r2="http://schemas.microsoft.com/office/drawing/2015/06/chart">
            <c:ext xmlns:c16="http://schemas.microsoft.com/office/drawing/2014/chart" uri="{C3380CC4-5D6E-409C-BE32-E72D297353CC}">
              <c16:uniqueId val="{00000004-1CF8-40D0-855C-580B2247B4F6}"/>
            </c:ext>
          </c:extLst>
        </c:ser>
        <c:ser>
          <c:idx val="5"/>
          <c:order val="5"/>
          <c:tx>
            <c:strRef>
              <c:f>Hoja1!$G$1</c:f>
              <c:strCache>
                <c:ptCount val="1"/>
                <c:pt idx="0">
                  <c:v>6</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2"/>
                <c:pt idx="0">
                  <c:v>La corrupción es inevitable; es poco lo que uno puede hacer al respecto</c:v>
                </c:pt>
                <c:pt idx="1">
                  <c:v>Permanecer honesto y fiel a sus ideales dificultará la carrera de un político</c:v>
                </c:pt>
              </c:strCache>
            </c:strRef>
          </c:cat>
          <c:val>
            <c:numRef>
              <c:f>Hoja1!$G$2:$G$4</c:f>
              <c:numCache>
                <c:formatCode>0\%</c:formatCode>
                <c:ptCount val="2"/>
                <c:pt idx="0">
                  <c:v>5.6</c:v>
                </c:pt>
                <c:pt idx="1">
                  <c:v>7.8</c:v>
                </c:pt>
              </c:numCache>
            </c:numRef>
          </c:val>
          <c:extLst xmlns:c16r2="http://schemas.microsoft.com/office/drawing/2015/06/chart">
            <c:ext xmlns:c16="http://schemas.microsoft.com/office/drawing/2014/chart" uri="{C3380CC4-5D6E-409C-BE32-E72D297353CC}">
              <c16:uniqueId val="{00000005-1CF8-40D0-855C-580B2247B4F6}"/>
            </c:ext>
          </c:extLst>
        </c:ser>
        <c:ser>
          <c:idx val="6"/>
          <c:order val="6"/>
          <c:tx>
            <c:strRef>
              <c:f>Hoja1!$H$1</c:f>
              <c:strCache>
                <c:ptCount val="1"/>
                <c:pt idx="0">
                  <c:v>Totalmente de acuerdo</c:v>
                </c:pt>
              </c:strCache>
            </c:strRef>
          </c:tx>
          <c:spPr>
            <a:solidFill>
              <a:srgbClr val="800000"/>
            </a:solidFill>
            <a:ln>
              <a:solidFill>
                <a:schemeClr val="bg1"/>
              </a:solidFill>
            </a:ln>
            <a:effectLst/>
          </c:spPr>
          <c:invertIfNegative val="0"/>
          <c:dLbls>
            <c:dLbl>
              <c:idx val="0"/>
              <c:layout>
                <c:manualLayout>
                  <c:x val="-6.1601909639796655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CF8-40D0-855C-580B2247B4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2"/>
                <c:pt idx="0">
                  <c:v>La corrupción es inevitable; es poco lo que uno puede hacer al respecto</c:v>
                </c:pt>
                <c:pt idx="1">
                  <c:v>Permanecer honesto y fiel a sus ideales dificultará la carrera de un político</c:v>
                </c:pt>
              </c:strCache>
            </c:strRef>
          </c:cat>
          <c:val>
            <c:numRef>
              <c:f>Hoja1!$H$2:$H$4</c:f>
              <c:numCache>
                <c:formatCode>0\%</c:formatCode>
                <c:ptCount val="2"/>
                <c:pt idx="0">
                  <c:v>13.5</c:v>
                </c:pt>
                <c:pt idx="1">
                  <c:v>17.2</c:v>
                </c:pt>
              </c:numCache>
            </c:numRef>
          </c:val>
          <c:extLst xmlns:c16r2="http://schemas.microsoft.com/office/drawing/2015/06/chart">
            <c:ext xmlns:c16="http://schemas.microsoft.com/office/drawing/2014/chart" uri="{C3380CC4-5D6E-409C-BE32-E72D297353CC}">
              <c16:uniqueId val="{00000006-1CF8-40D0-855C-580B2247B4F6}"/>
            </c:ext>
          </c:extLst>
        </c:ser>
        <c:ser>
          <c:idx val="7"/>
          <c:order val="7"/>
          <c:tx>
            <c:strRef>
              <c:f>Hoja1!$I$1</c:f>
              <c:strCache>
                <c:ptCount val="1"/>
                <c:pt idx="0">
                  <c:v>No precisa</c:v>
                </c:pt>
              </c:strCache>
            </c:strRef>
          </c:tx>
          <c:spPr>
            <a:solidFill>
              <a:schemeClr val="bg2"/>
            </a:solidFill>
            <a:ln>
              <a:solidFill>
                <a:schemeClr val="bg1"/>
              </a:solidFill>
            </a:ln>
            <a:effectLst/>
          </c:spPr>
          <c:invertIfNegative val="0"/>
          <c:dLbls>
            <c:dLbl>
              <c:idx val="0"/>
              <c:layout>
                <c:manualLayout>
                  <c:x val="-1.8069684751800154E-16"/>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CF8-40D0-855C-580B2247B4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2"/>
                <c:pt idx="0">
                  <c:v>La corrupción es inevitable; es poco lo que uno puede hacer al respecto</c:v>
                </c:pt>
                <c:pt idx="1">
                  <c:v>Permanecer honesto y fiel a sus ideales dificultará la carrera de un político</c:v>
                </c:pt>
              </c:strCache>
            </c:strRef>
          </c:cat>
          <c:val>
            <c:numRef>
              <c:f>Hoja1!$I$2:$I$4</c:f>
              <c:numCache>
                <c:formatCode>0\%</c:formatCode>
                <c:ptCount val="2"/>
                <c:pt idx="0">
                  <c:v>2.2000000000000002</c:v>
                </c:pt>
                <c:pt idx="1">
                  <c:v>3.1</c:v>
                </c:pt>
              </c:numCache>
            </c:numRef>
          </c:val>
          <c:extLst xmlns:c16r2="http://schemas.microsoft.com/office/drawing/2015/06/chart">
            <c:ext xmlns:c16="http://schemas.microsoft.com/office/drawing/2014/chart" uri="{C3380CC4-5D6E-409C-BE32-E72D297353CC}">
              <c16:uniqueId val="{00000007-1CF8-40D0-855C-580B2247B4F6}"/>
            </c:ext>
          </c:extLst>
        </c:ser>
        <c:dLbls>
          <c:dLblPos val="ctr"/>
          <c:showLegendKey val="0"/>
          <c:showVal val="1"/>
          <c:showCatName val="0"/>
          <c:showSerName val="0"/>
          <c:showPercent val="0"/>
          <c:showBubbleSize val="0"/>
        </c:dLbls>
        <c:gapWidth val="50"/>
        <c:overlap val="100"/>
        <c:axId val="93745568"/>
        <c:axId val="93741216"/>
      </c:barChart>
      <c:catAx>
        <c:axId val="937455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3741216"/>
        <c:crosses val="autoZero"/>
        <c:auto val="1"/>
        <c:lblAlgn val="ctr"/>
        <c:lblOffset val="100"/>
        <c:noMultiLvlLbl val="0"/>
      </c:catAx>
      <c:valAx>
        <c:axId val="93741216"/>
        <c:scaling>
          <c:orientation val="minMax"/>
        </c:scaling>
        <c:delete val="1"/>
        <c:axPos val="t"/>
        <c:numFmt formatCode="0%" sourceLinked="1"/>
        <c:majorTickMark val="none"/>
        <c:minorTickMark val="none"/>
        <c:tickLblPos val="nextTo"/>
        <c:crossAx val="93745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8704991194533"/>
          <c:y val="0.22379994451697643"/>
          <c:w val="0.51526540303591961"/>
          <c:h val="0.74002990440933303"/>
        </c:manualLayout>
      </c:layout>
      <c:barChart>
        <c:barDir val="bar"/>
        <c:grouping val="percentStacked"/>
        <c:varyColors val="0"/>
        <c:ser>
          <c:idx val="0"/>
          <c:order val="0"/>
          <c:tx>
            <c:strRef>
              <c:f>Hoja1!$B$1</c:f>
              <c:strCache>
                <c:ptCount val="1"/>
                <c:pt idx="0">
                  <c:v>Totalmente en desacuerdo</c:v>
                </c:pt>
              </c:strCache>
            </c:strRef>
          </c:tx>
          <c:spPr>
            <a:solidFill>
              <a:srgbClr val="8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1"/>
                <c:pt idx="0">
                  <c:v>La política mejorará en el Perú</c:v>
                </c:pt>
              </c:strCache>
            </c:strRef>
          </c:cat>
          <c:val>
            <c:numRef>
              <c:f>Hoja1!$B$2:$B$4</c:f>
              <c:numCache>
                <c:formatCode>0\%</c:formatCode>
                <c:ptCount val="1"/>
                <c:pt idx="0">
                  <c:v>26.2</c:v>
                </c:pt>
              </c:numCache>
            </c:numRef>
          </c:val>
          <c:extLst xmlns:c16r2="http://schemas.microsoft.com/office/drawing/2015/06/chart">
            <c:ext xmlns:c16="http://schemas.microsoft.com/office/drawing/2014/chart" uri="{C3380CC4-5D6E-409C-BE32-E72D297353CC}">
              <c16:uniqueId val="{00000000-D9AA-415A-A3AD-30471DFEA826}"/>
            </c:ext>
          </c:extLst>
        </c:ser>
        <c:ser>
          <c:idx val="1"/>
          <c:order val="1"/>
          <c:tx>
            <c:strRef>
              <c:f>Hoja1!$C$1</c:f>
              <c:strCache>
                <c:ptCount val="1"/>
                <c:pt idx="0">
                  <c:v>2</c:v>
                </c:pt>
              </c:strCache>
            </c:strRef>
          </c:tx>
          <c:spPr>
            <a:solidFill>
              <a:srgbClr val="ED1C24"/>
            </a:solidFill>
            <a:ln>
              <a:solidFill>
                <a:schemeClr val="bg1">
                  <a:alpha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1"/>
                <c:pt idx="0">
                  <c:v>La política mejorará en el Perú</c:v>
                </c:pt>
              </c:strCache>
            </c:strRef>
          </c:cat>
          <c:val>
            <c:numRef>
              <c:f>Hoja1!$C$2:$C$4</c:f>
              <c:numCache>
                <c:formatCode>0\%</c:formatCode>
                <c:ptCount val="1"/>
                <c:pt idx="0">
                  <c:v>17.399999999999999</c:v>
                </c:pt>
              </c:numCache>
            </c:numRef>
          </c:val>
          <c:extLst xmlns:c16r2="http://schemas.microsoft.com/office/drawing/2015/06/chart">
            <c:ext xmlns:c16="http://schemas.microsoft.com/office/drawing/2014/chart" uri="{C3380CC4-5D6E-409C-BE32-E72D297353CC}">
              <c16:uniqueId val="{00000001-D9AA-415A-A3AD-30471DFEA826}"/>
            </c:ext>
          </c:extLst>
        </c:ser>
        <c:ser>
          <c:idx val="2"/>
          <c:order val="2"/>
          <c:tx>
            <c:strRef>
              <c:f>Hoja1!$D$1</c:f>
              <c:strCache>
                <c:ptCount val="1"/>
                <c:pt idx="0">
                  <c:v>3</c:v>
                </c:pt>
              </c:strCache>
            </c:strRef>
          </c:tx>
          <c:spPr>
            <a:solidFill>
              <a:srgbClr val="ED1C24">
                <a:alpha val="43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1"/>
                <c:pt idx="0">
                  <c:v>La política mejorará en el Perú</c:v>
                </c:pt>
              </c:strCache>
            </c:strRef>
          </c:cat>
          <c:val>
            <c:numRef>
              <c:f>Hoja1!$D$2:$D$4</c:f>
              <c:numCache>
                <c:formatCode>0\%</c:formatCode>
                <c:ptCount val="1"/>
                <c:pt idx="0">
                  <c:v>14</c:v>
                </c:pt>
              </c:numCache>
            </c:numRef>
          </c:val>
          <c:extLst xmlns:c16r2="http://schemas.microsoft.com/office/drawing/2015/06/chart">
            <c:ext xmlns:c16="http://schemas.microsoft.com/office/drawing/2014/chart" uri="{C3380CC4-5D6E-409C-BE32-E72D297353CC}">
              <c16:uniqueId val="{00000002-D9AA-415A-A3AD-30471DFEA826}"/>
            </c:ext>
          </c:extLst>
        </c:ser>
        <c:ser>
          <c:idx val="3"/>
          <c:order val="3"/>
          <c:tx>
            <c:strRef>
              <c:f>Hoja1!$E$1</c:f>
              <c:strCache>
                <c:ptCount val="1"/>
                <c:pt idx="0">
                  <c:v>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1"/>
                <c:pt idx="0">
                  <c:v>La política mejorará en el Perú</c:v>
                </c:pt>
              </c:strCache>
            </c:strRef>
          </c:cat>
          <c:val>
            <c:numRef>
              <c:f>Hoja1!$E$2:$E$4</c:f>
              <c:numCache>
                <c:formatCode>0\%</c:formatCode>
                <c:ptCount val="1"/>
                <c:pt idx="0">
                  <c:v>14.6</c:v>
                </c:pt>
              </c:numCache>
            </c:numRef>
          </c:val>
          <c:extLst xmlns:c16r2="http://schemas.microsoft.com/office/drawing/2015/06/chart">
            <c:ext xmlns:c16="http://schemas.microsoft.com/office/drawing/2014/chart" uri="{C3380CC4-5D6E-409C-BE32-E72D297353CC}">
              <c16:uniqueId val="{00000003-D9AA-415A-A3AD-30471DFEA826}"/>
            </c:ext>
          </c:extLst>
        </c:ser>
        <c:ser>
          <c:idx val="4"/>
          <c:order val="4"/>
          <c:tx>
            <c:strRef>
              <c:f>Hoja1!$F$1</c:f>
              <c:strCache>
                <c:ptCount val="1"/>
                <c:pt idx="0">
                  <c:v>5</c:v>
                </c:pt>
              </c:strCache>
            </c:strRef>
          </c:tx>
          <c:spPr>
            <a:solidFill>
              <a:srgbClr val="2F469C">
                <a:alpha val="43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1"/>
                <c:pt idx="0">
                  <c:v>La política mejorará en el Perú</c:v>
                </c:pt>
              </c:strCache>
            </c:strRef>
          </c:cat>
          <c:val>
            <c:numRef>
              <c:f>Hoja1!$F$2:$F$4</c:f>
              <c:numCache>
                <c:formatCode>0\%</c:formatCode>
                <c:ptCount val="1"/>
                <c:pt idx="0">
                  <c:v>10.4</c:v>
                </c:pt>
              </c:numCache>
            </c:numRef>
          </c:val>
          <c:extLst xmlns:c16r2="http://schemas.microsoft.com/office/drawing/2015/06/chart">
            <c:ext xmlns:c16="http://schemas.microsoft.com/office/drawing/2014/chart" uri="{C3380CC4-5D6E-409C-BE32-E72D297353CC}">
              <c16:uniqueId val="{00000004-D9AA-415A-A3AD-30471DFEA826}"/>
            </c:ext>
          </c:extLst>
        </c:ser>
        <c:ser>
          <c:idx val="5"/>
          <c:order val="5"/>
          <c:tx>
            <c:strRef>
              <c:f>Hoja1!$G$1</c:f>
              <c:strCache>
                <c:ptCount val="1"/>
                <c:pt idx="0">
                  <c:v>6</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1"/>
                <c:pt idx="0">
                  <c:v>La política mejorará en el Perú</c:v>
                </c:pt>
              </c:strCache>
            </c:strRef>
          </c:cat>
          <c:val>
            <c:numRef>
              <c:f>Hoja1!$G$2:$G$4</c:f>
              <c:numCache>
                <c:formatCode>0\%</c:formatCode>
                <c:ptCount val="1"/>
                <c:pt idx="0">
                  <c:v>7.5</c:v>
                </c:pt>
              </c:numCache>
            </c:numRef>
          </c:val>
          <c:extLst xmlns:c16r2="http://schemas.microsoft.com/office/drawing/2015/06/chart">
            <c:ext xmlns:c16="http://schemas.microsoft.com/office/drawing/2014/chart" uri="{C3380CC4-5D6E-409C-BE32-E72D297353CC}">
              <c16:uniqueId val="{00000005-D9AA-415A-A3AD-30471DFEA826}"/>
            </c:ext>
          </c:extLst>
        </c:ser>
        <c:ser>
          <c:idx val="6"/>
          <c:order val="6"/>
          <c:tx>
            <c:strRef>
              <c:f>Hoja1!$H$1</c:f>
              <c:strCache>
                <c:ptCount val="1"/>
                <c:pt idx="0">
                  <c:v>Totalmente de acuerdo</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1"/>
                <c:pt idx="0">
                  <c:v>La política mejorará en el Perú</c:v>
                </c:pt>
              </c:strCache>
            </c:strRef>
          </c:cat>
          <c:val>
            <c:numRef>
              <c:f>Hoja1!$H$2:$H$4</c:f>
              <c:numCache>
                <c:formatCode>0\%</c:formatCode>
                <c:ptCount val="1"/>
                <c:pt idx="0">
                  <c:v>7.3</c:v>
                </c:pt>
              </c:numCache>
            </c:numRef>
          </c:val>
          <c:extLst xmlns:c16r2="http://schemas.microsoft.com/office/drawing/2015/06/chart">
            <c:ext xmlns:c16="http://schemas.microsoft.com/office/drawing/2014/chart" uri="{C3380CC4-5D6E-409C-BE32-E72D297353CC}">
              <c16:uniqueId val="{00000006-D9AA-415A-A3AD-30471DFEA826}"/>
            </c:ext>
          </c:extLst>
        </c:ser>
        <c:ser>
          <c:idx val="7"/>
          <c:order val="7"/>
          <c:tx>
            <c:strRef>
              <c:f>Hoja1!$I$1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1"/>
                <c:pt idx="0">
                  <c:v>La política mejorará en el Perú</c:v>
                </c:pt>
              </c:strCache>
            </c:strRef>
          </c:cat>
          <c:val>
            <c:numRef>
              <c:f>Hoja1!$I$2:$I$4</c:f>
              <c:numCache>
                <c:formatCode>0\%</c:formatCode>
                <c:ptCount val="1"/>
                <c:pt idx="0">
                  <c:v>2.6</c:v>
                </c:pt>
              </c:numCache>
            </c:numRef>
          </c:val>
          <c:extLst xmlns:c16r2="http://schemas.microsoft.com/office/drawing/2015/06/chart">
            <c:ext xmlns:c16="http://schemas.microsoft.com/office/drawing/2014/chart" uri="{C3380CC4-5D6E-409C-BE32-E72D297353CC}">
              <c16:uniqueId val="{00000007-D9AA-415A-A3AD-30471DFEA826}"/>
            </c:ext>
          </c:extLst>
        </c:ser>
        <c:dLbls>
          <c:dLblPos val="ctr"/>
          <c:showLegendKey val="0"/>
          <c:showVal val="1"/>
          <c:showCatName val="0"/>
          <c:showSerName val="0"/>
          <c:showPercent val="0"/>
          <c:showBubbleSize val="0"/>
        </c:dLbls>
        <c:gapWidth val="50"/>
        <c:overlap val="100"/>
        <c:axId val="98615168"/>
        <c:axId val="98614080"/>
      </c:barChart>
      <c:catAx>
        <c:axId val="986151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8614080"/>
        <c:crosses val="autoZero"/>
        <c:auto val="1"/>
        <c:lblAlgn val="ctr"/>
        <c:lblOffset val="100"/>
        <c:noMultiLvlLbl val="0"/>
      </c:catAx>
      <c:valAx>
        <c:axId val="98614080"/>
        <c:scaling>
          <c:orientation val="minMax"/>
        </c:scaling>
        <c:delete val="1"/>
        <c:axPos val="t"/>
        <c:numFmt formatCode="0%" sourceLinked="1"/>
        <c:majorTickMark val="none"/>
        <c:minorTickMark val="none"/>
        <c:tickLblPos val="nextTo"/>
        <c:crossAx val="98615168"/>
        <c:crosses val="autoZero"/>
        <c:crossBetween val="between"/>
      </c:valAx>
      <c:spPr>
        <a:noFill/>
        <a:ln>
          <a:noFill/>
        </a:ln>
        <a:effectLst/>
      </c:spPr>
    </c:plotArea>
    <c:legend>
      <c:legendPos val="t"/>
      <c:layout>
        <c:manualLayout>
          <c:xMode val="edge"/>
          <c:yMode val="edge"/>
          <c:x val="0.13406229609836653"/>
          <c:y val="5.0040978439036689E-2"/>
          <c:w val="0.80900319194190407"/>
          <c:h val="0.211295076282940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3995296899844"/>
          <c:y val="0.13744097121329929"/>
          <c:w val="0.87136004703100156"/>
          <c:h val="0.82468598216580402"/>
        </c:manualLayout>
      </c:layout>
      <c:barChart>
        <c:barDir val="bar"/>
        <c:grouping val="percentStacked"/>
        <c:varyColors val="0"/>
        <c:ser>
          <c:idx val="0"/>
          <c:order val="0"/>
          <c:tx>
            <c:strRef>
              <c:f>Hoja1!$B$1</c:f>
              <c:strCache>
                <c:ptCount val="1"/>
                <c:pt idx="0">
                  <c:v>De acuerdo</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Total 2017</c:v>
                </c:pt>
                <c:pt idx="1">
                  <c:v>Total 2015</c:v>
                </c:pt>
              </c:strCache>
            </c:strRef>
          </c:cat>
          <c:val>
            <c:numRef>
              <c:f>Hoja1!$B$2:$B$3</c:f>
              <c:numCache>
                <c:formatCode>0\%</c:formatCode>
                <c:ptCount val="2"/>
                <c:pt idx="0">
                  <c:v>58.1</c:v>
                </c:pt>
                <c:pt idx="1">
                  <c:v>49</c:v>
                </c:pt>
              </c:numCache>
            </c:numRef>
          </c:val>
          <c:extLst xmlns:c16r2="http://schemas.microsoft.com/office/drawing/2015/06/chart">
            <c:ext xmlns:c16="http://schemas.microsoft.com/office/drawing/2014/chart" uri="{C3380CC4-5D6E-409C-BE32-E72D297353CC}">
              <c16:uniqueId val="{00000000-2956-410D-BF8E-7472AC50AE74}"/>
            </c:ext>
          </c:extLst>
        </c:ser>
        <c:ser>
          <c:idx val="1"/>
          <c:order val="1"/>
          <c:tx>
            <c:strRef>
              <c:f>Hoja1!$C$1</c:f>
              <c:strCache>
                <c:ptCount val="1"/>
                <c:pt idx="0">
                  <c:v>En desacuerdo</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Total 2017</c:v>
                </c:pt>
                <c:pt idx="1">
                  <c:v>Total 2015</c:v>
                </c:pt>
              </c:strCache>
            </c:strRef>
          </c:cat>
          <c:val>
            <c:numRef>
              <c:f>Hoja1!$C$2:$C$3</c:f>
              <c:numCache>
                <c:formatCode>0\%</c:formatCode>
                <c:ptCount val="2"/>
                <c:pt idx="0">
                  <c:v>37.6</c:v>
                </c:pt>
                <c:pt idx="1">
                  <c:v>47</c:v>
                </c:pt>
              </c:numCache>
            </c:numRef>
          </c:val>
          <c:extLst xmlns:c16r2="http://schemas.microsoft.com/office/drawing/2015/06/chart">
            <c:ext xmlns:c16="http://schemas.microsoft.com/office/drawing/2014/chart" uri="{C3380CC4-5D6E-409C-BE32-E72D297353CC}">
              <c16:uniqueId val="{00000001-2956-410D-BF8E-7472AC50AE74}"/>
            </c:ext>
          </c:extLst>
        </c:ser>
        <c:ser>
          <c:idx val="2"/>
          <c:order val="2"/>
          <c:tx>
            <c:strRef>
              <c:f>Hoja1!$D$1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Total 2017</c:v>
                </c:pt>
                <c:pt idx="1">
                  <c:v>Total 2015</c:v>
                </c:pt>
              </c:strCache>
            </c:strRef>
          </c:cat>
          <c:val>
            <c:numRef>
              <c:f>Hoja1!$D$2:$D$3</c:f>
              <c:numCache>
                <c:formatCode>0\%</c:formatCode>
                <c:ptCount val="2"/>
                <c:pt idx="0">
                  <c:v>4.3</c:v>
                </c:pt>
                <c:pt idx="1">
                  <c:v>4</c:v>
                </c:pt>
              </c:numCache>
            </c:numRef>
          </c:val>
          <c:extLst xmlns:c16r2="http://schemas.microsoft.com/office/drawing/2015/06/chart">
            <c:ext xmlns:c16="http://schemas.microsoft.com/office/drawing/2014/chart" uri="{C3380CC4-5D6E-409C-BE32-E72D297353CC}">
              <c16:uniqueId val="{00000002-2956-410D-BF8E-7472AC50AE74}"/>
            </c:ext>
          </c:extLst>
        </c:ser>
        <c:dLbls>
          <c:dLblPos val="ctr"/>
          <c:showLegendKey val="0"/>
          <c:showVal val="1"/>
          <c:showCatName val="0"/>
          <c:showSerName val="0"/>
          <c:showPercent val="0"/>
          <c:showBubbleSize val="0"/>
        </c:dLbls>
        <c:gapWidth val="50"/>
        <c:overlap val="100"/>
        <c:axId val="98614624"/>
        <c:axId val="98615712"/>
      </c:barChart>
      <c:catAx>
        <c:axId val="98614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8615712"/>
        <c:crosses val="autoZero"/>
        <c:auto val="1"/>
        <c:lblAlgn val="ctr"/>
        <c:lblOffset val="100"/>
        <c:noMultiLvlLbl val="0"/>
      </c:catAx>
      <c:valAx>
        <c:axId val="98615712"/>
        <c:scaling>
          <c:orientation val="minMax"/>
        </c:scaling>
        <c:delete val="1"/>
        <c:axPos val="t"/>
        <c:numFmt formatCode="0%" sourceLinked="1"/>
        <c:majorTickMark val="none"/>
        <c:minorTickMark val="none"/>
        <c:tickLblPos val="nextTo"/>
        <c:crossAx val="98614624"/>
        <c:crosses val="autoZero"/>
        <c:crossBetween val="between"/>
      </c:valAx>
      <c:spPr>
        <a:noFill/>
        <a:ln>
          <a:noFill/>
        </a:ln>
        <a:effectLst/>
      </c:spPr>
    </c:plotArea>
    <c:legend>
      <c:legendPos val="t"/>
      <c:layout>
        <c:manualLayout>
          <c:xMode val="edge"/>
          <c:yMode val="edge"/>
          <c:x val="0.35733407305589304"/>
          <c:y val="7.6938191159570965E-3"/>
          <c:w val="0.38092232541042953"/>
          <c:h val="0.169706549249829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40329825254909"/>
          <c:y val="0.20665577072252947"/>
          <c:w val="0.80959670174745091"/>
          <c:h val="0.77854266040684783"/>
        </c:manualLayout>
      </c:layout>
      <c:barChart>
        <c:barDir val="bar"/>
        <c:grouping val="percentStacked"/>
        <c:varyColors val="0"/>
        <c:ser>
          <c:idx val="0"/>
          <c:order val="0"/>
          <c:tx>
            <c:strRef>
              <c:f>Hoja1!$B$1</c:f>
              <c:strCache>
                <c:ptCount val="1"/>
                <c:pt idx="0">
                  <c:v>De acuerdo</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Total 2017</c:v>
                </c:pt>
                <c:pt idx="1">
                  <c:v>Total 2015</c:v>
                </c:pt>
              </c:strCache>
            </c:strRef>
          </c:cat>
          <c:val>
            <c:numRef>
              <c:f>Hoja1!$B$2:$B$3</c:f>
              <c:numCache>
                <c:formatCode>0\%</c:formatCode>
                <c:ptCount val="2"/>
                <c:pt idx="0">
                  <c:v>58</c:v>
                </c:pt>
                <c:pt idx="1">
                  <c:v>52</c:v>
                </c:pt>
              </c:numCache>
            </c:numRef>
          </c:val>
          <c:extLst xmlns:c16r2="http://schemas.microsoft.com/office/drawing/2015/06/chart">
            <c:ext xmlns:c16="http://schemas.microsoft.com/office/drawing/2014/chart" uri="{C3380CC4-5D6E-409C-BE32-E72D297353CC}">
              <c16:uniqueId val="{00000000-E19F-44C4-B541-6BBA77A5AA89}"/>
            </c:ext>
          </c:extLst>
        </c:ser>
        <c:ser>
          <c:idx val="1"/>
          <c:order val="1"/>
          <c:tx>
            <c:strRef>
              <c:f>Hoja1!$C$1</c:f>
              <c:strCache>
                <c:ptCount val="1"/>
                <c:pt idx="0">
                  <c:v>En desacuerdo</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Total 2017</c:v>
                </c:pt>
                <c:pt idx="1">
                  <c:v>Total 2015</c:v>
                </c:pt>
              </c:strCache>
            </c:strRef>
          </c:cat>
          <c:val>
            <c:numRef>
              <c:f>Hoja1!$C$2:$C$3</c:f>
              <c:numCache>
                <c:formatCode>0\%</c:formatCode>
                <c:ptCount val="2"/>
                <c:pt idx="0">
                  <c:v>39.700000000000003</c:v>
                </c:pt>
                <c:pt idx="1">
                  <c:v>47</c:v>
                </c:pt>
              </c:numCache>
            </c:numRef>
          </c:val>
          <c:extLst xmlns:c16r2="http://schemas.microsoft.com/office/drawing/2015/06/chart">
            <c:ext xmlns:c16="http://schemas.microsoft.com/office/drawing/2014/chart" uri="{C3380CC4-5D6E-409C-BE32-E72D297353CC}">
              <c16:uniqueId val="{00000001-E19F-44C4-B541-6BBA77A5AA89}"/>
            </c:ext>
          </c:extLst>
        </c:ser>
        <c:ser>
          <c:idx val="2"/>
          <c:order val="2"/>
          <c:tx>
            <c:strRef>
              <c:f>Hoja1!$D$1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Total 2017</c:v>
                </c:pt>
                <c:pt idx="1">
                  <c:v>Total 2015</c:v>
                </c:pt>
              </c:strCache>
            </c:strRef>
          </c:cat>
          <c:val>
            <c:numRef>
              <c:f>Hoja1!$D$2:$D$3</c:f>
              <c:numCache>
                <c:formatCode>0\%</c:formatCode>
                <c:ptCount val="2"/>
                <c:pt idx="0">
                  <c:v>2.2999999999999998</c:v>
                </c:pt>
                <c:pt idx="1">
                  <c:v>1</c:v>
                </c:pt>
              </c:numCache>
            </c:numRef>
          </c:val>
          <c:extLst xmlns:c16r2="http://schemas.microsoft.com/office/drawing/2015/06/chart">
            <c:ext xmlns:c16="http://schemas.microsoft.com/office/drawing/2014/chart" uri="{C3380CC4-5D6E-409C-BE32-E72D297353CC}">
              <c16:uniqueId val="{00000002-E19F-44C4-B541-6BBA77A5AA89}"/>
            </c:ext>
          </c:extLst>
        </c:ser>
        <c:dLbls>
          <c:dLblPos val="ctr"/>
          <c:showLegendKey val="0"/>
          <c:showVal val="1"/>
          <c:showCatName val="0"/>
          <c:showSerName val="0"/>
          <c:showPercent val="0"/>
          <c:showBubbleSize val="0"/>
        </c:dLbls>
        <c:gapWidth val="50"/>
        <c:overlap val="100"/>
        <c:axId val="98612448"/>
        <c:axId val="98617344"/>
      </c:barChart>
      <c:catAx>
        <c:axId val="986124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8617344"/>
        <c:crosses val="autoZero"/>
        <c:auto val="1"/>
        <c:lblAlgn val="ctr"/>
        <c:lblOffset val="100"/>
        <c:noMultiLvlLbl val="0"/>
      </c:catAx>
      <c:valAx>
        <c:axId val="98617344"/>
        <c:scaling>
          <c:orientation val="minMax"/>
        </c:scaling>
        <c:delete val="1"/>
        <c:axPos val="t"/>
        <c:numFmt formatCode="0%" sourceLinked="1"/>
        <c:majorTickMark val="none"/>
        <c:minorTickMark val="none"/>
        <c:tickLblPos val="nextTo"/>
        <c:crossAx val="98612448"/>
        <c:crosses val="autoZero"/>
        <c:crossBetween val="between"/>
      </c:valAx>
      <c:spPr>
        <a:noFill/>
        <a:ln>
          <a:noFill/>
        </a:ln>
        <a:effectLst/>
      </c:spPr>
    </c:plotArea>
    <c:legend>
      <c:legendPos val="t"/>
      <c:layout>
        <c:manualLayout>
          <c:xMode val="edge"/>
          <c:yMode val="edge"/>
          <c:x val="0.41230802491690594"/>
          <c:y val="9.2286507216090316E-2"/>
          <c:w val="0.35368663709684978"/>
          <c:h val="0.1762593565741117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3995296899844"/>
          <c:y val="0.17172140586718915"/>
          <c:w val="0.84862381032516221"/>
          <c:h val="0.79040548741596306"/>
        </c:manualLayout>
      </c:layout>
      <c:barChart>
        <c:barDir val="bar"/>
        <c:grouping val="percentStacked"/>
        <c:varyColors val="0"/>
        <c:ser>
          <c:idx val="0"/>
          <c:order val="0"/>
          <c:tx>
            <c:strRef>
              <c:f>Hoja1!$B$1</c:f>
              <c:strCache>
                <c:ptCount val="1"/>
                <c:pt idx="0">
                  <c:v>Cómplice del funcionario corrupto </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c:v>
                </c:pt>
                <c:pt idx="1">
                  <c:v>NSE A/B</c:v>
                </c:pt>
                <c:pt idx="2">
                  <c:v>NSE C</c:v>
                </c:pt>
                <c:pt idx="3">
                  <c:v>NSE D</c:v>
                </c:pt>
                <c:pt idx="4">
                  <c:v>NSE E</c:v>
                </c:pt>
              </c:strCache>
            </c:strRef>
          </c:cat>
          <c:val>
            <c:numRef>
              <c:f>Hoja1!$B$2:$B$6</c:f>
              <c:numCache>
                <c:formatCode>0\%</c:formatCode>
                <c:ptCount val="5"/>
                <c:pt idx="0">
                  <c:v>84.8</c:v>
                </c:pt>
                <c:pt idx="1">
                  <c:v>89.5</c:v>
                </c:pt>
                <c:pt idx="2">
                  <c:v>86.3</c:v>
                </c:pt>
                <c:pt idx="3">
                  <c:v>80.2</c:v>
                </c:pt>
                <c:pt idx="4">
                  <c:v>81.5</c:v>
                </c:pt>
              </c:numCache>
            </c:numRef>
          </c:val>
          <c:extLst xmlns:c16r2="http://schemas.microsoft.com/office/drawing/2015/06/chart">
            <c:ext xmlns:c16="http://schemas.microsoft.com/office/drawing/2014/chart" uri="{C3380CC4-5D6E-409C-BE32-E72D297353CC}">
              <c16:uniqueId val="{00000000-BEF4-42BC-80A5-8D9928A61F10}"/>
            </c:ext>
          </c:extLst>
        </c:ser>
        <c:ser>
          <c:idx val="1"/>
          <c:order val="1"/>
          <c:tx>
            <c:strRef>
              <c:f>Hoja1!$C$1</c:f>
              <c:strCache>
                <c:ptCount val="1"/>
                <c:pt idx="0">
                  <c:v>Víctima del funcionario corrupto </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c:v>
                </c:pt>
                <c:pt idx="1">
                  <c:v>NSE A/B</c:v>
                </c:pt>
                <c:pt idx="2">
                  <c:v>NSE C</c:v>
                </c:pt>
                <c:pt idx="3">
                  <c:v>NSE D</c:v>
                </c:pt>
                <c:pt idx="4">
                  <c:v>NSE E</c:v>
                </c:pt>
              </c:strCache>
            </c:strRef>
          </c:cat>
          <c:val>
            <c:numRef>
              <c:f>Hoja1!$C$2:$C$6</c:f>
              <c:numCache>
                <c:formatCode>0\%</c:formatCode>
                <c:ptCount val="5"/>
                <c:pt idx="0">
                  <c:v>12.8</c:v>
                </c:pt>
                <c:pt idx="1">
                  <c:v>9</c:v>
                </c:pt>
                <c:pt idx="2">
                  <c:v>12.1</c:v>
                </c:pt>
                <c:pt idx="3">
                  <c:v>15.1</c:v>
                </c:pt>
                <c:pt idx="4">
                  <c:v>16.600000000000001</c:v>
                </c:pt>
              </c:numCache>
            </c:numRef>
          </c:val>
          <c:extLst xmlns:c16r2="http://schemas.microsoft.com/office/drawing/2015/06/chart">
            <c:ext xmlns:c16="http://schemas.microsoft.com/office/drawing/2014/chart" uri="{C3380CC4-5D6E-409C-BE32-E72D297353CC}">
              <c16:uniqueId val="{00000001-BEF4-42BC-80A5-8D9928A61F10}"/>
            </c:ext>
          </c:extLst>
        </c:ser>
        <c:ser>
          <c:idx val="2"/>
          <c:order val="2"/>
          <c:tx>
            <c:strRef>
              <c:f>Hoja1!$D$1</c:f>
              <c:strCache>
                <c:ptCount val="1"/>
                <c:pt idx="0">
                  <c:v>No precisa </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c:v>
                </c:pt>
                <c:pt idx="1">
                  <c:v>NSE A/B</c:v>
                </c:pt>
                <c:pt idx="2">
                  <c:v>NSE C</c:v>
                </c:pt>
                <c:pt idx="3">
                  <c:v>NSE D</c:v>
                </c:pt>
                <c:pt idx="4">
                  <c:v>NSE E</c:v>
                </c:pt>
              </c:strCache>
            </c:strRef>
          </c:cat>
          <c:val>
            <c:numRef>
              <c:f>Hoja1!$D$2:$D$6</c:f>
              <c:numCache>
                <c:formatCode>0\%</c:formatCode>
                <c:ptCount val="5"/>
                <c:pt idx="0">
                  <c:v>2.4</c:v>
                </c:pt>
                <c:pt idx="1">
                  <c:v>1.5</c:v>
                </c:pt>
                <c:pt idx="2">
                  <c:v>1.6</c:v>
                </c:pt>
                <c:pt idx="3">
                  <c:v>4.7</c:v>
                </c:pt>
                <c:pt idx="4">
                  <c:v>1.9</c:v>
                </c:pt>
              </c:numCache>
            </c:numRef>
          </c:val>
          <c:extLst xmlns:c16r2="http://schemas.microsoft.com/office/drawing/2015/06/chart">
            <c:ext xmlns:c16="http://schemas.microsoft.com/office/drawing/2014/chart" uri="{C3380CC4-5D6E-409C-BE32-E72D297353CC}">
              <c16:uniqueId val="{00000002-BEF4-42BC-80A5-8D9928A61F10}"/>
            </c:ext>
          </c:extLst>
        </c:ser>
        <c:dLbls>
          <c:dLblPos val="ctr"/>
          <c:showLegendKey val="0"/>
          <c:showVal val="1"/>
          <c:showCatName val="0"/>
          <c:showSerName val="0"/>
          <c:showPercent val="0"/>
          <c:showBubbleSize val="0"/>
        </c:dLbls>
        <c:gapWidth val="50"/>
        <c:overlap val="100"/>
        <c:axId val="98618432"/>
        <c:axId val="98611360"/>
      </c:barChart>
      <c:catAx>
        <c:axId val="9861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8611360"/>
        <c:crosses val="autoZero"/>
        <c:auto val="1"/>
        <c:lblAlgn val="ctr"/>
        <c:lblOffset val="100"/>
        <c:noMultiLvlLbl val="0"/>
      </c:catAx>
      <c:valAx>
        <c:axId val="98611360"/>
        <c:scaling>
          <c:orientation val="minMax"/>
        </c:scaling>
        <c:delete val="1"/>
        <c:axPos val="t"/>
        <c:numFmt formatCode="0%" sourceLinked="1"/>
        <c:majorTickMark val="none"/>
        <c:minorTickMark val="none"/>
        <c:tickLblPos val="nextTo"/>
        <c:crossAx val="98618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30610668929819"/>
          <c:y val="0.17333672201229092"/>
          <c:w val="0.52276803577208419"/>
          <c:h val="0.826663277987709"/>
        </c:manualLayout>
      </c:layout>
      <c:doughnutChart>
        <c:varyColors val="1"/>
        <c:ser>
          <c:idx val="0"/>
          <c:order val="0"/>
          <c:tx>
            <c:strRef>
              <c:f>Hoja1!$B$1</c:f>
              <c:strCache>
                <c:ptCount val="1"/>
                <c:pt idx="0">
                  <c:v>Ventas</c:v>
                </c:pt>
              </c:strCache>
            </c:strRef>
          </c:tx>
          <c:dPt>
            <c:idx val="0"/>
            <c:bubble3D val="0"/>
            <c:spPr>
              <a:solidFill>
                <a:srgbClr val="2F469C"/>
              </a:solidFill>
              <a:ln w="19050">
                <a:solidFill>
                  <a:schemeClr val="bg1"/>
                </a:solidFill>
              </a:ln>
              <a:effectLst/>
            </c:spPr>
            <c:extLst xmlns:c16r2="http://schemas.microsoft.com/office/drawing/2015/06/chart">
              <c:ext xmlns:c16="http://schemas.microsoft.com/office/drawing/2014/chart" uri="{C3380CC4-5D6E-409C-BE32-E72D297353CC}">
                <c16:uniqueId val="{00000001-4548-4A86-B1F8-44936C6E5C80}"/>
              </c:ext>
            </c:extLst>
          </c:dPt>
          <c:dPt>
            <c:idx val="1"/>
            <c:bubble3D val="0"/>
            <c:spPr>
              <a:solidFill>
                <a:srgbClr val="ED1C24"/>
              </a:solidFill>
              <a:ln w="19050">
                <a:solidFill>
                  <a:schemeClr val="bg1"/>
                </a:solidFill>
              </a:ln>
              <a:effectLst/>
            </c:spPr>
            <c:extLst xmlns:c16r2="http://schemas.microsoft.com/office/drawing/2015/06/chart">
              <c:ext xmlns:c16="http://schemas.microsoft.com/office/drawing/2014/chart" uri="{C3380CC4-5D6E-409C-BE32-E72D297353CC}">
                <c16:uniqueId val="{00000002-4548-4A86-B1F8-44936C6E5C80}"/>
              </c:ext>
            </c:extLst>
          </c:dPt>
          <c:dPt>
            <c:idx val="2"/>
            <c:bubble3D val="0"/>
            <c:spPr>
              <a:solidFill>
                <a:schemeClr val="bg2"/>
              </a:solidFill>
              <a:ln w="19050">
                <a:solidFill>
                  <a:schemeClr val="bg1"/>
                </a:solidFill>
              </a:ln>
              <a:effectLst/>
            </c:spPr>
            <c:extLst xmlns:c16r2="http://schemas.microsoft.com/office/drawing/2015/06/chart">
              <c:ext xmlns:c16="http://schemas.microsoft.com/office/drawing/2014/chart" uri="{C3380CC4-5D6E-409C-BE32-E72D297353CC}">
                <c16:uniqueId val="{00000003-4548-4A86-B1F8-44936C6E5C8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Sí es negativa para el país</c:v>
                </c:pt>
                <c:pt idx="1">
                  <c:v>No es negativa para el país</c:v>
                </c:pt>
                <c:pt idx="2">
                  <c:v>No precisa</c:v>
                </c:pt>
              </c:strCache>
            </c:strRef>
          </c:cat>
          <c:val>
            <c:numRef>
              <c:f>Hoja1!$B$2:$B$4</c:f>
              <c:numCache>
                <c:formatCode>0\%</c:formatCode>
                <c:ptCount val="3"/>
                <c:pt idx="0">
                  <c:v>84</c:v>
                </c:pt>
                <c:pt idx="1">
                  <c:v>13.4</c:v>
                </c:pt>
                <c:pt idx="2">
                  <c:v>2.6</c:v>
                </c:pt>
              </c:numCache>
            </c:numRef>
          </c:val>
          <c:extLst xmlns:c16r2="http://schemas.microsoft.com/office/drawing/2015/06/chart">
            <c:ext xmlns:c16="http://schemas.microsoft.com/office/drawing/2014/chart" uri="{C3380CC4-5D6E-409C-BE32-E72D297353CC}">
              <c16:uniqueId val="{00000000-4548-4A86-B1F8-44936C6E5C80}"/>
            </c:ext>
          </c:extLst>
        </c:ser>
        <c:dLbls>
          <c:showLegendKey val="0"/>
          <c:showVal val="0"/>
          <c:showCatName val="0"/>
          <c:showSerName val="0"/>
          <c:showPercent val="0"/>
          <c:showBubbleSize val="0"/>
          <c:showLeaderLines val="1"/>
        </c:dLbls>
        <c:firstSliceAng val="121"/>
        <c:holeSize val="58"/>
      </c:doughnutChart>
      <c:spPr>
        <a:noFill/>
        <a:ln>
          <a:noFill/>
        </a:ln>
        <a:effectLst/>
      </c:spPr>
    </c:plotArea>
    <c:legend>
      <c:legendPos val="t"/>
      <c:layout>
        <c:manualLayout>
          <c:xMode val="edge"/>
          <c:yMode val="edge"/>
          <c:x val="0.22195047824391587"/>
          <c:y val="6.3978527395655805E-3"/>
          <c:w val="0.62690204856093568"/>
          <c:h val="0.17248283536712844"/>
        </c:manualLayout>
      </c:layout>
      <c:overlay val="0"/>
      <c:spPr>
        <a:noFill/>
        <a:ln>
          <a:noFill/>
        </a:ln>
        <a:effectLst/>
      </c:spPr>
      <c:txPr>
        <a:bodyPr rot="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64659939226058"/>
          <c:y val="3.4764085738139584E-2"/>
          <c:w val="0.50735340060773948"/>
          <c:h val="0.93047182852372079"/>
        </c:manualLayout>
      </c:layout>
      <c:barChart>
        <c:barDir val="bar"/>
        <c:grouping val="clustered"/>
        <c:varyColors val="0"/>
        <c:ser>
          <c:idx val="0"/>
          <c:order val="0"/>
          <c:tx>
            <c:strRef>
              <c:f>Hoja1!$B$1</c:f>
              <c:strCache>
                <c:ptCount val="1"/>
                <c:pt idx="0">
                  <c:v>Serie 1</c:v>
                </c:pt>
              </c:strCache>
            </c:strRef>
          </c:tx>
          <c:spPr>
            <a:solidFill>
              <a:srgbClr val="FF5050"/>
            </a:solidFill>
            <a:ln>
              <a:noFill/>
            </a:ln>
            <a:effectLst/>
          </c:spPr>
          <c:invertIfNegative val="0"/>
          <c:dPt>
            <c:idx val="0"/>
            <c:invertIfNegative val="0"/>
            <c:bubble3D val="0"/>
            <c:spPr>
              <a:solidFill>
                <a:srgbClr val="ED1C24"/>
              </a:solidFill>
              <a:ln>
                <a:noFill/>
              </a:ln>
              <a:effectLst/>
            </c:spPr>
            <c:extLst xmlns:c16r2="http://schemas.microsoft.com/office/drawing/2015/06/chart">
              <c:ext xmlns:c16="http://schemas.microsoft.com/office/drawing/2014/chart" uri="{C3380CC4-5D6E-409C-BE32-E72D297353CC}">
                <c16:uniqueId val="{00000003-A26E-4537-8DCA-6D059D55AC0F}"/>
              </c:ext>
            </c:extLst>
          </c:dPt>
          <c:dPt>
            <c:idx val="1"/>
            <c:invertIfNegative val="0"/>
            <c:bubble3D val="0"/>
            <c:spPr>
              <a:solidFill>
                <a:srgbClr val="ED1C24"/>
              </a:solidFill>
              <a:ln>
                <a:noFill/>
              </a:ln>
              <a:effectLst/>
            </c:spPr>
            <c:extLst xmlns:c16r2="http://schemas.microsoft.com/office/drawing/2015/06/chart">
              <c:ext xmlns:c16="http://schemas.microsoft.com/office/drawing/2014/chart" uri="{C3380CC4-5D6E-409C-BE32-E72D297353CC}">
                <c16:uniqueId val="{00000004-A26E-4537-8DCA-6D059D55AC0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Porque hay más trabajo</c:v>
                </c:pt>
                <c:pt idx="1">
                  <c:v>Porque genera más competencia </c:v>
                </c:pt>
                <c:pt idx="2">
                  <c:v>Porque hay que pagar menos impuestos</c:v>
                </c:pt>
                <c:pt idx="3">
                  <c:v>Porque el Estado no está atrás de uno</c:v>
                </c:pt>
                <c:pt idx="4">
                  <c:v>Porque hay menos corrupción </c:v>
                </c:pt>
                <c:pt idx="5">
                  <c:v>Porque los servicios son más baratos </c:v>
                </c:pt>
              </c:strCache>
            </c:strRef>
          </c:cat>
          <c:val>
            <c:numRef>
              <c:f>Hoja1!$B$2:$B$7</c:f>
              <c:numCache>
                <c:formatCode>0\%</c:formatCode>
                <c:ptCount val="6"/>
                <c:pt idx="0">
                  <c:v>39</c:v>
                </c:pt>
                <c:pt idx="1">
                  <c:v>31.4</c:v>
                </c:pt>
                <c:pt idx="2">
                  <c:v>26.9</c:v>
                </c:pt>
                <c:pt idx="3">
                  <c:v>23.2</c:v>
                </c:pt>
                <c:pt idx="4">
                  <c:v>22.5</c:v>
                </c:pt>
                <c:pt idx="5">
                  <c:v>21.7</c:v>
                </c:pt>
              </c:numCache>
            </c:numRef>
          </c:val>
          <c:extLst xmlns:c16r2="http://schemas.microsoft.com/office/drawing/2015/06/chart">
            <c:ext xmlns:c16="http://schemas.microsoft.com/office/drawing/2014/chart" uri="{C3380CC4-5D6E-409C-BE32-E72D297353CC}">
              <c16:uniqueId val="{00000000-A26E-4537-8DCA-6D059D55AC0F}"/>
            </c:ext>
          </c:extLst>
        </c:ser>
        <c:dLbls>
          <c:showLegendKey val="0"/>
          <c:showVal val="0"/>
          <c:showCatName val="0"/>
          <c:showSerName val="0"/>
          <c:showPercent val="0"/>
          <c:showBubbleSize val="0"/>
        </c:dLbls>
        <c:gapWidth val="60"/>
        <c:axId val="99534816"/>
        <c:axId val="99535360"/>
      </c:barChart>
      <c:catAx>
        <c:axId val="9953481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PE"/>
          </a:p>
        </c:txPr>
        <c:crossAx val="99535360"/>
        <c:crosses val="autoZero"/>
        <c:auto val="1"/>
        <c:lblAlgn val="ctr"/>
        <c:lblOffset val="100"/>
        <c:noMultiLvlLbl val="0"/>
      </c:catAx>
      <c:valAx>
        <c:axId val="99535360"/>
        <c:scaling>
          <c:orientation val="minMax"/>
        </c:scaling>
        <c:delete val="1"/>
        <c:axPos val="t"/>
        <c:numFmt formatCode="0\%" sourceLinked="1"/>
        <c:majorTickMark val="none"/>
        <c:minorTickMark val="none"/>
        <c:tickLblPos val="nextTo"/>
        <c:crossAx val="99534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64659939226058"/>
          <c:y val="3.4764085738139584E-2"/>
          <c:w val="0.50735340060773948"/>
          <c:h val="0.93047182852372079"/>
        </c:manualLayout>
      </c:layout>
      <c:barChart>
        <c:barDir val="bar"/>
        <c:grouping val="clustered"/>
        <c:varyColors val="0"/>
        <c:ser>
          <c:idx val="0"/>
          <c:order val="0"/>
          <c:tx>
            <c:strRef>
              <c:f>Hoja1!$B$1</c:f>
              <c:strCache>
                <c:ptCount val="1"/>
                <c:pt idx="0">
                  <c:v>Serie 1</c:v>
                </c:pt>
              </c:strCache>
            </c:strRef>
          </c:tx>
          <c:spPr>
            <a:solidFill>
              <a:srgbClr val="2F469C"/>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5DA6-4F61-AC4F-81B876478901}"/>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5DA6-4F61-AC4F-81B87647890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Menos pago de impuestos para el Estado</c:v>
                </c:pt>
                <c:pt idx="1">
                  <c:v>Mayor corrupción</c:v>
                </c:pt>
                <c:pt idx="2">
                  <c:v>Productos o servicios de baja calidad</c:v>
                </c:pt>
                <c:pt idx="3">
                  <c:v>Fomenta la competencia desleal</c:v>
                </c:pt>
                <c:pt idx="4">
                  <c:v>Ofrece condiciones laborales precarias</c:v>
                </c:pt>
                <c:pt idx="5">
                  <c:v>Genera accidentes</c:v>
                </c:pt>
              </c:strCache>
            </c:strRef>
          </c:cat>
          <c:val>
            <c:numRef>
              <c:f>Hoja1!$B$2:$B$7</c:f>
              <c:numCache>
                <c:formatCode>0\%</c:formatCode>
                <c:ptCount val="6"/>
                <c:pt idx="0">
                  <c:v>47.2</c:v>
                </c:pt>
                <c:pt idx="1">
                  <c:v>46.5</c:v>
                </c:pt>
                <c:pt idx="2">
                  <c:v>33.9</c:v>
                </c:pt>
                <c:pt idx="3">
                  <c:v>33.6</c:v>
                </c:pt>
                <c:pt idx="4">
                  <c:v>31.9</c:v>
                </c:pt>
                <c:pt idx="5">
                  <c:v>21.6</c:v>
                </c:pt>
              </c:numCache>
            </c:numRef>
          </c:val>
          <c:extLst xmlns:c16r2="http://schemas.microsoft.com/office/drawing/2015/06/chart">
            <c:ext xmlns:c16="http://schemas.microsoft.com/office/drawing/2014/chart" uri="{C3380CC4-5D6E-409C-BE32-E72D297353CC}">
              <c16:uniqueId val="{00000004-5DA6-4F61-AC4F-81B876478901}"/>
            </c:ext>
          </c:extLst>
        </c:ser>
        <c:dLbls>
          <c:showLegendKey val="0"/>
          <c:showVal val="0"/>
          <c:showCatName val="0"/>
          <c:showSerName val="0"/>
          <c:showPercent val="0"/>
          <c:showBubbleSize val="0"/>
        </c:dLbls>
        <c:gapWidth val="60"/>
        <c:axId val="99531552"/>
        <c:axId val="99535904"/>
      </c:barChart>
      <c:catAx>
        <c:axId val="995315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PE"/>
          </a:p>
        </c:txPr>
        <c:crossAx val="99535904"/>
        <c:crosses val="autoZero"/>
        <c:auto val="1"/>
        <c:lblAlgn val="ctr"/>
        <c:lblOffset val="100"/>
        <c:noMultiLvlLbl val="0"/>
      </c:catAx>
      <c:valAx>
        <c:axId val="99535904"/>
        <c:scaling>
          <c:orientation val="minMax"/>
        </c:scaling>
        <c:delete val="1"/>
        <c:axPos val="t"/>
        <c:numFmt formatCode="0\%" sourceLinked="1"/>
        <c:majorTickMark val="none"/>
        <c:minorTickMark val="none"/>
        <c:tickLblPos val="nextTo"/>
        <c:crossAx val="9953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NSE A/B</c:v>
                </c:pt>
                <c:pt idx="1">
                  <c:v>NSE C</c:v>
                </c:pt>
                <c:pt idx="2">
                  <c:v>NSE D</c:v>
                </c:pt>
                <c:pt idx="3">
                  <c:v>NSE E</c:v>
                </c:pt>
              </c:strCache>
            </c:strRef>
          </c:cat>
          <c:val>
            <c:numRef>
              <c:f>Hoja1!$B$2:$B$5</c:f>
              <c:numCache>
                <c:formatCode>0%</c:formatCode>
                <c:ptCount val="4"/>
                <c:pt idx="0">
                  <c:v>0.21</c:v>
                </c:pt>
                <c:pt idx="1">
                  <c:v>0.41</c:v>
                </c:pt>
                <c:pt idx="2">
                  <c:v>0.27</c:v>
                </c:pt>
                <c:pt idx="3">
                  <c:v>0.12</c:v>
                </c:pt>
              </c:numCache>
            </c:numRef>
          </c:val>
          <c:extLst xmlns:c16r2="http://schemas.microsoft.com/office/drawing/2015/06/chart">
            <c:ext xmlns:c16="http://schemas.microsoft.com/office/drawing/2014/chart" uri="{C3380CC4-5D6E-409C-BE32-E72D297353CC}">
              <c16:uniqueId val="{00000000-E1C5-4BFA-8DD5-01067B97CD14}"/>
            </c:ext>
          </c:extLst>
        </c:ser>
        <c:dLbls>
          <c:showLegendKey val="0"/>
          <c:showVal val="0"/>
          <c:showCatName val="0"/>
          <c:showSerName val="0"/>
          <c:showPercent val="0"/>
          <c:showBubbleSize val="0"/>
        </c:dLbls>
        <c:gapWidth val="20"/>
        <c:axId val="9037744"/>
        <c:axId val="9038832"/>
      </c:barChart>
      <c:catAx>
        <c:axId val="9037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0000"/>
                    <a:lumOff val="10000"/>
                  </a:schemeClr>
                </a:solidFill>
                <a:latin typeface="+mn-lt"/>
                <a:ea typeface="+mn-ea"/>
                <a:cs typeface="+mn-cs"/>
              </a:defRPr>
            </a:pPr>
            <a:endParaRPr lang="es-PE"/>
          </a:p>
        </c:txPr>
        <c:crossAx val="9038832"/>
        <c:crosses val="autoZero"/>
        <c:auto val="1"/>
        <c:lblAlgn val="ctr"/>
        <c:lblOffset val="100"/>
        <c:noMultiLvlLbl val="0"/>
      </c:catAx>
      <c:valAx>
        <c:axId val="9038832"/>
        <c:scaling>
          <c:orientation val="minMax"/>
        </c:scaling>
        <c:delete val="1"/>
        <c:axPos val="t"/>
        <c:numFmt formatCode="0%" sourceLinked="1"/>
        <c:majorTickMark val="none"/>
        <c:minorTickMark val="none"/>
        <c:tickLblPos val="nextTo"/>
        <c:crossAx val="903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Empresas informales</c:v>
                </c:pt>
              </c:strCache>
            </c:strRef>
          </c:tx>
          <c:spPr>
            <a:solidFill>
              <a:srgbClr val="8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2017</c:v>
                </c:pt>
                <c:pt idx="1">
                  <c:v>Total 2015</c:v>
                </c:pt>
                <c:pt idx="2">
                  <c:v>Lima</c:v>
                </c:pt>
                <c:pt idx="3">
                  <c:v>Interior</c:v>
                </c:pt>
              </c:strCache>
            </c:strRef>
          </c:cat>
          <c:val>
            <c:numRef>
              <c:f>Hoja1!$B$2:$B$5</c:f>
              <c:numCache>
                <c:formatCode>0\%</c:formatCode>
                <c:ptCount val="4"/>
                <c:pt idx="0">
                  <c:v>57</c:v>
                </c:pt>
                <c:pt idx="1">
                  <c:v>49</c:v>
                </c:pt>
                <c:pt idx="2">
                  <c:v>61.4</c:v>
                </c:pt>
                <c:pt idx="3">
                  <c:v>53.6</c:v>
                </c:pt>
              </c:numCache>
            </c:numRef>
          </c:val>
          <c:extLst xmlns:c16r2="http://schemas.microsoft.com/office/drawing/2015/06/chart">
            <c:ext xmlns:c16="http://schemas.microsoft.com/office/drawing/2014/chart" uri="{C3380CC4-5D6E-409C-BE32-E72D297353CC}">
              <c16:uniqueId val="{00000000-1741-4055-B421-3B8F9F3ED4FF}"/>
            </c:ext>
          </c:extLst>
        </c:ser>
        <c:ser>
          <c:idx val="1"/>
          <c:order val="1"/>
          <c:tx>
            <c:strRef>
              <c:f>Hoja1!$C$1</c:f>
              <c:strCache>
                <c:ptCount val="1"/>
                <c:pt idx="0">
                  <c:v>Empresas formales</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2017</c:v>
                </c:pt>
                <c:pt idx="1">
                  <c:v>Total 2015</c:v>
                </c:pt>
                <c:pt idx="2">
                  <c:v>Lima</c:v>
                </c:pt>
                <c:pt idx="3">
                  <c:v>Interior</c:v>
                </c:pt>
              </c:strCache>
            </c:strRef>
          </c:cat>
          <c:val>
            <c:numRef>
              <c:f>Hoja1!$C$2:$C$5</c:f>
              <c:numCache>
                <c:formatCode>0\%</c:formatCode>
                <c:ptCount val="4"/>
                <c:pt idx="0">
                  <c:v>29.3</c:v>
                </c:pt>
                <c:pt idx="1">
                  <c:v>29</c:v>
                </c:pt>
                <c:pt idx="2">
                  <c:v>29.1</c:v>
                </c:pt>
                <c:pt idx="3">
                  <c:v>29.4</c:v>
                </c:pt>
              </c:numCache>
            </c:numRef>
          </c:val>
          <c:extLst xmlns:c16r2="http://schemas.microsoft.com/office/drawing/2015/06/chart">
            <c:ext xmlns:c16="http://schemas.microsoft.com/office/drawing/2014/chart" uri="{C3380CC4-5D6E-409C-BE32-E72D297353CC}">
              <c16:uniqueId val="{00000001-1741-4055-B421-3B8F9F3ED4FF}"/>
            </c:ext>
          </c:extLst>
        </c:ser>
        <c:ser>
          <c:idx val="2"/>
          <c:order val="2"/>
          <c:tx>
            <c:strRef>
              <c:f>Hoja1!$D$1</c:f>
              <c:strCache>
                <c:ptCount val="1"/>
                <c:pt idx="0">
                  <c:v>Las dos por igual</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2017</c:v>
                </c:pt>
                <c:pt idx="1">
                  <c:v>Total 2015</c:v>
                </c:pt>
                <c:pt idx="2">
                  <c:v>Lima</c:v>
                </c:pt>
                <c:pt idx="3">
                  <c:v>Interior</c:v>
                </c:pt>
              </c:strCache>
            </c:strRef>
          </c:cat>
          <c:val>
            <c:numRef>
              <c:f>Hoja1!$D$2:$D$5</c:f>
              <c:numCache>
                <c:formatCode>0\%</c:formatCode>
                <c:ptCount val="4"/>
                <c:pt idx="0">
                  <c:v>12.3</c:v>
                </c:pt>
                <c:pt idx="1">
                  <c:v>20</c:v>
                </c:pt>
                <c:pt idx="2">
                  <c:v>8.4</c:v>
                </c:pt>
                <c:pt idx="3">
                  <c:v>15.3</c:v>
                </c:pt>
              </c:numCache>
            </c:numRef>
          </c:val>
          <c:extLst xmlns:c16r2="http://schemas.microsoft.com/office/drawing/2015/06/chart">
            <c:ext xmlns:c16="http://schemas.microsoft.com/office/drawing/2014/chart" uri="{C3380CC4-5D6E-409C-BE32-E72D297353CC}">
              <c16:uniqueId val="{00000002-1741-4055-B421-3B8F9F3ED4FF}"/>
            </c:ext>
          </c:extLst>
        </c:ser>
        <c:ser>
          <c:idx val="3"/>
          <c:order val="3"/>
          <c:tx>
            <c:strRef>
              <c:f>Hoja1!$E$1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2017</c:v>
                </c:pt>
                <c:pt idx="1">
                  <c:v>Total 2015</c:v>
                </c:pt>
                <c:pt idx="2">
                  <c:v>Lima</c:v>
                </c:pt>
                <c:pt idx="3">
                  <c:v>Interior</c:v>
                </c:pt>
              </c:strCache>
            </c:strRef>
          </c:cat>
          <c:val>
            <c:numRef>
              <c:f>Hoja1!$E$2:$E$5</c:f>
              <c:numCache>
                <c:formatCode>0\%</c:formatCode>
                <c:ptCount val="4"/>
                <c:pt idx="0">
                  <c:v>1.3</c:v>
                </c:pt>
                <c:pt idx="1">
                  <c:v>2</c:v>
                </c:pt>
                <c:pt idx="2">
                  <c:v>1.1000000000000001</c:v>
                </c:pt>
                <c:pt idx="3">
                  <c:v>1.4</c:v>
                </c:pt>
              </c:numCache>
            </c:numRef>
          </c:val>
          <c:extLst xmlns:c16r2="http://schemas.microsoft.com/office/drawing/2015/06/chart">
            <c:ext xmlns:c16="http://schemas.microsoft.com/office/drawing/2014/chart" uri="{C3380CC4-5D6E-409C-BE32-E72D297353CC}">
              <c16:uniqueId val="{00000003-1741-4055-B421-3B8F9F3ED4FF}"/>
            </c:ext>
          </c:extLst>
        </c:ser>
        <c:dLbls>
          <c:dLblPos val="ctr"/>
          <c:showLegendKey val="0"/>
          <c:showVal val="1"/>
          <c:showCatName val="0"/>
          <c:showSerName val="0"/>
          <c:showPercent val="0"/>
          <c:showBubbleSize val="0"/>
        </c:dLbls>
        <c:gapWidth val="60"/>
        <c:overlap val="100"/>
        <c:axId val="99528832"/>
        <c:axId val="99531008"/>
      </c:barChart>
      <c:catAx>
        <c:axId val="995288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9531008"/>
        <c:crosses val="autoZero"/>
        <c:auto val="1"/>
        <c:lblAlgn val="ctr"/>
        <c:lblOffset val="100"/>
        <c:noMultiLvlLbl val="0"/>
      </c:catAx>
      <c:valAx>
        <c:axId val="99531008"/>
        <c:scaling>
          <c:orientation val="minMax"/>
        </c:scaling>
        <c:delete val="1"/>
        <c:axPos val="t"/>
        <c:numFmt formatCode="0%" sourceLinked="1"/>
        <c:majorTickMark val="none"/>
        <c:minorTickMark val="none"/>
        <c:tickLblPos val="nextTo"/>
        <c:crossAx val="99528832"/>
        <c:crosses val="autoZero"/>
        <c:crossBetween val="between"/>
      </c:valAx>
      <c:spPr>
        <a:noFill/>
        <a:ln>
          <a:noFill/>
        </a:ln>
        <a:effectLst/>
      </c:spPr>
    </c:plotArea>
    <c:legend>
      <c:legendPos val="t"/>
      <c:layout>
        <c:manualLayout>
          <c:xMode val="edge"/>
          <c:yMode val="edge"/>
          <c:x val="6.6641155060152404E-2"/>
          <c:y val="2.5932875595430839E-3"/>
          <c:w val="0.79550306633296375"/>
          <c:h val="0.174175835800224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Todos / casi todos</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Hoja1!$B$2:$B$4</c:f>
              <c:numCache>
                <c:formatCode>0\%</c:formatCode>
                <c:ptCount val="3"/>
                <c:pt idx="0">
                  <c:v>14.6</c:v>
                </c:pt>
                <c:pt idx="1">
                  <c:v>14.1</c:v>
                </c:pt>
                <c:pt idx="2">
                  <c:v>11.8</c:v>
                </c:pt>
              </c:numCache>
            </c:numRef>
          </c:val>
          <c:extLst xmlns:c16r2="http://schemas.microsoft.com/office/drawing/2015/06/chart">
            <c:ext xmlns:c16="http://schemas.microsoft.com/office/drawing/2014/chart" uri="{C3380CC4-5D6E-409C-BE32-E72D297353CC}">
              <c16:uniqueId val="{00000000-F0CB-4E6B-A7CD-7202CA936123}"/>
            </c:ext>
          </c:extLst>
        </c:ser>
        <c:ser>
          <c:idx val="1"/>
          <c:order val="1"/>
          <c:tx>
            <c:strRef>
              <c:f>Hoja1!$C$1</c:f>
              <c:strCache>
                <c:ptCount val="1"/>
                <c:pt idx="0">
                  <c:v>La mayoría</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Hoja1!$C$2:$C$4</c:f>
              <c:numCache>
                <c:formatCode>0\%</c:formatCode>
                <c:ptCount val="3"/>
                <c:pt idx="0">
                  <c:v>17</c:v>
                </c:pt>
                <c:pt idx="1">
                  <c:v>18.3</c:v>
                </c:pt>
                <c:pt idx="2">
                  <c:v>17.100000000000001</c:v>
                </c:pt>
              </c:numCache>
            </c:numRef>
          </c:val>
          <c:extLst xmlns:c16r2="http://schemas.microsoft.com/office/drawing/2015/06/chart">
            <c:ext xmlns:c16="http://schemas.microsoft.com/office/drawing/2014/chart" uri="{C3380CC4-5D6E-409C-BE32-E72D297353CC}">
              <c16:uniqueId val="{00000001-F0CB-4E6B-A7CD-7202CA936123}"/>
            </c:ext>
          </c:extLst>
        </c:ser>
        <c:ser>
          <c:idx val="2"/>
          <c:order val="2"/>
          <c:tx>
            <c:strRef>
              <c:f>Hoja1!$D$1</c:f>
              <c:strCache>
                <c:ptCount val="1"/>
                <c:pt idx="0">
                  <c:v>Algunos</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Hoja1!$D$2:$D$4</c:f>
              <c:numCache>
                <c:formatCode>0\%</c:formatCode>
                <c:ptCount val="3"/>
                <c:pt idx="0">
                  <c:v>32.6</c:v>
                </c:pt>
                <c:pt idx="1">
                  <c:v>30.4</c:v>
                </c:pt>
                <c:pt idx="2">
                  <c:v>39.299999999999997</c:v>
                </c:pt>
              </c:numCache>
            </c:numRef>
          </c:val>
          <c:extLst xmlns:c16r2="http://schemas.microsoft.com/office/drawing/2015/06/chart">
            <c:ext xmlns:c16="http://schemas.microsoft.com/office/drawing/2014/chart" uri="{C3380CC4-5D6E-409C-BE32-E72D297353CC}">
              <c16:uniqueId val="{00000002-F0CB-4E6B-A7CD-7202CA936123}"/>
            </c:ext>
          </c:extLst>
        </c:ser>
        <c:ser>
          <c:idx val="3"/>
          <c:order val="3"/>
          <c:tx>
            <c:strRef>
              <c:f>Hoja1!$E$1</c:f>
              <c:strCache>
                <c:ptCount val="1"/>
                <c:pt idx="0">
                  <c:v>Pocos</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Hoja1!$E$2:$E$4</c:f>
              <c:numCache>
                <c:formatCode>0\%</c:formatCode>
                <c:ptCount val="3"/>
                <c:pt idx="0">
                  <c:v>26.9</c:v>
                </c:pt>
                <c:pt idx="1">
                  <c:v>29.1</c:v>
                </c:pt>
                <c:pt idx="2">
                  <c:v>21.7</c:v>
                </c:pt>
              </c:numCache>
            </c:numRef>
          </c:val>
          <c:extLst xmlns:c16r2="http://schemas.microsoft.com/office/drawing/2015/06/chart">
            <c:ext xmlns:c16="http://schemas.microsoft.com/office/drawing/2014/chart" uri="{C3380CC4-5D6E-409C-BE32-E72D297353CC}">
              <c16:uniqueId val="{00000003-F0CB-4E6B-A7CD-7202CA936123}"/>
            </c:ext>
          </c:extLst>
        </c:ser>
        <c:ser>
          <c:idx val="4"/>
          <c:order val="4"/>
          <c:tx>
            <c:strRef>
              <c:f>Hoja1!$F$1</c:f>
              <c:strCache>
                <c:ptCount val="1"/>
                <c:pt idx="0">
                  <c:v>Ninguno</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Hoja1!$F$2:$F$4</c:f>
              <c:numCache>
                <c:formatCode>0\%</c:formatCode>
                <c:ptCount val="3"/>
                <c:pt idx="0">
                  <c:v>9</c:v>
                </c:pt>
                <c:pt idx="1">
                  <c:v>8.1</c:v>
                </c:pt>
                <c:pt idx="2">
                  <c:v>10.1</c:v>
                </c:pt>
              </c:numCache>
            </c:numRef>
          </c:val>
          <c:extLst xmlns:c16r2="http://schemas.microsoft.com/office/drawing/2015/06/chart">
            <c:ext xmlns:c16="http://schemas.microsoft.com/office/drawing/2014/chart" uri="{C3380CC4-5D6E-409C-BE32-E72D297353CC}">
              <c16:uniqueId val="{00000004-F0CB-4E6B-A7CD-7202CA936123}"/>
            </c:ext>
          </c:extLst>
        </c:ser>
        <c:dLbls>
          <c:dLblPos val="ctr"/>
          <c:showLegendKey val="0"/>
          <c:showVal val="1"/>
          <c:showCatName val="0"/>
          <c:showSerName val="0"/>
          <c:showPercent val="0"/>
          <c:showBubbleSize val="0"/>
        </c:dLbls>
        <c:gapWidth val="60"/>
        <c:overlap val="100"/>
        <c:axId val="100473104"/>
        <c:axId val="100478544"/>
      </c:barChart>
      <c:catAx>
        <c:axId val="1004731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0478544"/>
        <c:crosses val="autoZero"/>
        <c:auto val="1"/>
        <c:lblAlgn val="ctr"/>
        <c:lblOffset val="100"/>
        <c:noMultiLvlLbl val="0"/>
      </c:catAx>
      <c:valAx>
        <c:axId val="100478544"/>
        <c:scaling>
          <c:orientation val="minMax"/>
        </c:scaling>
        <c:delete val="1"/>
        <c:axPos val="t"/>
        <c:numFmt formatCode="0%" sourceLinked="1"/>
        <c:majorTickMark val="none"/>
        <c:minorTickMark val="none"/>
        <c:tickLblPos val="nextTo"/>
        <c:crossAx val="100473104"/>
        <c:crosses val="autoZero"/>
        <c:crossBetween val="between"/>
      </c:valAx>
      <c:spPr>
        <a:noFill/>
        <a:ln>
          <a:noFill/>
        </a:ln>
        <a:effectLst/>
      </c:spPr>
    </c:plotArea>
    <c:legend>
      <c:legendPos val="t"/>
      <c:layout>
        <c:manualLayout>
          <c:xMode val="edge"/>
          <c:yMode val="edge"/>
          <c:x val="6.6641155060152404E-2"/>
          <c:y val="2.5932875595430839E-3"/>
          <c:w val="0.93335887561698538"/>
          <c:h val="0.1991759891733465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2379574806219"/>
          <c:y val="0.29753568758256477"/>
          <c:w val="0.77952796410519787"/>
          <c:h val="0.6636201176781682"/>
        </c:manualLayout>
      </c:layout>
      <c:barChart>
        <c:barDir val="bar"/>
        <c:grouping val="percentStacked"/>
        <c:varyColors val="0"/>
        <c:ser>
          <c:idx val="0"/>
          <c:order val="0"/>
          <c:tx>
            <c:strRef>
              <c:f>Hoja1!$B$1</c:f>
              <c:strCache>
                <c:ptCount val="1"/>
                <c:pt idx="0">
                  <c:v>No se puede confiar en nadie</c:v>
                </c:pt>
              </c:strCache>
            </c:strRef>
          </c:tx>
          <c:spPr>
            <a:solidFill>
              <a:srgbClr val="8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c:v>
                </c:pt>
                <c:pt idx="1">
                  <c:v>Lima</c:v>
                </c:pt>
                <c:pt idx="2">
                  <c:v>Interior</c:v>
                </c:pt>
                <c:pt idx="3">
                  <c:v>Informados</c:v>
                </c:pt>
                <c:pt idx="4">
                  <c:v>No informados</c:v>
                </c:pt>
              </c:strCache>
            </c:strRef>
          </c:cat>
          <c:val>
            <c:numRef>
              <c:f>Hoja1!$B$2:$B$6</c:f>
              <c:numCache>
                <c:formatCode>0\%</c:formatCode>
                <c:ptCount val="5"/>
                <c:pt idx="0">
                  <c:v>41.4</c:v>
                </c:pt>
                <c:pt idx="1">
                  <c:v>38.6</c:v>
                </c:pt>
                <c:pt idx="2">
                  <c:v>43.5</c:v>
                </c:pt>
                <c:pt idx="3">
                  <c:v>35.5</c:v>
                </c:pt>
                <c:pt idx="4">
                  <c:v>48.8</c:v>
                </c:pt>
              </c:numCache>
            </c:numRef>
          </c:val>
          <c:extLst xmlns:c16r2="http://schemas.microsoft.com/office/drawing/2015/06/chart">
            <c:ext xmlns:c16="http://schemas.microsoft.com/office/drawing/2014/chart" uri="{C3380CC4-5D6E-409C-BE32-E72D297353CC}">
              <c16:uniqueId val="{00000000-C98C-4F42-A991-4B47A5898C17}"/>
            </c:ext>
          </c:extLst>
        </c:ser>
        <c:ser>
          <c:idx val="1"/>
          <c:order val="1"/>
          <c:tx>
            <c:strRef>
              <c:f>Hoja1!$C$1</c:f>
              <c:strCache>
                <c:ptCount val="1"/>
                <c:pt idx="0">
                  <c:v>Se puede confiar en pocas personas</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c:v>
                </c:pt>
                <c:pt idx="1">
                  <c:v>Lima</c:v>
                </c:pt>
                <c:pt idx="2">
                  <c:v>Interior</c:v>
                </c:pt>
                <c:pt idx="3">
                  <c:v>Informados</c:v>
                </c:pt>
                <c:pt idx="4">
                  <c:v>No informados</c:v>
                </c:pt>
              </c:strCache>
            </c:strRef>
          </c:cat>
          <c:val>
            <c:numRef>
              <c:f>Hoja1!$C$2:$C$6</c:f>
              <c:numCache>
                <c:formatCode>0\%</c:formatCode>
                <c:ptCount val="5"/>
                <c:pt idx="0">
                  <c:v>53.2</c:v>
                </c:pt>
                <c:pt idx="1">
                  <c:v>56.5</c:v>
                </c:pt>
                <c:pt idx="2">
                  <c:v>50.7</c:v>
                </c:pt>
                <c:pt idx="3">
                  <c:v>58.3</c:v>
                </c:pt>
                <c:pt idx="4">
                  <c:v>46.9</c:v>
                </c:pt>
              </c:numCache>
            </c:numRef>
          </c:val>
          <c:extLst xmlns:c16r2="http://schemas.microsoft.com/office/drawing/2015/06/chart">
            <c:ext xmlns:c16="http://schemas.microsoft.com/office/drawing/2014/chart" uri="{C3380CC4-5D6E-409C-BE32-E72D297353CC}">
              <c16:uniqueId val="{00000001-C98C-4F42-A991-4B47A5898C17}"/>
            </c:ext>
          </c:extLst>
        </c:ser>
        <c:ser>
          <c:idx val="2"/>
          <c:order val="2"/>
          <c:tx>
            <c:strRef>
              <c:f>Hoja1!$D$1</c:f>
              <c:strCache>
                <c:ptCount val="1"/>
                <c:pt idx="0">
                  <c:v>Se puede confiar en la mayoría de las personas</c:v>
                </c:pt>
              </c:strCache>
            </c:strRef>
          </c:tx>
          <c:spPr>
            <a:solidFill>
              <a:schemeClr val="accent3"/>
            </a:solidFill>
            <a:ln>
              <a:solidFill>
                <a:schemeClr val="bg1"/>
              </a:solidFill>
            </a:ln>
            <a:effectLst/>
          </c:spPr>
          <c:invertIfNegative val="0"/>
          <c:dLbls>
            <c:dLbl>
              <c:idx val="2"/>
              <c:layout>
                <c:manualLayout>
                  <c:x val="-4.5566798953902777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98C-4F42-A991-4B47A5898C1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c:v>
                </c:pt>
                <c:pt idx="1">
                  <c:v>Lima</c:v>
                </c:pt>
                <c:pt idx="2">
                  <c:v>Interior</c:v>
                </c:pt>
                <c:pt idx="3">
                  <c:v>Informados</c:v>
                </c:pt>
                <c:pt idx="4">
                  <c:v>No informados</c:v>
                </c:pt>
              </c:strCache>
            </c:strRef>
          </c:cat>
          <c:val>
            <c:numRef>
              <c:f>Hoja1!$D$2:$D$6</c:f>
              <c:numCache>
                <c:formatCode>0\%</c:formatCode>
                <c:ptCount val="5"/>
                <c:pt idx="0">
                  <c:v>3.4</c:v>
                </c:pt>
                <c:pt idx="1">
                  <c:v>4.0999999999999996</c:v>
                </c:pt>
                <c:pt idx="2">
                  <c:v>2.8</c:v>
                </c:pt>
                <c:pt idx="3">
                  <c:v>4.3</c:v>
                </c:pt>
                <c:pt idx="4">
                  <c:v>2.2000000000000002</c:v>
                </c:pt>
              </c:numCache>
            </c:numRef>
          </c:val>
          <c:extLst xmlns:c16r2="http://schemas.microsoft.com/office/drawing/2015/06/chart">
            <c:ext xmlns:c16="http://schemas.microsoft.com/office/drawing/2014/chart" uri="{C3380CC4-5D6E-409C-BE32-E72D297353CC}">
              <c16:uniqueId val="{00000002-C98C-4F42-A991-4B47A5898C17}"/>
            </c:ext>
          </c:extLst>
        </c:ser>
        <c:ser>
          <c:idx val="3"/>
          <c:order val="3"/>
          <c:tx>
            <c:strRef>
              <c:f>Hoja1!$E$1</c:f>
              <c:strCache>
                <c:ptCount val="1"/>
                <c:pt idx="0">
                  <c:v>Se puede confiar en todas las personas</c:v>
                </c:pt>
              </c:strCache>
            </c:strRef>
          </c:tx>
          <c:spPr>
            <a:solidFill>
              <a:srgbClr val="2F469C"/>
            </a:solidFill>
            <a:ln>
              <a:solidFill>
                <a:schemeClr val="bg1"/>
              </a:solidFill>
            </a:ln>
            <a:effectLst/>
          </c:spPr>
          <c:invertIfNegative val="0"/>
          <c:dLbls>
            <c:dLbl>
              <c:idx val="1"/>
              <c:layout>
                <c:manualLayout>
                  <c:x val="1.534192859503207E-2"/>
                  <c:y val="-3.5312904308424575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98C-4F42-A991-4B47A5898C1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c:v>
                </c:pt>
                <c:pt idx="1">
                  <c:v>Lima</c:v>
                </c:pt>
                <c:pt idx="2">
                  <c:v>Interior</c:v>
                </c:pt>
                <c:pt idx="3">
                  <c:v>Informados</c:v>
                </c:pt>
                <c:pt idx="4">
                  <c:v>No informados</c:v>
                </c:pt>
              </c:strCache>
            </c:strRef>
          </c:cat>
          <c:val>
            <c:numRef>
              <c:f>Hoja1!$E$2:$E$6</c:f>
              <c:numCache>
                <c:formatCode>0\%</c:formatCode>
                <c:ptCount val="5"/>
                <c:pt idx="0">
                  <c:v>1.3</c:v>
                </c:pt>
                <c:pt idx="1">
                  <c:v>0.6</c:v>
                </c:pt>
                <c:pt idx="2">
                  <c:v>1.9</c:v>
                </c:pt>
                <c:pt idx="3">
                  <c:v>1.1000000000000001</c:v>
                </c:pt>
                <c:pt idx="4">
                  <c:v>1.6</c:v>
                </c:pt>
              </c:numCache>
            </c:numRef>
          </c:val>
          <c:extLst xmlns:c16r2="http://schemas.microsoft.com/office/drawing/2015/06/chart">
            <c:ext xmlns:c16="http://schemas.microsoft.com/office/drawing/2014/chart" uri="{C3380CC4-5D6E-409C-BE32-E72D297353CC}">
              <c16:uniqueId val="{00000003-C98C-4F42-A991-4B47A5898C17}"/>
            </c:ext>
          </c:extLst>
        </c:ser>
        <c:ser>
          <c:idx val="4"/>
          <c:order val="4"/>
          <c:tx>
            <c:strRef>
              <c:f>Hoja1!$F$1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Total</c:v>
                </c:pt>
                <c:pt idx="1">
                  <c:v>Lima</c:v>
                </c:pt>
                <c:pt idx="2">
                  <c:v>Interior</c:v>
                </c:pt>
                <c:pt idx="3">
                  <c:v>Informados</c:v>
                </c:pt>
                <c:pt idx="4">
                  <c:v>No informados</c:v>
                </c:pt>
              </c:strCache>
            </c:strRef>
          </c:cat>
          <c:val>
            <c:numRef>
              <c:f>Hoja1!$F$2:$F$6</c:f>
              <c:numCache>
                <c:formatCode>General</c:formatCode>
                <c:ptCount val="5"/>
                <c:pt idx="0" formatCode="0\%">
                  <c:v>0.7</c:v>
                </c:pt>
                <c:pt idx="2" formatCode="0\%">
                  <c:v>0.7</c:v>
                </c:pt>
                <c:pt idx="3" formatCode="0\%">
                  <c:v>0.8</c:v>
                </c:pt>
                <c:pt idx="4" formatCode="0\%">
                  <c:v>0.5</c:v>
                </c:pt>
              </c:numCache>
            </c:numRef>
          </c:val>
          <c:extLst xmlns:c16r2="http://schemas.microsoft.com/office/drawing/2015/06/chart">
            <c:ext xmlns:c16="http://schemas.microsoft.com/office/drawing/2014/chart" uri="{C3380CC4-5D6E-409C-BE32-E72D297353CC}">
              <c16:uniqueId val="{00000004-C98C-4F42-A991-4B47A5898C17}"/>
            </c:ext>
          </c:extLst>
        </c:ser>
        <c:dLbls>
          <c:dLblPos val="ctr"/>
          <c:showLegendKey val="0"/>
          <c:showVal val="1"/>
          <c:showCatName val="0"/>
          <c:showSerName val="0"/>
          <c:showPercent val="0"/>
          <c:showBubbleSize val="0"/>
        </c:dLbls>
        <c:gapWidth val="50"/>
        <c:overlap val="100"/>
        <c:axId val="100476912"/>
        <c:axId val="100481808"/>
      </c:barChart>
      <c:catAx>
        <c:axId val="10047691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0481808"/>
        <c:crosses val="autoZero"/>
        <c:auto val="1"/>
        <c:lblAlgn val="ctr"/>
        <c:lblOffset val="100"/>
        <c:noMultiLvlLbl val="0"/>
      </c:catAx>
      <c:valAx>
        <c:axId val="100481808"/>
        <c:scaling>
          <c:orientation val="minMax"/>
        </c:scaling>
        <c:delete val="1"/>
        <c:axPos val="t"/>
        <c:numFmt formatCode="0%" sourceLinked="1"/>
        <c:majorTickMark val="none"/>
        <c:minorTickMark val="none"/>
        <c:tickLblPos val="nextTo"/>
        <c:crossAx val="100476912"/>
        <c:crosses val="autoZero"/>
        <c:crossBetween val="between"/>
      </c:valAx>
      <c:spPr>
        <a:noFill/>
        <a:ln>
          <a:noFill/>
        </a:ln>
        <a:effectLst/>
      </c:spPr>
    </c:plotArea>
    <c:legend>
      <c:legendPos val="t"/>
      <c:layout>
        <c:manualLayout>
          <c:xMode val="edge"/>
          <c:yMode val="edge"/>
          <c:x val="3.0892496679975116E-2"/>
          <c:y val="2.1187742585054743E-2"/>
          <c:w val="0.95480394737457575"/>
          <c:h val="0.181003103364763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93973500795397E-2"/>
          <c:y val="0.13595246758849175"/>
          <c:w val="0.88946877362978405"/>
          <c:h val="0.82872239575734241"/>
        </c:manualLayout>
      </c:layout>
      <c:barChart>
        <c:barDir val="bar"/>
        <c:grouping val="percentStacked"/>
        <c:varyColors val="0"/>
        <c:ser>
          <c:idx val="0"/>
          <c:order val="0"/>
          <c:tx>
            <c:strRef>
              <c:f>Hoja1!$B$1</c:f>
              <c:strCache>
                <c:ptCount val="1"/>
                <c:pt idx="0">
                  <c:v>Muy informado</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3"/>
                <c:pt idx="0">
                  <c:v>Total</c:v>
                </c:pt>
                <c:pt idx="1">
                  <c:v>Lima</c:v>
                </c:pt>
                <c:pt idx="2">
                  <c:v>Interior</c:v>
                </c:pt>
              </c:strCache>
            </c:strRef>
          </c:cat>
          <c:val>
            <c:numRef>
              <c:f>Hoja1!$B$2:$B$7</c:f>
              <c:numCache>
                <c:formatCode>0\%</c:formatCode>
                <c:ptCount val="3"/>
                <c:pt idx="0">
                  <c:v>20.7</c:v>
                </c:pt>
                <c:pt idx="1">
                  <c:v>25.1</c:v>
                </c:pt>
                <c:pt idx="2">
                  <c:v>17.3</c:v>
                </c:pt>
              </c:numCache>
            </c:numRef>
          </c:val>
          <c:extLst xmlns:c16r2="http://schemas.microsoft.com/office/drawing/2015/06/chart">
            <c:ext xmlns:c16="http://schemas.microsoft.com/office/drawing/2014/chart" uri="{C3380CC4-5D6E-409C-BE32-E72D297353CC}">
              <c16:uniqueId val="{00000000-F8B5-45B2-B30E-CB9D5AC58971}"/>
            </c:ext>
          </c:extLst>
        </c:ser>
        <c:ser>
          <c:idx val="1"/>
          <c:order val="1"/>
          <c:tx>
            <c:strRef>
              <c:f>Hoja1!$C$1</c:f>
              <c:strCache>
                <c:ptCount val="1"/>
                <c:pt idx="0">
                  <c:v>Algo informado</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3"/>
                <c:pt idx="0">
                  <c:v>Total</c:v>
                </c:pt>
                <c:pt idx="1">
                  <c:v>Lima</c:v>
                </c:pt>
                <c:pt idx="2">
                  <c:v>Interior</c:v>
                </c:pt>
              </c:strCache>
            </c:strRef>
          </c:cat>
          <c:val>
            <c:numRef>
              <c:f>Hoja1!$C$2:$C$7</c:f>
              <c:numCache>
                <c:formatCode>0\%</c:formatCode>
                <c:ptCount val="3"/>
                <c:pt idx="0">
                  <c:v>42.8</c:v>
                </c:pt>
                <c:pt idx="1">
                  <c:v>41.6</c:v>
                </c:pt>
                <c:pt idx="2">
                  <c:v>43.6</c:v>
                </c:pt>
              </c:numCache>
            </c:numRef>
          </c:val>
          <c:extLst xmlns:c16r2="http://schemas.microsoft.com/office/drawing/2015/06/chart">
            <c:ext xmlns:c16="http://schemas.microsoft.com/office/drawing/2014/chart" uri="{C3380CC4-5D6E-409C-BE32-E72D297353CC}">
              <c16:uniqueId val="{00000001-F8B5-45B2-B30E-CB9D5AC58971}"/>
            </c:ext>
          </c:extLst>
        </c:ser>
        <c:ser>
          <c:idx val="2"/>
          <c:order val="2"/>
          <c:tx>
            <c:strRef>
              <c:f>Hoja1!$D$1</c:f>
              <c:strCache>
                <c:ptCount val="1"/>
                <c:pt idx="0">
                  <c:v>Poco informado</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3"/>
                <c:pt idx="0">
                  <c:v>Total</c:v>
                </c:pt>
                <c:pt idx="1">
                  <c:v>Lima</c:v>
                </c:pt>
                <c:pt idx="2">
                  <c:v>Interior</c:v>
                </c:pt>
              </c:strCache>
            </c:strRef>
          </c:cat>
          <c:val>
            <c:numRef>
              <c:f>Hoja1!$D$2:$D$7</c:f>
              <c:numCache>
                <c:formatCode>0\%</c:formatCode>
                <c:ptCount val="3"/>
                <c:pt idx="0">
                  <c:v>27.3</c:v>
                </c:pt>
                <c:pt idx="1">
                  <c:v>26.3</c:v>
                </c:pt>
                <c:pt idx="2">
                  <c:v>28.2</c:v>
                </c:pt>
              </c:numCache>
            </c:numRef>
          </c:val>
          <c:extLst xmlns:c16r2="http://schemas.microsoft.com/office/drawing/2015/06/chart">
            <c:ext xmlns:c16="http://schemas.microsoft.com/office/drawing/2014/chart" uri="{C3380CC4-5D6E-409C-BE32-E72D297353CC}">
              <c16:uniqueId val="{00000002-F8B5-45B2-B30E-CB9D5AC58971}"/>
            </c:ext>
          </c:extLst>
        </c:ser>
        <c:ser>
          <c:idx val="3"/>
          <c:order val="3"/>
          <c:tx>
            <c:strRef>
              <c:f>Hoja1!$E$1</c:f>
              <c:strCache>
                <c:ptCount val="1"/>
                <c:pt idx="0">
                  <c:v>Nada informado</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3"/>
                <c:pt idx="0">
                  <c:v>Total</c:v>
                </c:pt>
                <c:pt idx="1">
                  <c:v>Lima</c:v>
                </c:pt>
                <c:pt idx="2">
                  <c:v>Interior</c:v>
                </c:pt>
              </c:strCache>
            </c:strRef>
          </c:cat>
          <c:val>
            <c:numRef>
              <c:f>Hoja1!$E$2:$E$7</c:f>
              <c:numCache>
                <c:formatCode>0\%</c:formatCode>
                <c:ptCount val="3"/>
                <c:pt idx="0">
                  <c:v>8.5</c:v>
                </c:pt>
                <c:pt idx="1">
                  <c:v>6.6</c:v>
                </c:pt>
                <c:pt idx="2">
                  <c:v>10</c:v>
                </c:pt>
              </c:numCache>
            </c:numRef>
          </c:val>
          <c:extLst xmlns:c16r2="http://schemas.microsoft.com/office/drawing/2015/06/chart">
            <c:ext xmlns:c16="http://schemas.microsoft.com/office/drawing/2014/chart" uri="{C3380CC4-5D6E-409C-BE32-E72D297353CC}">
              <c16:uniqueId val="{00000003-F8B5-45B2-B30E-CB9D5AC58971}"/>
            </c:ext>
          </c:extLst>
        </c:ser>
        <c:ser>
          <c:idx val="4"/>
          <c:order val="4"/>
          <c:tx>
            <c:strRef>
              <c:f>Hoja1!$F$1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3"/>
                <c:pt idx="0">
                  <c:v>Total</c:v>
                </c:pt>
                <c:pt idx="1">
                  <c:v>Lima</c:v>
                </c:pt>
                <c:pt idx="2">
                  <c:v>Interior</c:v>
                </c:pt>
              </c:strCache>
            </c:strRef>
          </c:cat>
          <c:val>
            <c:numRef>
              <c:f>Hoja1!$F$2:$F$7</c:f>
              <c:numCache>
                <c:formatCode>General</c:formatCode>
                <c:ptCount val="3"/>
                <c:pt idx="0" formatCode="0\%">
                  <c:v>0.7</c:v>
                </c:pt>
                <c:pt idx="2" formatCode="0\%">
                  <c:v>0.9</c:v>
                </c:pt>
              </c:numCache>
            </c:numRef>
          </c:val>
          <c:extLst xmlns:c16r2="http://schemas.microsoft.com/office/drawing/2015/06/chart">
            <c:ext xmlns:c16="http://schemas.microsoft.com/office/drawing/2014/chart" uri="{C3380CC4-5D6E-409C-BE32-E72D297353CC}">
              <c16:uniqueId val="{00000004-F8B5-45B2-B30E-CB9D5AC58971}"/>
            </c:ext>
          </c:extLst>
        </c:ser>
        <c:dLbls>
          <c:dLblPos val="ctr"/>
          <c:showLegendKey val="0"/>
          <c:showVal val="1"/>
          <c:showCatName val="0"/>
          <c:showSerName val="0"/>
          <c:showPercent val="0"/>
          <c:showBubbleSize val="0"/>
        </c:dLbls>
        <c:gapWidth val="60"/>
        <c:overlap val="100"/>
        <c:axId val="100480176"/>
        <c:axId val="100482896"/>
      </c:barChart>
      <c:catAx>
        <c:axId val="1004801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0482896"/>
        <c:crosses val="autoZero"/>
        <c:auto val="1"/>
        <c:lblAlgn val="ctr"/>
        <c:lblOffset val="100"/>
        <c:noMultiLvlLbl val="0"/>
      </c:catAx>
      <c:valAx>
        <c:axId val="100482896"/>
        <c:scaling>
          <c:orientation val="minMax"/>
        </c:scaling>
        <c:delete val="1"/>
        <c:axPos val="t"/>
        <c:numFmt formatCode="0%" sourceLinked="1"/>
        <c:majorTickMark val="none"/>
        <c:minorTickMark val="none"/>
        <c:tickLblPos val="nextTo"/>
        <c:crossAx val="100480176"/>
        <c:crosses val="autoZero"/>
        <c:crossBetween val="between"/>
      </c:valAx>
      <c:spPr>
        <a:noFill/>
        <a:ln>
          <a:noFill/>
        </a:ln>
        <a:effectLst/>
      </c:spPr>
    </c:plotArea>
    <c:legend>
      <c:legendPos val="t"/>
      <c:layout>
        <c:manualLayout>
          <c:xMode val="edge"/>
          <c:yMode val="edge"/>
          <c:x val="9.9601074661871569E-2"/>
          <c:y val="5.9736706397042705E-2"/>
          <c:w val="0.77699644781692712"/>
          <c:h val="8.83512543818652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2147789222823"/>
          <c:y val="0.14337428916192774"/>
          <c:w val="0.83978049483069761"/>
          <c:h val="0.85662559815659178"/>
        </c:manualLayout>
      </c:layout>
      <c:barChart>
        <c:barDir val="bar"/>
        <c:grouping val="percentStacked"/>
        <c:varyColors val="0"/>
        <c:ser>
          <c:idx val="0"/>
          <c:order val="0"/>
          <c:tx>
            <c:strRef>
              <c:f>Hoja1!$B$1</c:f>
              <c:strCache>
                <c:ptCount val="1"/>
                <c:pt idx="0">
                  <c:v>Ha aumentado</c:v>
                </c:pt>
              </c:strCache>
            </c:strRef>
          </c:tx>
          <c:spPr>
            <a:solidFill>
              <a:srgbClr val="ED1C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2017</c:v>
                </c:pt>
                <c:pt idx="1">
                  <c:v>Total 2015</c:v>
                </c:pt>
                <c:pt idx="2">
                  <c:v>Lima</c:v>
                </c:pt>
                <c:pt idx="3">
                  <c:v>Interior</c:v>
                </c:pt>
              </c:strCache>
            </c:strRef>
          </c:cat>
          <c:val>
            <c:numRef>
              <c:f>Hoja1!$B$2:$B$5</c:f>
              <c:numCache>
                <c:formatCode>0%</c:formatCode>
                <c:ptCount val="4"/>
                <c:pt idx="0">
                  <c:v>0.71</c:v>
                </c:pt>
                <c:pt idx="1">
                  <c:v>0.78</c:v>
                </c:pt>
                <c:pt idx="2">
                  <c:v>0.72</c:v>
                </c:pt>
                <c:pt idx="3">
                  <c:v>0.71</c:v>
                </c:pt>
              </c:numCache>
            </c:numRef>
          </c:val>
          <c:extLst xmlns:c16r2="http://schemas.microsoft.com/office/drawing/2015/06/chart">
            <c:ext xmlns:c16="http://schemas.microsoft.com/office/drawing/2014/chart" uri="{C3380CC4-5D6E-409C-BE32-E72D297353CC}">
              <c16:uniqueId val="{00000000-AC3A-457B-8CBC-BF1EF952FFF5}"/>
            </c:ext>
          </c:extLst>
        </c:ser>
        <c:ser>
          <c:idx val="1"/>
          <c:order val="1"/>
          <c:tx>
            <c:strRef>
              <c:f>Hoja1!$C$1</c:f>
              <c:strCache>
                <c:ptCount val="1"/>
                <c:pt idx="0">
                  <c:v>Sigue igual</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0000"/>
                        <a:lumOff val="10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2017</c:v>
                </c:pt>
                <c:pt idx="1">
                  <c:v>Total 2015</c:v>
                </c:pt>
                <c:pt idx="2">
                  <c:v>Lima</c:v>
                </c:pt>
                <c:pt idx="3">
                  <c:v>Interior</c:v>
                </c:pt>
              </c:strCache>
            </c:strRef>
          </c:cat>
          <c:val>
            <c:numRef>
              <c:f>Hoja1!$C$2:$C$5</c:f>
              <c:numCache>
                <c:formatCode>0%</c:formatCode>
                <c:ptCount val="4"/>
                <c:pt idx="0">
                  <c:v>0.24</c:v>
                </c:pt>
                <c:pt idx="1">
                  <c:v>0.18</c:v>
                </c:pt>
                <c:pt idx="2">
                  <c:v>0.25</c:v>
                </c:pt>
                <c:pt idx="3">
                  <c:v>0.24</c:v>
                </c:pt>
              </c:numCache>
            </c:numRef>
          </c:val>
          <c:extLst xmlns:c16r2="http://schemas.microsoft.com/office/drawing/2015/06/chart">
            <c:ext xmlns:c16="http://schemas.microsoft.com/office/drawing/2014/chart" uri="{C3380CC4-5D6E-409C-BE32-E72D297353CC}">
              <c16:uniqueId val="{00000001-AC3A-457B-8CBC-BF1EF952FFF5}"/>
            </c:ext>
          </c:extLst>
        </c:ser>
        <c:ser>
          <c:idx val="2"/>
          <c:order val="2"/>
          <c:tx>
            <c:strRef>
              <c:f>Hoja1!$D$1</c:f>
              <c:strCache>
                <c:ptCount val="1"/>
                <c:pt idx="0">
                  <c:v>Ha disminuido</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2017</c:v>
                </c:pt>
                <c:pt idx="1">
                  <c:v>Total 2015</c:v>
                </c:pt>
                <c:pt idx="2">
                  <c:v>Lima</c:v>
                </c:pt>
                <c:pt idx="3">
                  <c:v>Interior</c:v>
                </c:pt>
              </c:strCache>
            </c:strRef>
          </c:cat>
          <c:val>
            <c:numRef>
              <c:f>Hoja1!$D$2:$D$5</c:f>
              <c:numCache>
                <c:formatCode>0%</c:formatCode>
                <c:ptCount val="4"/>
                <c:pt idx="0">
                  <c:v>0.04</c:v>
                </c:pt>
                <c:pt idx="1">
                  <c:v>0.03</c:v>
                </c:pt>
                <c:pt idx="2">
                  <c:v>0.04</c:v>
                </c:pt>
                <c:pt idx="3">
                  <c:v>0.04</c:v>
                </c:pt>
              </c:numCache>
            </c:numRef>
          </c:val>
          <c:extLst xmlns:c16r2="http://schemas.microsoft.com/office/drawing/2015/06/chart">
            <c:ext xmlns:c16="http://schemas.microsoft.com/office/drawing/2014/chart" uri="{C3380CC4-5D6E-409C-BE32-E72D297353CC}">
              <c16:uniqueId val="{00000002-AC3A-457B-8CBC-BF1EF952FFF5}"/>
            </c:ext>
          </c:extLst>
        </c:ser>
        <c:ser>
          <c:idx val="3"/>
          <c:order val="3"/>
          <c:tx>
            <c:strRef>
              <c:f>Hoja1!$E$1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 2017</c:v>
                </c:pt>
                <c:pt idx="1">
                  <c:v>Total 2015</c:v>
                </c:pt>
                <c:pt idx="2">
                  <c:v>Lima</c:v>
                </c:pt>
                <c:pt idx="3">
                  <c:v>Interior</c:v>
                </c:pt>
              </c:strCache>
            </c:strRef>
          </c:cat>
          <c:val>
            <c:numRef>
              <c:f>Hoja1!$E$2:$E$5</c:f>
              <c:numCache>
                <c:formatCode>0%</c:formatCode>
                <c:ptCount val="4"/>
                <c:pt idx="0">
                  <c:v>0.01</c:v>
                </c:pt>
                <c:pt idx="1">
                  <c:v>0.01</c:v>
                </c:pt>
                <c:pt idx="3">
                  <c:v>0.01</c:v>
                </c:pt>
              </c:numCache>
            </c:numRef>
          </c:val>
          <c:extLst xmlns:c16r2="http://schemas.microsoft.com/office/drawing/2015/06/chart">
            <c:ext xmlns:c16="http://schemas.microsoft.com/office/drawing/2014/chart" uri="{C3380CC4-5D6E-409C-BE32-E72D297353CC}">
              <c16:uniqueId val="{00000003-AC3A-457B-8CBC-BF1EF952FFF5}"/>
            </c:ext>
          </c:extLst>
        </c:ser>
        <c:dLbls>
          <c:dLblPos val="ctr"/>
          <c:showLegendKey val="0"/>
          <c:showVal val="1"/>
          <c:showCatName val="0"/>
          <c:showSerName val="0"/>
          <c:showPercent val="0"/>
          <c:showBubbleSize val="0"/>
        </c:dLbls>
        <c:gapWidth val="60"/>
        <c:overlap val="100"/>
        <c:axId val="100472560"/>
        <c:axId val="100471472"/>
      </c:barChart>
      <c:catAx>
        <c:axId val="1004725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0471472"/>
        <c:crosses val="autoZero"/>
        <c:auto val="1"/>
        <c:lblAlgn val="ctr"/>
        <c:lblOffset val="100"/>
        <c:noMultiLvlLbl val="0"/>
      </c:catAx>
      <c:valAx>
        <c:axId val="100471472"/>
        <c:scaling>
          <c:orientation val="minMax"/>
        </c:scaling>
        <c:delete val="1"/>
        <c:axPos val="t"/>
        <c:numFmt formatCode="0%" sourceLinked="1"/>
        <c:majorTickMark val="none"/>
        <c:minorTickMark val="none"/>
        <c:tickLblPos val="nextTo"/>
        <c:crossAx val="100472560"/>
        <c:crosses val="autoZero"/>
        <c:crossBetween val="between"/>
      </c:valAx>
      <c:spPr>
        <a:noFill/>
        <a:ln>
          <a:noFill/>
        </a:ln>
        <a:effectLst/>
      </c:spPr>
    </c:plotArea>
    <c:legend>
      <c:legendPos val="t"/>
      <c:layout>
        <c:manualLayout>
          <c:xMode val="edge"/>
          <c:yMode val="edge"/>
          <c:x val="0.22699174408926281"/>
          <c:y val="4.5806092903967567E-2"/>
          <c:w val="0.54601642183879606"/>
          <c:h val="8.926777947820450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0000"/>
                  <a:lumOff val="10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73456665613947E-2"/>
          <c:y val="0.16379821298289762"/>
          <c:w val="0.97445308666877206"/>
          <c:h val="0.74785497734005824"/>
        </c:manualLayout>
      </c:layout>
      <c:barChart>
        <c:barDir val="col"/>
        <c:grouping val="percentStacked"/>
        <c:varyColors val="0"/>
        <c:ser>
          <c:idx val="0"/>
          <c:order val="0"/>
          <c:tx>
            <c:strRef>
              <c:f>Hoja1!$B$1</c:f>
              <c:strCache>
                <c:ptCount val="1"/>
                <c:pt idx="0">
                  <c:v>Habrá aumentado</c:v>
                </c:pt>
              </c:strCache>
            </c:strRef>
          </c:tx>
          <c:spPr>
            <a:solidFill>
              <a:srgbClr val="ED1C24"/>
            </a:solidFill>
            <a:ln>
              <a:solidFill>
                <a:schemeClr val="bg1"/>
              </a:solidFill>
            </a:ln>
          </c:spPr>
          <c:invertIfNegative val="0"/>
          <c:dLbls>
            <c:spPr>
              <a:noFill/>
              <a:ln>
                <a:noFill/>
              </a:ln>
              <a:effectLst/>
            </c:spPr>
            <c:txPr>
              <a:bodyPr wrap="square" lIns="38100" tIns="19050" rIns="38100" bIns="19050" anchor="ctr">
                <a:spAutoFit/>
              </a:bodyPr>
              <a:lstStyle/>
              <a:p>
                <a:pPr>
                  <a:defRPr sz="1600"/>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Hoja1!$A$2:$A$9</c:f>
              <c:numCache>
                <c:formatCode>General</c:formatCode>
                <c:ptCount val="8"/>
                <c:pt idx="0">
                  <c:v>2017</c:v>
                </c:pt>
                <c:pt idx="1">
                  <c:v>2015</c:v>
                </c:pt>
                <c:pt idx="2">
                  <c:v>2013</c:v>
                </c:pt>
                <c:pt idx="3">
                  <c:v>2012</c:v>
                </c:pt>
                <c:pt idx="4">
                  <c:v>2010</c:v>
                </c:pt>
                <c:pt idx="5">
                  <c:v>2008</c:v>
                </c:pt>
                <c:pt idx="6">
                  <c:v>2006</c:v>
                </c:pt>
                <c:pt idx="7">
                  <c:v>2004</c:v>
                </c:pt>
              </c:numCache>
            </c:numRef>
          </c:cat>
          <c:val>
            <c:numRef>
              <c:f>Hoja1!$B$2:$B$9</c:f>
              <c:numCache>
                <c:formatCode>0%</c:formatCode>
                <c:ptCount val="8"/>
                <c:pt idx="0" formatCode="0\%">
                  <c:v>48.6</c:v>
                </c:pt>
                <c:pt idx="1">
                  <c:v>0.53</c:v>
                </c:pt>
                <c:pt idx="2">
                  <c:v>0.55000000000000004</c:v>
                </c:pt>
                <c:pt idx="3">
                  <c:v>0.34</c:v>
                </c:pt>
                <c:pt idx="4">
                  <c:v>0.39</c:v>
                </c:pt>
                <c:pt idx="5">
                  <c:v>0.43</c:v>
                </c:pt>
                <c:pt idx="6">
                  <c:v>0.3</c:v>
                </c:pt>
                <c:pt idx="7">
                  <c:v>0.43</c:v>
                </c:pt>
              </c:numCache>
            </c:numRef>
          </c:val>
          <c:extLst xmlns:c16r2="http://schemas.microsoft.com/office/drawing/2015/06/chart">
            <c:ext xmlns:c16="http://schemas.microsoft.com/office/drawing/2014/chart" uri="{C3380CC4-5D6E-409C-BE32-E72D297353CC}">
              <c16:uniqueId val="{00000000-FFF8-4ABA-9631-50E6B877512F}"/>
            </c:ext>
          </c:extLst>
        </c:ser>
        <c:ser>
          <c:idx val="1"/>
          <c:order val="1"/>
          <c:tx>
            <c:strRef>
              <c:f>Hoja1!$C$1</c:f>
              <c:strCache>
                <c:ptCount val="1"/>
                <c:pt idx="0">
                  <c:v>Seguirá igual</c:v>
                </c:pt>
              </c:strCache>
            </c:strRef>
          </c:tx>
          <c:spPr>
            <a:solidFill>
              <a:schemeClr val="accent2"/>
            </a:solidFill>
            <a:ln>
              <a:solidFill>
                <a:schemeClr val="bg1"/>
              </a:solidFill>
            </a:ln>
          </c:spPr>
          <c:invertIfNegative val="0"/>
          <c:dLbls>
            <c:spPr>
              <a:noFill/>
              <a:ln>
                <a:noFill/>
              </a:ln>
              <a:effectLst/>
            </c:spPr>
            <c:txPr>
              <a:bodyPr wrap="square" lIns="38100" tIns="19050" rIns="38100" bIns="19050" anchor="ctr">
                <a:spAutoFit/>
              </a:bodyPr>
              <a:lstStyle/>
              <a:p>
                <a:pPr>
                  <a:defRPr sz="1600">
                    <a:solidFill>
                      <a:schemeClr val="tx1">
                        <a:lumMod val="90000"/>
                        <a:lumOff val="10000"/>
                      </a:schemeClr>
                    </a:solidFill>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Hoja1!$A$2:$A$9</c:f>
              <c:numCache>
                <c:formatCode>General</c:formatCode>
                <c:ptCount val="8"/>
                <c:pt idx="0">
                  <c:v>2017</c:v>
                </c:pt>
                <c:pt idx="1">
                  <c:v>2015</c:v>
                </c:pt>
                <c:pt idx="2">
                  <c:v>2013</c:v>
                </c:pt>
                <c:pt idx="3">
                  <c:v>2012</c:v>
                </c:pt>
                <c:pt idx="4">
                  <c:v>2010</c:v>
                </c:pt>
                <c:pt idx="5">
                  <c:v>2008</c:v>
                </c:pt>
                <c:pt idx="6">
                  <c:v>2006</c:v>
                </c:pt>
                <c:pt idx="7">
                  <c:v>2004</c:v>
                </c:pt>
              </c:numCache>
            </c:numRef>
          </c:cat>
          <c:val>
            <c:numRef>
              <c:f>Hoja1!$C$2:$C$9</c:f>
              <c:numCache>
                <c:formatCode>0%</c:formatCode>
                <c:ptCount val="8"/>
                <c:pt idx="0" formatCode="0\%">
                  <c:v>34.799999999999997</c:v>
                </c:pt>
                <c:pt idx="1">
                  <c:v>0.27</c:v>
                </c:pt>
                <c:pt idx="2">
                  <c:v>0.34</c:v>
                </c:pt>
                <c:pt idx="3">
                  <c:v>0.43</c:v>
                </c:pt>
                <c:pt idx="4">
                  <c:v>0.38</c:v>
                </c:pt>
                <c:pt idx="5">
                  <c:v>0.42</c:v>
                </c:pt>
                <c:pt idx="6">
                  <c:v>0.36</c:v>
                </c:pt>
                <c:pt idx="7">
                  <c:v>0.4</c:v>
                </c:pt>
              </c:numCache>
            </c:numRef>
          </c:val>
          <c:extLst xmlns:c16r2="http://schemas.microsoft.com/office/drawing/2015/06/chart">
            <c:ext xmlns:c16="http://schemas.microsoft.com/office/drawing/2014/chart" uri="{C3380CC4-5D6E-409C-BE32-E72D297353CC}">
              <c16:uniqueId val="{00000001-FFF8-4ABA-9631-50E6B877512F}"/>
            </c:ext>
          </c:extLst>
        </c:ser>
        <c:ser>
          <c:idx val="2"/>
          <c:order val="2"/>
          <c:tx>
            <c:strRef>
              <c:f>Hoja1!$D$1</c:f>
              <c:strCache>
                <c:ptCount val="1"/>
                <c:pt idx="0">
                  <c:v>Habrá disminuido</c:v>
                </c:pt>
              </c:strCache>
            </c:strRef>
          </c:tx>
          <c:spPr>
            <a:solidFill>
              <a:srgbClr val="2F469C"/>
            </a:solidFill>
            <a:ln>
              <a:solidFill>
                <a:schemeClr val="bg1"/>
              </a:solidFill>
            </a:ln>
          </c:spPr>
          <c:invertIfNegative val="0"/>
          <c:dLbls>
            <c:spPr>
              <a:noFill/>
              <a:ln>
                <a:noFill/>
              </a:ln>
              <a:effectLst/>
            </c:spPr>
            <c:txPr>
              <a:bodyPr wrap="square" lIns="38100" tIns="19050" rIns="38100" bIns="19050" anchor="ctr">
                <a:spAutoFit/>
              </a:bodyPr>
              <a:lstStyle/>
              <a:p>
                <a:pPr>
                  <a:defRPr sz="1600"/>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Hoja1!$A$2:$A$9</c:f>
              <c:numCache>
                <c:formatCode>General</c:formatCode>
                <c:ptCount val="8"/>
                <c:pt idx="0">
                  <c:v>2017</c:v>
                </c:pt>
                <c:pt idx="1">
                  <c:v>2015</c:v>
                </c:pt>
                <c:pt idx="2">
                  <c:v>2013</c:v>
                </c:pt>
                <c:pt idx="3">
                  <c:v>2012</c:v>
                </c:pt>
                <c:pt idx="4">
                  <c:v>2010</c:v>
                </c:pt>
                <c:pt idx="5">
                  <c:v>2008</c:v>
                </c:pt>
                <c:pt idx="6">
                  <c:v>2006</c:v>
                </c:pt>
                <c:pt idx="7">
                  <c:v>2004</c:v>
                </c:pt>
              </c:numCache>
            </c:numRef>
          </c:cat>
          <c:val>
            <c:numRef>
              <c:f>Hoja1!$D$2:$D$9</c:f>
              <c:numCache>
                <c:formatCode>0%</c:formatCode>
                <c:ptCount val="8"/>
                <c:pt idx="0" formatCode="0\%">
                  <c:v>11.7</c:v>
                </c:pt>
                <c:pt idx="1">
                  <c:v>7.0000000000000007E-2</c:v>
                </c:pt>
                <c:pt idx="2">
                  <c:v>0.06</c:v>
                </c:pt>
                <c:pt idx="3">
                  <c:v>0.18</c:v>
                </c:pt>
                <c:pt idx="4">
                  <c:v>0.11</c:v>
                </c:pt>
                <c:pt idx="5">
                  <c:v>0.09</c:v>
                </c:pt>
                <c:pt idx="6">
                  <c:v>0.21</c:v>
                </c:pt>
                <c:pt idx="7">
                  <c:v>0.08</c:v>
                </c:pt>
              </c:numCache>
            </c:numRef>
          </c:val>
          <c:extLst xmlns:c16r2="http://schemas.microsoft.com/office/drawing/2015/06/chart">
            <c:ext xmlns:c16="http://schemas.microsoft.com/office/drawing/2014/chart" uri="{C3380CC4-5D6E-409C-BE32-E72D297353CC}">
              <c16:uniqueId val="{00000002-FFF8-4ABA-9631-50E6B877512F}"/>
            </c:ext>
          </c:extLst>
        </c:ser>
        <c:ser>
          <c:idx val="3"/>
          <c:order val="3"/>
          <c:tx>
            <c:strRef>
              <c:f>Hoja1!$E$1</c:f>
              <c:strCache>
                <c:ptCount val="1"/>
                <c:pt idx="0">
                  <c:v>No precisa</c:v>
                </c:pt>
              </c:strCache>
            </c:strRef>
          </c:tx>
          <c:spPr>
            <a:solidFill>
              <a:schemeClr val="bg2"/>
            </a:solidFill>
            <a:ln>
              <a:solidFill>
                <a:schemeClr val="bg1"/>
              </a:solid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Hoja1!$A$2:$A$9</c:f>
              <c:numCache>
                <c:formatCode>General</c:formatCode>
                <c:ptCount val="8"/>
                <c:pt idx="0">
                  <c:v>2017</c:v>
                </c:pt>
                <c:pt idx="1">
                  <c:v>2015</c:v>
                </c:pt>
                <c:pt idx="2">
                  <c:v>2013</c:v>
                </c:pt>
                <c:pt idx="3">
                  <c:v>2012</c:v>
                </c:pt>
                <c:pt idx="4">
                  <c:v>2010</c:v>
                </c:pt>
                <c:pt idx="5">
                  <c:v>2008</c:v>
                </c:pt>
                <c:pt idx="6">
                  <c:v>2006</c:v>
                </c:pt>
                <c:pt idx="7">
                  <c:v>2004</c:v>
                </c:pt>
              </c:numCache>
            </c:numRef>
          </c:cat>
          <c:val>
            <c:numRef>
              <c:f>Hoja1!$E$2:$E$9</c:f>
              <c:numCache>
                <c:formatCode>0%</c:formatCode>
                <c:ptCount val="8"/>
                <c:pt idx="0" formatCode="0\%">
                  <c:v>4.9000000000000004</c:v>
                </c:pt>
                <c:pt idx="1">
                  <c:v>0.13</c:v>
                </c:pt>
                <c:pt idx="2">
                  <c:v>0.05</c:v>
                </c:pt>
                <c:pt idx="3">
                  <c:v>0.05</c:v>
                </c:pt>
                <c:pt idx="4">
                  <c:v>0.12</c:v>
                </c:pt>
                <c:pt idx="5">
                  <c:v>0.06</c:v>
                </c:pt>
                <c:pt idx="6">
                  <c:v>0.13</c:v>
                </c:pt>
                <c:pt idx="7">
                  <c:v>0.09</c:v>
                </c:pt>
              </c:numCache>
            </c:numRef>
          </c:val>
          <c:extLst xmlns:c16r2="http://schemas.microsoft.com/office/drawing/2015/06/chart">
            <c:ext xmlns:c16="http://schemas.microsoft.com/office/drawing/2014/chart" uri="{C3380CC4-5D6E-409C-BE32-E72D297353CC}">
              <c16:uniqueId val="{00000003-FFF8-4ABA-9631-50E6B877512F}"/>
            </c:ext>
          </c:extLst>
        </c:ser>
        <c:dLbls>
          <c:showLegendKey val="0"/>
          <c:showVal val="1"/>
          <c:showCatName val="0"/>
          <c:showSerName val="0"/>
          <c:showPercent val="0"/>
          <c:showBubbleSize val="0"/>
        </c:dLbls>
        <c:gapWidth val="75"/>
        <c:overlap val="100"/>
        <c:axId val="100473648"/>
        <c:axId val="100474192"/>
      </c:barChart>
      <c:catAx>
        <c:axId val="100473648"/>
        <c:scaling>
          <c:orientation val="maxMin"/>
        </c:scaling>
        <c:delete val="0"/>
        <c:axPos val="b"/>
        <c:numFmt formatCode="General" sourceLinked="1"/>
        <c:majorTickMark val="none"/>
        <c:minorTickMark val="none"/>
        <c:tickLblPos val="nextTo"/>
        <c:txPr>
          <a:bodyPr/>
          <a:lstStyle/>
          <a:p>
            <a:pPr>
              <a:defRPr sz="1400" b="0">
                <a:solidFill>
                  <a:schemeClr val="tx1"/>
                </a:solidFill>
              </a:defRPr>
            </a:pPr>
            <a:endParaRPr lang="es-PE"/>
          </a:p>
        </c:txPr>
        <c:crossAx val="100474192"/>
        <c:crosses val="max"/>
        <c:auto val="1"/>
        <c:lblAlgn val="ctr"/>
        <c:lblOffset val="100"/>
        <c:noMultiLvlLbl val="0"/>
      </c:catAx>
      <c:valAx>
        <c:axId val="100474192"/>
        <c:scaling>
          <c:orientation val="maxMin"/>
        </c:scaling>
        <c:delete val="1"/>
        <c:axPos val="r"/>
        <c:numFmt formatCode="0%" sourceLinked="1"/>
        <c:majorTickMark val="out"/>
        <c:minorTickMark val="none"/>
        <c:tickLblPos val="nextTo"/>
        <c:crossAx val="100473648"/>
        <c:crosses val="autoZero"/>
        <c:crossBetween val="between"/>
      </c:valAx>
    </c:plotArea>
    <c:legend>
      <c:legendPos val="t"/>
      <c:overlay val="0"/>
      <c:txPr>
        <a:bodyPr/>
        <a:lstStyle/>
        <a:p>
          <a:pPr>
            <a:defRPr sz="1600" b="0">
              <a:solidFill>
                <a:schemeClr val="tx1"/>
              </a:solidFill>
            </a:defRPr>
          </a:pPr>
          <a:endParaRPr lang="es-PE"/>
        </a:p>
      </c:txPr>
    </c:legend>
    <c:plotVisOnly val="1"/>
    <c:dispBlanksAs val="gap"/>
    <c:showDLblsOverMax val="0"/>
  </c:chart>
  <c:txPr>
    <a:bodyPr/>
    <a:lstStyle/>
    <a:p>
      <a:pPr>
        <a:defRPr sz="1200" b="1">
          <a:solidFill>
            <a:schemeClr val="bg1"/>
          </a:solidFill>
        </a:defRPr>
      </a:pPr>
      <a:endParaRPr lang="es-P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2147789222823"/>
          <c:y val="0.14337428916192774"/>
          <c:w val="0.83978049483069761"/>
          <c:h val="0.85662559815659178"/>
        </c:manualLayout>
      </c:layout>
      <c:barChart>
        <c:barDir val="bar"/>
        <c:grouping val="percentStacked"/>
        <c:varyColors val="0"/>
        <c:ser>
          <c:idx val="0"/>
          <c:order val="0"/>
          <c:tx>
            <c:strRef>
              <c:f>Hoja1!$B$1</c:f>
              <c:strCache>
                <c:ptCount val="1"/>
                <c:pt idx="0">
                  <c:v>Habrá aumentado</c:v>
                </c:pt>
              </c:strCache>
            </c:strRef>
          </c:tx>
          <c:spPr>
            <a:solidFill>
              <a:srgbClr val="ED1C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Total 2017</c:v>
                </c:pt>
                <c:pt idx="1">
                  <c:v>Lima</c:v>
                </c:pt>
                <c:pt idx="2">
                  <c:v>Interior</c:v>
                </c:pt>
                <c:pt idx="3">
                  <c:v>Mejor</c:v>
                </c:pt>
                <c:pt idx="4">
                  <c:v>Igual</c:v>
                </c:pt>
                <c:pt idx="5">
                  <c:v>Peor</c:v>
                </c:pt>
              </c:strCache>
            </c:strRef>
          </c:cat>
          <c:val>
            <c:numRef>
              <c:f>Hoja1!$B$2:$B$7</c:f>
              <c:numCache>
                <c:formatCode>0\%</c:formatCode>
                <c:ptCount val="6"/>
                <c:pt idx="0">
                  <c:v>48.6</c:v>
                </c:pt>
                <c:pt idx="1">
                  <c:v>46.5</c:v>
                </c:pt>
                <c:pt idx="2">
                  <c:v>50.2</c:v>
                </c:pt>
                <c:pt idx="3">
                  <c:v>47.5</c:v>
                </c:pt>
                <c:pt idx="4">
                  <c:v>45.6</c:v>
                </c:pt>
                <c:pt idx="5">
                  <c:v>53.6</c:v>
                </c:pt>
              </c:numCache>
            </c:numRef>
          </c:val>
          <c:extLst xmlns:c16r2="http://schemas.microsoft.com/office/drawing/2015/06/chart">
            <c:ext xmlns:c16="http://schemas.microsoft.com/office/drawing/2014/chart" uri="{C3380CC4-5D6E-409C-BE32-E72D297353CC}">
              <c16:uniqueId val="{00000000-9AE1-4638-8BB8-A9B95ADC0E36}"/>
            </c:ext>
          </c:extLst>
        </c:ser>
        <c:ser>
          <c:idx val="1"/>
          <c:order val="1"/>
          <c:tx>
            <c:strRef>
              <c:f>Hoja1!$C$1</c:f>
              <c:strCache>
                <c:ptCount val="1"/>
                <c:pt idx="0">
                  <c:v>Seguirá igual</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Total 2017</c:v>
                </c:pt>
                <c:pt idx="1">
                  <c:v>Lima</c:v>
                </c:pt>
                <c:pt idx="2">
                  <c:v>Interior</c:v>
                </c:pt>
                <c:pt idx="3">
                  <c:v>Mejor</c:v>
                </c:pt>
                <c:pt idx="4">
                  <c:v>Igual</c:v>
                </c:pt>
                <c:pt idx="5">
                  <c:v>Peor</c:v>
                </c:pt>
              </c:strCache>
            </c:strRef>
          </c:cat>
          <c:val>
            <c:numRef>
              <c:f>Hoja1!$C$2:$C$7</c:f>
              <c:numCache>
                <c:formatCode>0\%</c:formatCode>
                <c:ptCount val="6"/>
                <c:pt idx="0">
                  <c:v>34.799999999999997</c:v>
                </c:pt>
                <c:pt idx="1">
                  <c:v>36.200000000000003</c:v>
                </c:pt>
                <c:pt idx="2">
                  <c:v>33.700000000000003</c:v>
                </c:pt>
                <c:pt idx="3">
                  <c:v>31.9</c:v>
                </c:pt>
                <c:pt idx="4">
                  <c:v>38</c:v>
                </c:pt>
                <c:pt idx="5">
                  <c:v>31.5</c:v>
                </c:pt>
              </c:numCache>
            </c:numRef>
          </c:val>
          <c:extLst xmlns:c16r2="http://schemas.microsoft.com/office/drawing/2015/06/chart">
            <c:ext xmlns:c16="http://schemas.microsoft.com/office/drawing/2014/chart" uri="{C3380CC4-5D6E-409C-BE32-E72D297353CC}">
              <c16:uniqueId val="{00000001-9AE1-4638-8BB8-A9B95ADC0E36}"/>
            </c:ext>
          </c:extLst>
        </c:ser>
        <c:ser>
          <c:idx val="2"/>
          <c:order val="2"/>
          <c:tx>
            <c:strRef>
              <c:f>Hoja1!$D$1</c:f>
              <c:strCache>
                <c:ptCount val="1"/>
                <c:pt idx="0">
                  <c:v>Habrá disminuido</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Total 2017</c:v>
                </c:pt>
                <c:pt idx="1">
                  <c:v>Lima</c:v>
                </c:pt>
                <c:pt idx="2">
                  <c:v>Interior</c:v>
                </c:pt>
                <c:pt idx="3">
                  <c:v>Mejor</c:v>
                </c:pt>
                <c:pt idx="4">
                  <c:v>Igual</c:v>
                </c:pt>
                <c:pt idx="5">
                  <c:v>Peor</c:v>
                </c:pt>
              </c:strCache>
            </c:strRef>
          </c:cat>
          <c:val>
            <c:numRef>
              <c:f>Hoja1!$D$2:$D$7</c:f>
              <c:numCache>
                <c:formatCode>0\%</c:formatCode>
                <c:ptCount val="6"/>
                <c:pt idx="0">
                  <c:v>11.7</c:v>
                </c:pt>
                <c:pt idx="1">
                  <c:v>13.5</c:v>
                </c:pt>
                <c:pt idx="2">
                  <c:v>10.199999999999999</c:v>
                </c:pt>
                <c:pt idx="3">
                  <c:v>16</c:v>
                </c:pt>
                <c:pt idx="4">
                  <c:v>11.6</c:v>
                </c:pt>
                <c:pt idx="5">
                  <c:v>9.6</c:v>
                </c:pt>
              </c:numCache>
            </c:numRef>
          </c:val>
          <c:extLst xmlns:c16r2="http://schemas.microsoft.com/office/drawing/2015/06/chart">
            <c:ext xmlns:c16="http://schemas.microsoft.com/office/drawing/2014/chart" uri="{C3380CC4-5D6E-409C-BE32-E72D297353CC}">
              <c16:uniqueId val="{00000002-9AE1-4638-8BB8-A9B95ADC0E36}"/>
            </c:ext>
          </c:extLst>
        </c:ser>
        <c:ser>
          <c:idx val="3"/>
          <c:order val="3"/>
          <c:tx>
            <c:strRef>
              <c:f>Hoja1!$E$1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Total 2017</c:v>
                </c:pt>
                <c:pt idx="1">
                  <c:v>Lima</c:v>
                </c:pt>
                <c:pt idx="2">
                  <c:v>Interior</c:v>
                </c:pt>
                <c:pt idx="3">
                  <c:v>Mejor</c:v>
                </c:pt>
                <c:pt idx="4">
                  <c:v>Igual</c:v>
                </c:pt>
                <c:pt idx="5">
                  <c:v>Peor</c:v>
                </c:pt>
              </c:strCache>
            </c:strRef>
          </c:cat>
          <c:val>
            <c:numRef>
              <c:f>Hoja1!$E$2:$E$7</c:f>
              <c:numCache>
                <c:formatCode>0\%</c:formatCode>
                <c:ptCount val="6"/>
                <c:pt idx="0">
                  <c:v>4.9000000000000004</c:v>
                </c:pt>
                <c:pt idx="1">
                  <c:v>3.8</c:v>
                </c:pt>
                <c:pt idx="2">
                  <c:v>5.9</c:v>
                </c:pt>
                <c:pt idx="3">
                  <c:v>4.5999999999999996</c:v>
                </c:pt>
                <c:pt idx="4">
                  <c:v>4.8</c:v>
                </c:pt>
                <c:pt idx="5">
                  <c:v>5.3</c:v>
                </c:pt>
              </c:numCache>
            </c:numRef>
          </c:val>
          <c:extLst xmlns:c16r2="http://schemas.microsoft.com/office/drawing/2015/06/chart">
            <c:ext xmlns:c16="http://schemas.microsoft.com/office/drawing/2014/chart" uri="{C3380CC4-5D6E-409C-BE32-E72D297353CC}">
              <c16:uniqueId val="{00000003-9AE1-4638-8BB8-A9B95ADC0E36}"/>
            </c:ext>
          </c:extLst>
        </c:ser>
        <c:dLbls>
          <c:dLblPos val="ctr"/>
          <c:showLegendKey val="0"/>
          <c:showVal val="1"/>
          <c:showCatName val="0"/>
          <c:showSerName val="0"/>
          <c:showPercent val="0"/>
          <c:showBubbleSize val="0"/>
        </c:dLbls>
        <c:gapWidth val="60"/>
        <c:overlap val="100"/>
        <c:axId val="100484528"/>
        <c:axId val="100474736"/>
      </c:barChart>
      <c:catAx>
        <c:axId val="1004845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0474736"/>
        <c:crosses val="autoZero"/>
        <c:auto val="1"/>
        <c:lblAlgn val="ctr"/>
        <c:lblOffset val="100"/>
        <c:noMultiLvlLbl val="0"/>
      </c:catAx>
      <c:valAx>
        <c:axId val="100474736"/>
        <c:scaling>
          <c:orientation val="minMax"/>
        </c:scaling>
        <c:delete val="1"/>
        <c:axPos val="t"/>
        <c:numFmt formatCode="0%" sourceLinked="1"/>
        <c:majorTickMark val="none"/>
        <c:minorTickMark val="none"/>
        <c:tickLblPos val="nextTo"/>
        <c:crossAx val="100484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3688012155703E-2"/>
          <c:y val="0.12992621283395012"/>
          <c:w val="0.88075104874361942"/>
          <c:h val="0.83631447919078195"/>
        </c:manualLayout>
      </c:layout>
      <c:barChart>
        <c:barDir val="bar"/>
        <c:grouping val="percentStacked"/>
        <c:varyColors val="0"/>
        <c:ser>
          <c:idx val="0"/>
          <c:order val="0"/>
          <c:tx>
            <c:strRef>
              <c:f>Hoja1!$B$1</c:f>
              <c:strCache>
                <c:ptCount val="1"/>
                <c:pt idx="0">
                  <c:v>Mucha confianza</c:v>
                </c:pt>
              </c:strCache>
            </c:strRef>
          </c:tx>
          <c:spPr>
            <a:solidFill>
              <a:srgbClr val="2F469C"/>
            </a:solidFill>
            <a:ln>
              <a:solidFill>
                <a:schemeClr val="bg1"/>
              </a:solidFill>
            </a:ln>
            <a:effectLst/>
          </c:spPr>
          <c:invertIfNegative val="0"/>
          <c:dLbls>
            <c:dLbl>
              <c:idx val="1"/>
              <c:layout>
                <c:manualLayout>
                  <c:x val="6.2369674391011577E-3"/>
                  <c:y val="3.069269653499489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75B-4A80-A81D-50F5C3F915E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(Hoja1!$A$2:$A$4,Hoja1!$A$9:$A$11)</c:f>
              <c:strCache>
                <c:ptCount val="6"/>
                <c:pt idx="0">
                  <c:v>Total</c:v>
                </c:pt>
                <c:pt idx="1">
                  <c:v>Lima</c:v>
                </c:pt>
                <c:pt idx="2">
                  <c:v>Interior</c:v>
                </c:pt>
                <c:pt idx="3">
                  <c:v>Mejor</c:v>
                </c:pt>
                <c:pt idx="4">
                  <c:v>Igual</c:v>
                </c:pt>
                <c:pt idx="5">
                  <c:v>Peor</c:v>
                </c:pt>
              </c:strCache>
            </c:strRef>
          </c:cat>
          <c:val>
            <c:numRef>
              <c:f>(Hoja1!$B$2:$B$4,Hoja1!$B$9:$B$11)</c:f>
              <c:numCache>
                <c:formatCode>0\%</c:formatCode>
                <c:ptCount val="6"/>
                <c:pt idx="0">
                  <c:v>2.9</c:v>
                </c:pt>
                <c:pt idx="1">
                  <c:v>2.1</c:v>
                </c:pt>
                <c:pt idx="2">
                  <c:v>3.6</c:v>
                </c:pt>
                <c:pt idx="3">
                  <c:v>3.3</c:v>
                </c:pt>
                <c:pt idx="4">
                  <c:v>2.6</c:v>
                </c:pt>
                <c:pt idx="5">
                  <c:v>3.2</c:v>
                </c:pt>
              </c:numCache>
            </c:numRef>
          </c:val>
          <c:extLst xmlns:c16r2="http://schemas.microsoft.com/office/drawing/2015/06/chart">
            <c:ext xmlns:c16="http://schemas.microsoft.com/office/drawing/2014/chart" uri="{C3380CC4-5D6E-409C-BE32-E72D297353CC}">
              <c16:uniqueId val="{00000000-575B-4A80-A81D-50F5C3F915E5}"/>
            </c:ext>
          </c:extLst>
        </c:ser>
        <c:ser>
          <c:idx val="1"/>
          <c:order val="1"/>
          <c:tx>
            <c:strRef>
              <c:f>Hoja1!$C$1</c:f>
              <c:strCache>
                <c:ptCount val="1"/>
                <c:pt idx="0">
                  <c:v>Algo de confianza</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(Hoja1!$A$2:$A$4,Hoja1!$A$9:$A$11)</c:f>
              <c:strCache>
                <c:ptCount val="6"/>
                <c:pt idx="0">
                  <c:v>Total</c:v>
                </c:pt>
                <c:pt idx="1">
                  <c:v>Lima</c:v>
                </c:pt>
                <c:pt idx="2">
                  <c:v>Interior</c:v>
                </c:pt>
                <c:pt idx="3">
                  <c:v>Mejor</c:v>
                </c:pt>
                <c:pt idx="4">
                  <c:v>Igual</c:v>
                </c:pt>
                <c:pt idx="5">
                  <c:v>Peor</c:v>
                </c:pt>
              </c:strCache>
            </c:strRef>
          </c:cat>
          <c:val>
            <c:numRef>
              <c:f>(Hoja1!$C$2:$C$4,Hoja1!$C$9:$C$11)</c:f>
              <c:numCache>
                <c:formatCode>0\%</c:formatCode>
                <c:ptCount val="6"/>
                <c:pt idx="0">
                  <c:v>11.3</c:v>
                </c:pt>
                <c:pt idx="1">
                  <c:v>12.9</c:v>
                </c:pt>
                <c:pt idx="2">
                  <c:v>10</c:v>
                </c:pt>
                <c:pt idx="3">
                  <c:v>14.4</c:v>
                </c:pt>
                <c:pt idx="4">
                  <c:v>13.4</c:v>
                </c:pt>
                <c:pt idx="5">
                  <c:v>6.6</c:v>
                </c:pt>
              </c:numCache>
            </c:numRef>
          </c:val>
          <c:extLst xmlns:c16r2="http://schemas.microsoft.com/office/drawing/2015/06/chart">
            <c:ext xmlns:c16="http://schemas.microsoft.com/office/drawing/2014/chart" uri="{C3380CC4-5D6E-409C-BE32-E72D297353CC}">
              <c16:uniqueId val="{00000001-575B-4A80-A81D-50F5C3F915E5}"/>
            </c:ext>
          </c:extLst>
        </c:ser>
        <c:ser>
          <c:idx val="2"/>
          <c:order val="2"/>
          <c:tx>
            <c:strRef>
              <c:f>Hoja1!$D$1</c:f>
              <c:strCache>
                <c:ptCount val="1"/>
                <c:pt idx="0">
                  <c:v>Poca confianza</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(Hoja1!$A$2:$A$4,Hoja1!$A$9:$A$11)</c:f>
              <c:strCache>
                <c:ptCount val="6"/>
                <c:pt idx="0">
                  <c:v>Total</c:v>
                </c:pt>
                <c:pt idx="1">
                  <c:v>Lima</c:v>
                </c:pt>
                <c:pt idx="2">
                  <c:v>Interior</c:v>
                </c:pt>
                <c:pt idx="3">
                  <c:v>Mejor</c:v>
                </c:pt>
                <c:pt idx="4">
                  <c:v>Igual</c:v>
                </c:pt>
                <c:pt idx="5">
                  <c:v>Peor</c:v>
                </c:pt>
              </c:strCache>
            </c:strRef>
          </c:cat>
          <c:val>
            <c:numRef>
              <c:f>(Hoja1!$D$2:$D$4,Hoja1!$D$9:$D$11)</c:f>
              <c:numCache>
                <c:formatCode>0\%</c:formatCode>
                <c:ptCount val="6"/>
                <c:pt idx="0">
                  <c:v>43.5</c:v>
                </c:pt>
                <c:pt idx="1">
                  <c:v>44.8</c:v>
                </c:pt>
                <c:pt idx="2">
                  <c:v>42.4</c:v>
                </c:pt>
                <c:pt idx="3">
                  <c:v>46.5</c:v>
                </c:pt>
                <c:pt idx="4">
                  <c:v>43.9</c:v>
                </c:pt>
                <c:pt idx="5">
                  <c:v>41.2</c:v>
                </c:pt>
              </c:numCache>
            </c:numRef>
          </c:val>
          <c:extLst xmlns:c16r2="http://schemas.microsoft.com/office/drawing/2015/06/chart">
            <c:ext xmlns:c16="http://schemas.microsoft.com/office/drawing/2014/chart" uri="{C3380CC4-5D6E-409C-BE32-E72D297353CC}">
              <c16:uniqueId val="{00000002-575B-4A80-A81D-50F5C3F915E5}"/>
            </c:ext>
          </c:extLst>
        </c:ser>
        <c:ser>
          <c:idx val="3"/>
          <c:order val="3"/>
          <c:tx>
            <c:strRef>
              <c:f>Hoja1!$E$1</c:f>
              <c:strCache>
                <c:ptCount val="1"/>
                <c:pt idx="0">
                  <c:v>Nada de confianza</c:v>
                </c:pt>
              </c:strCache>
            </c:strRef>
          </c:tx>
          <c:spPr>
            <a:solidFill>
              <a:srgbClr val="8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(Hoja1!$A$2:$A$4,Hoja1!$A$9:$A$11)</c:f>
              <c:strCache>
                <c:ptCount val="6"/>
                <c:pt idx="0">
                  <c:v>Total</c:v>
                </c:pt>
                <c:pt idx="1">
                  <c:v>Lima</c:v>
                </c:pt>
                <c:pt idx="2">
                  <c:v>Interior</c:v>
                </c:pt>
                <c:pt idx="3">
                  <c:v>Mejor</c:v>
                </c:pt>
                <c:pt idx="4">
                  <c:v>Igual</c:v>
                </c:pt>
                <c:pt idx="5">
                  <c:v>Peor</c:v>
                </c:pt>
              </c:strCache>
            </c:strRef>
          </c:cat>
          <c:val>
            <c:numRef>
              <c:f>(Hoja1!$E$2:$E$4,Hoja1!$E$9:$E$11)</c:f>
              <c:numCache>
                <c:formatCode>0\%</c:formatCode>
                <c:ptCount val="6"/>
                <c:pt idx="0">
                  <c:v>41.5</c:v>
                </c:pt>
                <c:pt idx="1">
                  <c:v>39.799999999999997</c:v>
                </c:pt>
                <c:pt idx="2">
                  <c:v>42.9</c:v>
                </c:pt>
                <c:pt idx="3">
                  <c:v>34.6</c:v>
                </c:pt>
                <c:pt idx="4">
                  <c:v>39.5</c:v>
                </c:pt>
                <c:pt idx="5">
                  <c:v>48.1</c:v>
                </c:pt>
              </c:numCache>
            </c:numRef>
          </c:val>
          <c:extLst xmlns:c16r2="http://schemas.microsoft.com/office/drawing/2015/06/chart">
            <c:ext xmlns:c16="http://schemas.microsoft.com/office/drawing/2014/chart" uri="{C3380CC4-5D6E-409C-BE32-E72D297353CC}">
              <c16:uniqueId val="{00000003-575B-4A80-A81D-50F5C3F915E5}"/>
            </c:ext>
          </c:extLst>
        </c:ser>
        <c:ser>
          <c:idx val="4"/>
          <c:order val="4"/>
          <c:tx>
            <c:strRef>
              <c:f>Hoja1!$F$1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(Hoja1!$A$2:$A$4,Hoja1!$A$9:$A$11)</c:f>
              <c:strCache>
                <c:ptCount val="6"/>
                <c:pt idx="0">
                  <c:v>Total</c:v>
                </c:pt>
                <c:pt idx="1">
                  <c:v>Lima</c:v>
                </c:pt>
                <c:pt idx="2">
                  <c:v>Interior</c:v>
                </c:pt>
                <c:pt idx="3">
                  <c:v>Mejor</c:v>
                </c:pt>
                <c:pt idx="4">
                  <c:v>Igual</c:v>
                </c:pt>
                <c:pt idx="5">
                  <c:v>Peor</c:v>
                </c:pt>
              </c:strCache>
            </c:strRef>
          </c:cat>
          <c:val>
            <c:numRef>
              <c:f>(Hoja1!$F$2:$F$4,Hoja1!$F$9:$F$11)</c:f>
              <c:numCache>
                <c:formatCode>General</c:formatCode>
                <c:ptCount val="6"/>
                <c:pt idx="0" formatCode="0\%">
                  <c:v>0.8</c:v>
                </c:pt>
                <c:pt idx="2" formatCode="0\%">
                  <c:v>1.1000000000000001</c:v>
                </c:pt>
                <c:pt idx="3" formatCode="0\%">
                  <c:v>1.2</c:v>
                </c:pt>
                <c:pt idx="4" formatCode="0\%">
                  <c:v>0.6</c:v>
                </c:pt>
                <c:pt idx="5" formatCode="0\%">
                  <c:v>0.9</c:v>
                </c:pt>
              </c:numCache>
            </c:numRef>
          </c:val>
          <c:extLst xmlns:c16r2="http://schemas.microsoft.com/office/drawing/2015/06/chart">
            <c:ext xmlns:c16="http://schemas.microsoft.com/office/drawing/2014/chart" uri="{C3380CC4-5D6E-409C-BE32-E72D297353CC}">
              <c16:uniqueId val="{00000004-575B-4A80-A81D-50F5C3F915E5}"/>
            </c:ext>
          </c:extLst>
        </c:ser>
        <c:dLbls>
          <c:dLblPos val="ctr"/>
          <c:showLegendKey val="0"/>
          <c:showVal val="1"/>
          <c:showCatName val="0"/>
          <c:showSerName val="0"/>
          <c:showPercent val="0"/>
          <c:showBubbleSize val="0"/>
        </c:dLbls>
        <c:gapWidth val="60"/>
        <c:overlap val="100"/>
        <c:axId val="100477456"/>
        <c:axId val="100478000"/>
      </c:barChart>
      <c:catAx>
        <c:axId val="1004774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0478000"/>
        <c:crosses val="autoZero"/>
        <c:auto val="1"/>
        <c:lblAlgn val="ctr"/>
        <c:lblOffset val="100"/>
        <c:noMultiLvlLbl val="0"/>
      </c:catAx>
      <c:valAx>
        <c:axId val="100478000"/>
        <c:scaling>
          <c:orientation val="minMax"/>
        </c:scaling>
        <c:delete val="1"/>
        <c:axPos val="t"/>
        <c:numFmt formatCode="0%" sourceLinked="1"/>
        <c:majorTickMark val="none"/>
        <c:minorTickMark val="none"/>
        <c:tickLblPos val="nextTo"/>
        <c:crossAx val="100477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2F469C"/>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1DCE-48ED-85DF-BE990D983C6C}"/>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4-1DCE-48ED-85DF-BE990D983C6C}"/>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1DCE-48ED-85DF-BE990D983C6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Incrementar las penas y sanciones</c:v>
                </c:pt>
                <c:pt idx="1">
                  <c:v>Reformar el sistema judicial</c:v>
                </c:pt>
                <c:pt idx="2">
                  <c:v>Mejorar la educación de valores en las escuelas</c:v>
                </c:pt>
                <c:pt idx="3">
                  <c:v>Mayores sanciones a las empresas corruptas</c:v>
                </c:pt>
                <c:pt idx="4">
                  <c:v>Eliminar la inmunidad parlamentaria</c:v>
                </c:pt>
                <c:pt idx="5">
                  <c:v>Mejorar los sueldos de los funcionarios públicos</c:v>
                </c:pt>
                <c:pt idx="6">
                  <c:v>Simplificar trámites / reducir burocracia </c:v>
                </c:pt>
              </c:strCache>
            </c:strRef>
          </c:cat>
          <c:val>
            <c:numRef>
              <c:f>Hoja1!$B$2:$B$8</c:f>
              <c:numCache>
                <c:formatCode>0\%</c:formatCode>
                <c:ptCount val="7"/>
                <c:pt idx="0">
                  <c:v>50.7</c:v>
                </c:pt>
                <c:pt idx="1">
                  <c:v>48.8</c:v>
                </c:pt>
                <c:pt idx="2">
                  <c:v>43.5</c:v>
                </c:pt>
                <c:pt idx="3">
                  <c:v>35.5</c:v>
                </c:pt>
                <c:pt idx="4">
                  <c:v>26.4</c:v>
                </c:pt>
                <c:pt idx="5">
                  <c:v>17.899999999999999</c:v>
                </c:pt>
                <c:pt idx="6">
                  <c:v>14.7</c:v>
                </c:pt>
              </c:numCache>
            </c:numRef>
          </c:val>
          <c:extLst xmlns:c16r2="http://schemas.microsoft.com/office/drawing/2015/06/chart">
            <c:ext xmlns:c16="http://schemas.microsoft.com/office/drawing/2014/chart" uri="{C3380CC4-5D6E-409C-BE32-E72D297353CC}">
              <c16:uniqueId val="{00000000-1DCE-48ED-85DF-BE990D983C6C}"/>
            </c:ext>
          </c:extLst>
        </c:ser>
        <c:dLbls>
          <c:dLblPos val="ctr"/>
          <c:showLegendKey val="0"/>
          <c:showVal val="1"/>
          <c:showCatName val="0"/>
          <c:showSerName val="0"/>
          <c:showPercent val="0"/>
          <c:showBubbleSize val="0"/>
        </c:dLbls>
        <c:gapWidth val="40"/>
        <c:axId val="101781680"/>
        <c:axId val="101780592"/>
      </c:barChart>
      <c:catAx>
        <c:axId val="10178168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1780592"/>
        <c:crosses val="autoZero"/>
        <c:auto val="1"/>
        <c:lblAlgn val="ctr"/>
        <c:lblOffset val="100"/>
        <c:noMultiLvlLbl val="0"/>
      </c:catAx>
      <c:valAx>
        <c:axId val="101780592"/>
        <c:scaling>
          <c:orientation val="minMax"/>
        </c:scaling>
        <c:delete val="1"/>
        <c:axPos val="t"/>
        <c:numFmt formatCode="0\%" sourceLinked="1"/>
        <c:majorTickMark val="none"/>
        <c:minorTickMark val="none"/>
        <c:tickLblPos val="nextTo"/>
        <c:crossAx val="10178168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P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648204631794279"/>
          <c:y val="3.3462688862385952E-2"/>
          <c:w val="0.36524939728229106"/>
          <c:h val="0.93307462227522808"/>
        </c:manualLayout>
      </c:layout>
      <c:barChart>
        <c:barDir val="bar"/>
        <c:grouping val="clustered"/>
        <c:varyColors val="0"/>
        <c:ser>
          <c:idx val="0"/>
          <c:order val="0"/>
          <c:tx>
            <c:strRef>
              <c:f>Hoja1!$B$1</c:f>
              <c:strCache>
                <c:ptCount val="1"/>
                <c:pt idx="0">
                  <c:v>Serie 1</c:v>
                </c:pt>
              </c:strCache>
            </c:strRef>
          </c:tx>
          <c:spPr>
            <a:solidFill>
              <a:srgbClr val="2F469C"/>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6F3C-4DBA-8F93-8934A6249C51}"/>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6F3C-4DBA-8F93-8934A6249C51}"/>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6F3C-4DBA-8F93-8934A6249C5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Denunciar actos de corrupción de los que sea testigo o víctima</c:v>
                </c:pt>
                <c:pt idx="1">
                  <c:v>No votar por candidatos ni partidos políticos corruptos</c:v>
                </c:pt>
                <c:pt idx="2">
                  <c:v>No pagar coimas</c:v>
                </c:pt>
                <c:pt idx="3">
                  <c:v>Unirse a una organización anticorrupción</c:v>
                </c:pt>
                <c:pt idx="4">
                  <c:v>Usar redes sociales para hablar sobre el tema</c:v>
                </c:pt>
                <c:pt idx="5">
                  <c:v>Firmar una petición (de lucha contra la corrupción)</c:v>
                </c:pt>
                <c:pt idx="6">
                  <c:v>Hablar con amigos o familiares sobre el tema</c:v>
                </c:pt>
                <c:pt idx="7">
                  <c:v>Participar en  manifestaciones públicas pacíficas contra la corrupción</c:v>
                </c:pt>
              </c:strCache>
            </c:strRef>
          </c:cat>
          <c:val>
            <c:numRef>
              <c:f>Hoja1!$B$2:$B$9</c:f>
              <c:numCache>
                <c:formatCode>0\%</c:formatCode>
                <c:ptCount val="8"/>
                <c:pt idx="0">
                  <c:v>53.9</c:v>
                </c:pt>
                <c:pt idx="1">
                  <c:v>48.3</c:v>
                </c:pt>
                <c:pt idx="2">
                  <c:v>39.5</c:v>
                </c:pt>
                <c:pt idx="3">
                  <c:v>21.9</c:v>
                </c:pt>
                <c:pt idx="4">
                  <c:v>19.2</c:v>
                </c:pt>
                <c:pt idx="5">
                  <c:v>17.5</c:v>
                </c:pt>
                <c:pt idx="6">
                  <c:v>15.3</c:v>
                </c:pt>
                <c:pt idx="7">
                  <c:v>13.7</c:v>
                </c:pt>
              </c:numCache>
            </c:numRef>
          </c:val>
          <c:extLst xmlns:c16r2="http://schemas.microsoft.com/office/drawing/2015/06/chart">
            <c:ext xmlns:c16="http://schemas.microsoft.com/office/drawing/2014/chart" uri="{C3380CC4-5D6E-409C-BE32-E72D297353CC}">
              <c16:uniqueId val="{00000006-6F3C-4DBA-8F93-8934A6249C51}"/>
            </c:ext>
          </c:extLst>
        </c:ser>
        <c:dLbls>
          <c:dLblPos val="ctr"/>
          <c:showLegendKey val="0"/>
          <c:showVal val="1"/>
          <c:showCatName val="0"/>
          <c:showSerName val="0"/>
          <c:showPercent val="0"/>
          <c:showBubbleSize val="0"/>
        </c:dLbls>
        <c:gapWidth val="40"/>
        <c:axId val="101786576"/>
        <c:axId val="101786032"/>
      </c:barChart>
      <c:catAx>
        <c:axId val="1017865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s-PE"/>
          </a:p>
        </c:txPr>
        <c:crossAx val="101786032"/>
        <c:crosses val="autoZero"/>
        <c:auto val="1"/>
        <c:lblAlgn val="ctr"/>
        <c:lblOffset val="100"/>
        <c:noMultiLvlLbl val="0"/>
      </c:catAx>
      <c:valAx>
        <c:axId val="101786032"/>
        <c:scaling>
          <c:orientation val="minMax"/>
        </c:scaling>
        <c:delete val="1"/>
        <c:axPos val="t"/>
        <c:numFmt formatCode="0\%" sourceLinked="1"/>
        <c:majorTickMark val="none"/>
        <c:minorTickMark val="none"/>
        <c:tickLblPos val="nextTo"/>
        <c:crossAx val="10178657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6046446994241"/>
          <c:y val="0.23253066619780552"/>
          <c:w val="0.86334744107339778"/>
          <c:h val="0.72890973493242961"/>
        </c:manualLayout>
      </c:layout>
      <c:barChart>
        <c:barDir val="bar"/>
        <c:grouping val="percentStacked"/>
        <c:varyColors val="0"/>
        <c:ser>
          <c:idx val="0"/>
          <c:order val="0"/>
          <c:tx>
            <c:strRef>
              <c:f>Hoja1!$B$1</c:f>
              <c:strCache>
                <c:ptCount val="1"/>
                <c:pt idx="0">
                  <c:v>Muy informado</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 </c:v>
                </c:pt>
                <c:pt idx="2">
                  <c:v>Interior</c:v>
                </c:pt>
              </c:strCache>
            </c:strRef>
          </c:cat>
          <c:val>
            <c:numRef>
              <c:f>Hoja1!$B$2:$B$4</c:f>
              <c:numCache>
                <c:formatCode>0\%</c:formatCode>
                <c:ptCount val="3"/>
                <c:pt idx="0">
                  <c:v>12.6</c:v>
                </c:pt>
                <c:pt idx="1">
                  <c:v>14.6</c:v>
                </c:pt>
                <c:pt idx="2">
                  <c:v>11</c:v>
                </c:pt>
              </c:numCache>
            </c:numRef>
          </c:val>
          <c:extLst xmlns:c16r2="http://schemas.microsoft.com/office/drawing/2015/06/chart">
            <c:ext xmlns:c16="http://schemas.microsoft.com/office/drawing/2014/chart" uri="{C3380CC4-5D6E-409C-BE32-E72D297353CC}">
              <c16:uniqueId val="{00000000-879C-4FA3-84F5-EBE56C384EF7}"/>
            </c:ext>
          </c:extLst>
        </c:ser>
        <c:ser>
          <c:idx val="1"/>
          <c:order val="1"/>
          <c:tx>
            <c:strRef>
              <c:f>Hoja1!$C$1</c:f>
              <c:strCache>
                <c:ptCount val="1"/>
                <c:pt idx="0">
                  <c:v>Algo informado</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 </c:v>
                </c:pt>
                <c:pt idx="2">
                  <c:v>Interior</c:v>
                </c:pt>
              </c:strCache>
            </c:strRef>
          </c:cat>
          <c:val>
            <c:numRef>
              <c:f>Hoja1!$C$2:$C$4</c:f>
              <c:numCache>
                <c:formatCode>0\%</c:formatCode>
                <c:ptCount val="3"/>
                <c:pt idx="0">
                  <c:v>42.8</c:v>
                </c:pt>
                <c:pt idx="1">
                  <c:v>46.2</c:v>
                </c:pt>
                <c:pt idx="2">
                  <c:v>40.200000000000003</c:v>
                </c:pt>
              </c:numCache>
            </c:numRef>
          </c:val>
          <c:extLst xmlns:c16r2="http://schemas.microsoft.com/office/drawing/2015/06/chart">
            <c:ext xmlns:c16="http://schemas.microsoft.com/office/drawing/2014/chart" uri="{C3380CC4-5D6E-409C-BE32-E72D297353CC}">
              <c16:uniqueId val="{00000001-879C-4FA3-84F5-EBE56C384EF7}"/>
            </c:ext>
          </c:extLst>
        </c:ser>
        <c:ser>
          <c:idx val="2"/>
          <c:order val="2"/>
          <c:tx>
            <c:strRef>
              <c:f>Hoja1!$D$1</c:f>
              <c:strCache>
                <c:ptCount val="1"/>
                <c:pt idx="0">
                  <c:v>Poco informado</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 </c:v>
                </c:pt>
                <c:pt idx="2">
                  <c:v>Interior</c:v>
                </c:pt>
              </c:strCache>
            </c:strRef>
          </c:cat>
          <c:val>
            <c:numRef>
              <c:f>Hoja1!$D$2:$D$4</c:f>
              <c:numCache>
                <c:formatCode>0\%</c:formatCode>
                <c:ptCount val="3"/>
                <c:pt idx="0">
                  <c:v>34.6</c:v>
                </c:pt>
                <c:pt idx="1">
                  <c:v>32.1</c:v>
                </c:pt>
                <c:pt idx="2">
                  <c:v>36.5</c:v>
                </c:pt>
              </c:numCache>
            </c:numRef>
          </c:val>
          <c:extLst xmlns:c16r2="http://schemas.microsoft.com/office/drawing/2015/06/chart">
            <c:ext xmlns:c16="http://schemas.microsoft.com/office/drawing/2014/chart" uri="{C3380CC4-5D6E-409C-BE32-E72D297353CC}">
              <c16:uniqueId val="{00000002-879C-4FA3-84F5-EBE56C384EF7}"/>
            </c:ext>
          </c:extLst>
        </c:ser>
        <c:ser>
          <c:idx val="3"/>
          <c:order val="3"/>
          <c:tx>
            <c:strRef>
              <c:f>Hoja1!$E$1</c:f>
              <c:strCache>
                <c:ptCount val="1"/>
                <c:pt idx="0">
                  <c:v>Nada informado</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 </c:v>
                </c:pt>
                <c:pt idx="2">
                  <c:v>Interior</c:v>
                </c:pt>
              </c:strCache>
            </c:strRef>
          </c:cat>
          <c:val>
            <c:numRef>
              <c:f>Hoja1!$E$2:$E$4</c:f>
              <c:numCache>
                <c:formatCode>0\%</c:formatCode>
                <c:ptCount val="3"/>
                <c:pt idx="0">
                  <c:v>9.6</c:v>
                </c:pt>
                <c:pt idx="1">
                  <c:v>7.1</c:v>
                </c:pt>
                <c:pt idx="2">
                  <c:v>11.5</c:v>
                </c:pt>
              </c:numCache>
            </c:numRef>
          </c:val>
          <c:extLst xmlns:c16r2="http://schemas.microsoft.com/office/drawing/2015/06/chart">
            <c:ext xmlns:c16="http://schemas.microsoft.com/office/drawing/2014/chart" uri="{C3380CC4-5D6E-409C-BE32-E72D297353CC}">
              <c16:uniqueId val="{00000003-879C-4FA3-84F5-EBE56C384EF7}"/>
            </c:ext>
          </c:extLst>
        </c:ser>
        <c:ser>
          <c:idx val="4"/>
          <c:order val="4"/>
          <c:tx>
            <c:strRef>
              <c:f>Hoja1!$F$1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 </c:v>
                </c:pt>
                <c:pt idx="2">
                  <c:v>Interior</c:v>
                </c:pt>
              </c:strCache>
            </c:strRef>
          </c:cat>
          <c:val>
            <c:numRef>
              <c:f>Hoja1!$F$2:$F$4</c:f>
              <c:numCache>
                <c:formatCode>General</c:formatCode>
                <c:ptCount val="3"/>
                <c:pt idx="2" formatCode="0\%">
                  <c:v>0.8</c:v>
                </c:pt>
              </c:numCache>
            </c:numRef>
          </c:val>
          <c:extLst xmlns:c16r2="http://schemas.microsoft.com/office/drawing/2015/06/chart">
            <c:ext xmlns:c16="http://schemas.microsoft.com/office/drawing/2014/chart" uri="{C3380CC4-5D6E-409C-BE32-E72D297353CC}">
              <c16:uniqueId val="{00000002-1C97-470A-A3D0-1AA12A5FAF73}"/>
            </c:ext>
          </c:extLst>
        </c:ser>
        <c:dLbls>
          <c:dLblPos val="ctr"/>
          <c:showLegendKey val="0"/>
          <c:showVal val="1"/>
          <c:showCatName val="0"/>
          <c:showSerName val="0"/>
          <c:showPercent val="0"/>
          <c:showBubbleSize val="0"/>
        </c:dLbls>
        <c:gapWidth val="40"/>
        <c:overlap val="100"/>
        <c:axId val="9039920"/>
        <c:axId val="9041008"/>
      </c:barChart>
      <c:catAx>
        <c:axId val="9039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9041008"/>
        <c:crosses val="autoZero"/>
        <c:auto val="1"/>
        <c:lblAlgn val="ctr"/>
        <c:lblOffset val="100"/>
        <c:noMultiLvlLbl val="0"/>
      </c:catAx>
      <c:valAx>
        <c:axId val="9041008"/>
        <c:scaling>
          <c:orientation val="minMax"/>
        </c:scaling>
        <c:delete val="1"/>
        <c:axPos val="t"/>
        <c:numFmt formatCode="0%" sourceLinked="1"/>
        <c:majorTickMark val="none"/>
        <c:minorTickMark val="none"/>
        <c:tickLblPos val="nextTo"/>
        <c:crossAx val="9039920"/>
        <c:crosses val="autoZero"/>
        <c:crossBetween val="between"/>
      </c:valAx>
      <c:spPr>
        <a:noFill/>
        <a:ln>
          <a:noFill/>
        </a:ln>
        <a:effectLst/>
      </c:spPr>
    </c:plotArea>
    <c:legend>
      <c:legendPos val="t"/>
      <c:layout>
        <c:manualLayout>
          <c:xMode val="edge"/>
          <c:yMode val="edge"/>
          <c:x val="0.12707119491710411"/>
          <c:y val="4.010971130535973E-2"/>
          <c:w val="0.8729288182272491"/>
          <c:h val="8.88085249559545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73928372107369E-2"/>
          <c:y val="0.2528532909111878"/>
          <c:w val="0.90133818109895192"/>
          <c:h val="0.7471467090888122"/>
        </c:manualLayout>
      </c:layout>
      <c:barChart>
        <c:barDir val="bar"/>
        <c:grouping val="percentStacked"/>
        <c:varyColors val="0"/>
        <c:ser>
          <c:idx val="0"/>
          <c:order val="0"/>
          <c:tx>
            <c:strRef>
              <c:f>Hoja1!$B$1</c:f>
              <c:strCache>
                <c:ptCount val="1"/>
                <c:pt idx="0">
                  <c:v>Totalmente de acuerdo</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Hoja1!$B$2:$B$4</c:f>
              <c:numCache>
                <c:formatCode>0\%</c:formatCode>
                <c:ptCount val="3"/>
                <c:pt idx="0">
                  <c:v>23.9</c:v>
                </c:pt>
                <c:pt idx="1">
                  <c:v>25.9</c:v>
                </c:pt>
                <c:pt idx="2">
                  <c:v>22.2</c:v>
                </c:pt>
              </c:numCache>
            </c:numRef>
          </c:val>
          <c:extLst xmlns:c16r2="http://schemas.microsoft.com/office/drawing/2015/06/chart">
            <c:ext xmlns:c16="http://schemas.microsoft.com/office/drawing/2014/chart" uri="{C3380CC4-5D6E-409C-BE32-E72D297353CC}">
              <c16:uniqueId val="{00000000-10C2-4632-8896-28512B3972A0}"/>
            </c:ext>
          </c:extLst>
        </c:ser>
        <c:ser>
          <c:idx val="1"/>
          <c:order val="1"/>
          <c:tx>
            <c:strRef>
              <c:f>Hoja1!$C$1</c:f>
              <c:strCache>
                <c:ptCount val="1"/>
                <c:pt idx="0">
                  <c:v>De acuerdo</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Hoja1!$C$2:$C$4</c:f>
              <c:numCache>
                <c:formatCode>0\%</c:formatCode>
                <c:ptCount val="3"/>
                <c:pt idx="0">
                  <c:v>30.9</c:v>
                </c:pt>
                <c:pt idx="1">
                  <c:v>31.1</c:v>
                </c:pt>
                <c:pt idx="2">
                  <c:v>30.8</c:v>
                </c:pt>
              </c:numCache>
            </c:numRef>
          </c:val>
          <c:extLst xmlns:c16r2="http://schemas.microsoft.com/office/drawing/2015/06/chart">
            <c:ext xmlns:c16="http://schemas.microsoft.com/office/drawing/2014/chart" uri="{C3380CC4-5D6E-409C-BE32-E72D297353CC}">
              <c16:uniqueId val="{00000001-10C2-4632-8896-28512B3972A0}"/>
            </c:ext>
          </c:extLst>
        </c:ser>
        <c:ser>
          <c:idx val="2"/>
          <c:order val="2"/>
          <c:tx>
            <c:strRef>
              <c:f>Hoja1!$D$1</c:f>
              <c:strCache>
                <c:ptCount val="1"/>
                <c:pt idx="0">
                  <c:v>Ni de acuerdo ni en desacuerdo</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0000"/>
                        <a:lumOff val="10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Hoja1!$D$2:$D$4</c:f>
              <c:numCache>
                <c:formatCode>0\%</c:formatCode>
                <c:ptCount val="3"/>
                <c:pt idx="0">
                  <c:v>16.899999999999999</c:v>
                </c:pt>
                <c:pt idx="1">
                  <c:v>15.4</c:v>
                </c:pt>
                <c:pt idx="2">
                  <c:v>18</c:v>
                </c:pt>
              </c:numCache>
            </c:numRef>
          </c:val>
          <c:extLst xmlns:c16r2="http://schemas.microsoft.com/office/drawing/2015/06/chart">
            <c:ext xmlns:c16="http://schemas.microsoft.com/office/drawing/2014/chart" uri="{C3380CC4-5D6E-409C-BE32-E72D297353CC}">
              <c16:uniqueId val="{00000002-10C2-4632-8896-28512B3972A0}"/>
            </c:ext>
          </c:extLst>
        </c:ser>
        <c:ser>
          <c:idx val="3"/>
          <c:order val="3"/>
          <c:tx>
            <c:strRef>
              <c:f>Hoja1!$E$1</c:f>
              <c:strCache>
                <c:ptCount val="1"/>
                <c:pt idx="0">
                  <c:v>En desacuerdo</c:v>
                </c:pt>
              </c:strCache>
            </c:strRef>
          </c:tx>
          <c:spPr>
            <a:solidFill>
              <a:srgbClr val="FF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Hoja1!$E$2:$E$4</c:f>
              <c:numCache>
                <c:formatCode>0\%</c:formatCode>
                <c:ptCount val="3"/>
                <c:pt idx="0">
                  <c:v>18.600000000000001</c:v>
                </c:pt>
                <c:pt idx="1">
                  <c:v>19.5</c:v>
                </c:pt>
                <c:pt idx="2">
                  <c:v>17.899999999999999</c:v>
                </c:pt>
              </c:numCache>
            </c:numRef>
          </c:val>
          <c:extLst xmlns:c16r2="http://schemas.microsoft.com/office/drawing/2015/06/chart">
            <c:ext xmlns:c16="http://schemas.microsoft.com/office/drawing/2014/chart" uri="{C3380CC4-5D6E-409C-BE32-E72D297353CC}">
              <c16:uniqueId val="{00000003-10C2-4632-8896-28512B3972A0}"/>
            </c:ext>
          </c:extLst>
        </c:ser>
        <c:ser>
          <c:idx val="4"/>
          <c:order val="4"/>
          <c:tx>
            <c:strRef>
              <c:f>Hoja1!$F$1</c:f>
              <c:strCache>
                <c:ptCount val="1"/>
                <c:pt idx="0">
                  <c:v>Totalmente en desacuerdo</c:v>
                </c:pt>
              </c:strCache>
            </c:strRef>
          </c:tx>
          <c:spPr>
            <a:solidFill>
              <a:srgbClr val="8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Hoja1!$F$2:$F$4</c:f>
              <c:numCache>
                <c:formatCode>0\%</c:formatCode>
                <c:ptCount val="3"/>
                <c:pt idx="0">
                  <c:v>7</c:v>
                </c:pt>
                <c:pt idx="1">
                  <c:v>6.6</c:v>
                </c:pt>
                <c:pt idx="2">
                  <c:v>7.4</c:v>
                </c:pt>
              </c:numCache>
            </c:numRef>
          </c:val>
          <c:extLst xmlns:c16r2="http://schemas.microsoft.com/office/drawing/2015/06/chart">
            <c:ext xmlns:c16="http://schemas.microsoft.com/office/drawing/2014/chart" uri="{C3380CC4-5D6E-409C-BE32-E72D297353CC}">
              <c16:uniqueId val="{00000004-10C2-4632-8896-28512B3972A0}"/>
            </c:ext>
          </c:extLst>
        </c:ser>
        <c:ser>
          <c:idx val="5"/>
          <c:order val="5"/>
          <c:tx>
            <c:strRef>
              <c:f>Hoja1!$G$1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Total</c:v>
                </c:pt>
                <c:pt idx="1">
                  <c:v>Lima</c:v>
                </c:pt>
                <c:pt idx="2">
                  <c:v>Interior</c:v>
                </c:pt>
              </c:strCache>
            </c:strRef>
          </c:cat>
          <c:val>
            <c:numRef>
              <c:f>Hoja1!$G$2:$G$4</c:f>
              <c:numCache>
                <c:formatCode>0\%</c:formatCode>
                <c:ptCount val="3"/>
                <c:pt idx="0">
                  <c:v>2.7</c:v>
                </c:pt>
                <c:pt idx="1">
                  <c:v>1.5</c:v>
                </c:pt>
                <c:pt idx="2">
                  <c:v>3.6</c:v>
                </c:pt>
              </c:numCache>
            </c:numRef>
          </c:val>
          <c:extLst xmlns:c16r2="http://schemas.microsoft.com/office/drawing/2015/06/chart">
            <c:ext xmlns:c16="http://schemas.microsoft.com/office/drawing/2014/chart" uri="{C3380CC4-5D6E-409C-BE32-E72D297353CC}">
              <c16:uniqueId val="{00000005-10C2-4632-8896-28512B3972A0}"/>
            </c:ext>
          </c:extLst>
        </c:ser>
        <c:dLbls>
          <c:dLblPos val="ctr"/>
          <c:showLegendKey val="0"/>
          <c:showVal val="1"/>
          <c:showCatName val="0"/>
          <c:showSerName val="0"/>
          <c:showPercent val="0"/>
          <c:showBubbleSize val="0"/>
        </c:dLbls>
        <c:gapWidth val="60"/>
        <c:overlap val="100"/>
        <c:axId val="101775696"/>
        <c:axId val="101778960"/>
      </c:barChart>
      <c:catAx>
        <c:axId val="1017756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1778960"/>
        <c:crosses val="autoZero"/>
        <c:auto val="1"/>
        <c:lblAlgn val="ctr"/>
        <c:lblOffset val="100"/>
        <c:noMultiLvlLbl val="0"/>
      </c:catAx>
      <c:valAx>
        <c:axId val="101778960"/>
        <c:scaling>
          <c:orientation val="minMax"/>
        </c:scaling>
        <c:delete val="1"/>
        <c:axPos val="t"/>
        <c:numFmt formatCode="0%" sourceLinked="1"/>
        <c:majorTickMark val="none"/>
        <c:minorTickMark val="none"/>
        <c:tickLblPos val="nextTo"/>
        <c:crossAx val="101775696"/>
        <c:crosses val="autoZero"/>
        <c:crossBetween val="between"/>
      </c:valAx>
      <c:spPr>
        <a:noFill/>
        <a:ln>
          <a:noFill/>
        </a:ln>
        <a:effectLst/>
      </c:spPr>
    </c:plotArea>
    <c:legend>
      <c:legendPos val="t"/>
      <c:layout>
        <c:manualLayout>
          <c:xMode val="edge"/>
          <c:yMode val="edge"/>
          <c:x val="3.7017418790415611E-2"/>
          <c:y val="9.5580117766862066E-2"/>
          <c:w val="0.94966114272893942"/>
          <c:h val="0.155345215101066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87146278311065"/>
          <c:y val="0.12173783554267253"/>
          <c:w val="0.46012709468153939"/>
          <c:h val="0.87826216445732741"/>
        </c:manualLayout>
      </c:layout>
      <c:doughnutChart>
        <c:varyColors val="1"/>
        <c:ser>
          <c:idx val="0"/>
          <c:order val="0"/>
          <c:tx>
            <c:strRef>
              <c:f>Hoja1!$B$1</c:f>
              <c:strCache>
                <c:ptCount val="1"/>
                <c:pt idx="0">
                  <c:v>Ventas</c:v>
                </c:pt>
              </c:strCache>
            </c:strRef>
          </c:tx>
          <c:dPt>
            <c:idx val="0"/>
            <c:bubble3D val="0"/>
            <c:spPr>
              <a:solidFill>
                <a:srgbClr val="2F469C"/>
              </a:solidFill>
              <a:ln w="19050">
                <a:solidFill>
                  <a:schemeClr val="bg1"/>
                </a:solidFill>
              </a:ln>
              <a:effectLst/>
            </c:spPr>
            <c:extLst xmlns:c16r2="http://schemas.microsoft.com/office/drawing/2015/06/chart">
              <c:ext xmlns:c16="http://schemas.microsoft.com/office/drawing/2014/chart" uri="{C3380CC4-5D6E-409C-BE32-E72D297353CC}">
                <c16:uniqueId val="{00000001-5637-4288-95A6-BB46A86F781E}"/>
              </c:ext>
            </c:extLst>
          </c:dPt>
          <c:dPt>
            <c:idx val="1"/>
            <c:bubble3D val="0"/>
            <c:spPr>
              <a:solidFill>
                <a:srgbClr val="ED1C24"/>
              </a:solidFill>
              <a:ln w="19050">
                <a:solidFill>
                  <a:schemeClr val="bg1"/>
                </a:solidFill>
              </a:ln>
              <a:effectLst/>
            </c:spPr>
            <c:extLst xmlns:c16r2="http://schemas.microsoft.com/office/drawing/2015/06/chart">
              <c:ext xmlns:c16="http://schemas.microsoft.com/office/drawing/2014/chart" uri="{C3380CC4-5D6E-409C-BE32-E72D297353CC}">
                <c16:uniqueId val="{00000002-5637-4288-95A6-BB46A86F781E}"/>
              </c:ext>
            </c:extLst>
          </c:dPt>
          <c:dPt>
            <c:idx val="2"/>
            <c:bubble3D val="0"/>
            <c:spPr>
              <a:solidFill>
                <a:schemeClr val="bg2"/>
              </a:solidFill>
              <a:ln w="19050">
                <a:solidFill>
                  <a:schemeClr val="bg1"/>
                </a:solidFill>
              </a:ln>
              <a:effectLst/>
            </c:spPr>
            <c:extLst xmlns:c16r2="http://schemas.microsoft.com/office/drawing/2015/06/chart">
              <c:ext xmlns:c16="http://schemas.microsoft.com/office/drawing/2014/chart" uri="{C3380CC4-5D6E-409C-BE32-E72D297353CC}">
                <c16:uniqueId val="{00000003-5637-4288-95A6-BB46A86F781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Sí favorecerá </c:v>
                </c:pt>
                <c:pt idx="1">
                  <c:v>No favorecerá </c:v>
                </c:pt>
                <c:pt idx="2">
                  <c:v>No precisa </c:v>
                </c:pt>
              </c:strCache>
            </c:strRef>
          </c:cat>
          <c:val>
            <c:numRef>
              <c:f>Hoja1!$B$2:$B$4</c:f>
              <c:numCache>
                <c:formatCode>0\%</c:formatCode>
                <c:ptCount val="3"/>
                <c:pt idx="0">
                  <c:v>37.9</c:v>
                </c:pt>
                <c:pt idx="1">
                  <c:v>49</c:v>
                </c:pt>
                <c:pt idx="2">
                  <c:v>13.1</c:v>
                </c:pt>
              </c:numCache>
            </c:numRef>
          </c:val>
          <c:extLst xmlns:c16r2="http://schemas.microsoft.com/office/drawing/2015/06/chart">
            <c:ext xmlns:c16="http://schemas.microsoft.com/office/drawing/2014/chart" uri="{C3380CC4-5D6E-409C-BE32-E72D297353CC}">
              <c16:uniqueId val="{00000000-5637-4288-95A6-BB46A86F781E}"/>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9195422070848"/>
          <c:y val="0.28571080414138073"/>
          <c:w val="0.54408045779291525"/>
          <c:h val="0.71428919585861927"/>
        </c:manualLayout>
      </c:layout>
      <c:barChart>
        <c:barDir val="bar"/>
        <c:grouping val="percentStacked"/>
        <c:varyColors val="0"/>
        <c:ser>
          <c:idx val="0"/>
          <c:order val="0"/>
          <c:tx>
            <c:strRef>
              <c:f>Hoja1!$B$1</c:f>
              <c:strCache>
                <c:ptCount val="1"/>
                <c:pt idx="0">
                  <c:v>Totalmente de acuerdo</c:v>
                </c:pt>
              </c:strCache>
            </c:strRef>
          </c:tx>
          <c:spPr>
            <a:solidFill>
              <a:srgbClr val="8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Personas que estuvieron encarceladas luego de ser sentenciadas en un juicio por corrupción</c:v>
                </c:pt>
                <c:pt idx="1">
                  <c:v>Personas investigadas por graves sospechas de corrupción</c:v>
                </c:pt>
              </c:strCache>
            </c:strRef>
          </c:cat>
          <c:val>
            <c:numRef>
              <c:f>Hoja1!$B$2:$B$3</c:f>
              <c:numCache>
                <c:formatCode>0\%</c:formatCode>
                <c:ptCount val="2"/>
                <c:pt idx="0">
                  <c:v>30.2</c:v>
                </c:pt>
                <c:pt idx="1">
                  <c:v>27.9</c:v>
                </c:pt>
              </c:numCache>
            </c:numRef>
          </c:val>
          <c:extLst xmlns:c16r2="http://schemas.microsoft.com/office/drawing/2015/06/chart">
            <c:ext xmlns:c16="http://schemas.microsoft.com/office/drawing/2014/chart" uri="{C3380CC4-5D6E-409C-BE32-E72D297353CC}">
              <c16:uniqueId val="{00000000-0FB3-4956-80EF-FA54219BF2F1}"/>
            </c:ext>
          </c:extLst>
        </c:ser>
        <c:ser>
          <c:idx val="1"/>
          <c:order val="1"/>
          <c:tx>
            <c:strRef>
              <c:f>Hoja1!$C$1</c:f>
              <c:strCache>
                <c:ptCount val="1"/>
                <c:pt idx="0">
                  <c:v>Algo de acuerdo</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Personas que estuvieron encarceladas luego de ser sentenciadas en un juicio por corrupción</c:v>
                </c:pt>
                <c:pt idx="1">
                  <c:v>Personas investigadas por graves sospechas de corrupción</c:v>
                </c:pt>
              </c:strCache>
            </c:strRef>
          </c:cat>
          <c:val>
            <c:numRef>
              <c:f>Hoja1!$C$2:$C$3</c:f>
              <c:numCache>
                <c:formatCode>0\%</c:formatCode>
                <c:ptCount val="2"/>
                <c:pt idx="0">
                  <c:v>11</c:v>
                </c:pt>
                <c:pt idx="1">
                  <c:v>13.8</c:v>
                </c:pt>
              </c:numCache>
            </c:numRef>
          </c:val>
          <c:extLst xmlns:c16r2="http://schemas.microsoft.com/office/drawing/2015/06/chart">
            <c:ext xmlns:c16="http://schemas.microsoft.com/office/drawing/2014/chart" uri="{C3380CC4-5D6E-409C-BE32-E72D297353CC}">
              <c16:uniqueId val="{00000001-0FB3-4956-80EF-FA54219BF2F1}"/>
            </c:ext>
          </c:extLst>
        </c:ser>
        <c:ser>
          <c:idx val="2"/>
          <c:order val="2"/>
          <c:tx>
            <c:strRef>
              <c:f>Hoja1!$D$1</c:f>
              <c:strCache>
                <c:ptCount val="1"/>
                <c:pt idx="0">
                  <c:v>Ni de acuerdo ni en desacuerdo</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Personas que estuvieron encarceladas luego de ser sentenciadas en un juicio por corrupción</c:v>
                </c:pt>
                <c:pt idx="1">
                  <c:v>Personas investigadas por graves sospechas de corrupción</c:v>
                </c:pt>
              </c:strCache>
            </c:strRef>
          </c:cat>
          <c:val>
            <c:numRef>
              <c:f>Hoja1!$D$2:$D$3</c:f>
              <c:numCache>
                <c:formatCode>0\%</c:formatCode>
                <c:ptCount val="2"/>
                <c:pt idx="0">
                  <c:v>7.2</c:v>
                </c:pt>
                <c:pt idx="1">
                  <c:v>6.2</c:v>
                </c:pt>
              </c:numCache>
            </c:numRef>
          </c:val>
          <c:extLst xmlns:c16r2="http://schemas.microsoft.com/office/drawing/2015/06/chart">
            <c:ext xmlns:c16="http://schemas.microsoft.com/office/drawing/2014/chart" uri="{C3380CC4-5D6E-409C-BE32-E72D297353CC}">
              <c16:uniqueId val="{00000002-0FB3-4956-80EF-FA54219BF2F1}"/>
            </c:ext>
          </c:extLst>
        </c:ser>
        <c:ser>
          <c:idx val="3"/>
          <c:order val="3"/>
          <c:tx>
            <c:strRef>
              <c:f>Hoja1!$E$1</c:f>
              <c:strCache>
                <c:ptCount val="1"/>
                <c:pt idx="0">
                  <c:v>Algo en desacuerdo</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Personas que estuvieron encarceladas luego de ser sentenciadas en un juicio por corrupción</c:v>
                </c:pt>
                <c:pt idx="1">
                  <c:v>Personas investigadas por graves sospechas de corrupción</c:v>
                </c:pt>
              </c:strCache>
            </c:strRef>
          </c:cat>
          <c:val>
            <c:numRef>
              <c:f>Hoja1!$E$2:$E$3</c:f>
              <c:numCache>
                <c:formatCode>0\%</c:formatCode>
                <c:ptCount val="2"/>
                <c:pt idx="0">
                  <c:v>16.5</c:v>
                </c:pt>
                <c:pt idx="1">
                  <c:v>15.2</c:v>
                </c:pt>
              </c:numCache>
            </c:numRef>
          </c:val>
          <c:extLst xmlns:c16r2="http://schemas.microsoft.com/office/drawing/2015/06/chart">
            <c:ext xmlns:c16="http://schemas.microsoft.com/office/drawing/2014/chart" uri="{C3380CC4-5D6E-409C-BE32-E72D297353CC}">
              <c16:uniqueId val="{00000003-0FB3-4956-80EF-FA54219BF2F1}"/>
            </c:ext>
          </c:extLst>
        </c:ser>
        <c:ser>
          <c:idx val="4"/>
          <c:order val="4"/>
          <c:tx>
            <c:strRef>
              <c:f>Hoja1!$F$1</c:f>
              <c:strCache>
                <c:ptCount val="1"/>
                <c:pt idx="0">
                  <c:v>Totalmente en desacuerdo</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Personas que estuvieron encarceladas luego de ser sentenciadas en un juicio por corrupción</c:v>
                </c:pt>
                <c:pt idx="1">
                  <c:v>Personas investigadas por graves sospechas de corrupción</c:v>
                </c:pt>
              </c:strCache>
            </c:strRef>
          </c:cat>
          <c:val>
            <c:numRef>
              <c:f>Hoja1!$F$2:$F$3</c:f>
              <c:numCache>
                <c:formatCode>0\%</c:formatCode>
                <c:ptCount val="2"/>
                <c:pt idx="0">
                  <c:v>33.200000000000003</c:v>
                </c:pt>
                <c:pt idx="1">
                  <c:v>34.9</c:v>
                </c:pt>
              </c:numCache>
            </c:numRef>
          </c:val>
          <c:extLst xmlns:c16r2="http://schemas.microsoft.com/office/drawing/2015/06/chart">
            <c:ext xmlns:c16="http://schemas.microsoft.com/office/drawing/2014/chart" uri="{C3380CC4-5D6E-409C-BE32-E72D297353CC}">
              <c16:uniqueId val="{00000004-0FB3-4956-80EF-FA54219BF2F1}"/>
            </c:ext>
          </c:extLst>
        </c:ser>
        <c:ser>
          <c:idx val="5"/>
          <c:order val="5"/>
          <c:tx>
            <c:strRef>
              <c:f>Hoja1!$G$1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Personas que estuvieron encarceladas luego de ser sentenciadas en un juicio por corrupción</c:v>
                </c:pt>
                <c:pt idx="1">
                  <c:v>Personas investigadas por graves sospechas de corrupción</c:v>
                </c:pt>
              </c:strCache>
            </c:strRef>
          </c:cat>
          <c:val>
            <c:numRef>
              <c:f>Hoja1!$G$2:$G$3</c:f>
              <c:numCache>
                <c:formatCode>0\%</c:formatCode>
                <c:ptCount val="2"/>
                <c:pt idx="0">
                  <c:v>1.9</c:v>
                </c:pt>
                <c:pt idx="1">
                  <c:v>1.9</c:v>
                </c:pt>
              </c:numCache>
            </c:numRef>
          </c:val>
          <c:extLst xmlns:c16r2="http://schemas.microsoft.com/office/drawing/2015/06/chart">
            <c:ext xmlns:c16="http://schemas.microsoft.com/office/drawing/2014/chart" uri="{C3380CC4-5D6E-409C-BE32-E72D297353CC}">
              <c16:uniqueId val="{00000005-0FB3-4956-80EF-FA54219BF2F1}"/>
            </c:ext>
          </c:extLst>
        </c:ser>
        <c:dLbls>
          <c:dLblPos val="ctr"/>
          <c:showLegendKey val="0"/>
          <c:showVal val="1"/>
          <c:showCatName val="0"/>
          <c:showSerName val="0"/>
          <c:showPercent val="0"/>
          <c:showBubbleSize val="0"/>
        </c:dLbls>
        <c:gapWidth val="65"/>
        <c:overlap val="100"/>
        <c:axId val="101783856"/>
        <c:axId val="101782768"/>
      </c:barChart>
      <c:catAx>
        <c:axId val="1017838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101782768"/>
        <c:crosses val="autoZero"/>
        <c:auto val="1"/>
        <c:lblAlgn val="ctr"/>
        <c:lblOffset val="100"/>
        <c:noMultiLvlLbl val="0"/>
      </c:catAx>
      <c:valAx>
        <c:axId val="101782768"/>
        <c:scaling>
          <c:orientation val="minMax"/>
        </c:scaling>
        <c:delete val="1"/>
        <c:axPos val="t"/>
        <c:numFmt formatCode="0%" sourceLinked="1"/>
        <c:majorTickMark val="none"/>
        <c:minorTickMark val="none"/>
        <c:tickLblPos val="nextTo"/>
        <c:crossAx val="101783856"/>
        <c:crosses val="autoZero"/>
        <c:crossBetween val="between"/>
      </c:valAx>
      <c:spPr>
        <a:noFill/>
        <a:ln>
          <a:noFill/>
        </a:ln>
        <a:effectLst/>
      </c:spPr>
    </c:plotArea>
    <c:legend>
      <c:legendPos val="t"/>
      <c:layout>
        <c:manualLayout>
          <c:xMode val="edge"/>
          <c:yMode val="edge"/>
          <c:x val="0.16052969576036971"/>
          <c:y val="7.5798815817581494E-2"/>
          <c:w val="0.76636853301884977"/>
          <c:h val="0.143190130437128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34226953199355E-2"/>
          <c:y val="0.14574049885943663"/>
          <c:w val="0.89626462881812907"/>
          <c:h val="0.84466611649404366"/>
        </c:manualLayout>
      </c:layout>
      <c:barChart>
        <c:barDir val="bar"/>
        <c:grouping val="percentStacked"/>
        <c:varyColors val="0"/>
        <c:ser>
          <c:idx val="0"/>
          <c:order val="0"/>
          <c:tx>
            <c:strRef>
              <c:f>Hoja1!$B$1</c:f>
              <c:strCache>
                <c:ptCount val="1"/>
                <c:pt idx="0">
                  <c:v>Mejor</c:v>
                </c:pt>
              </c:strCache>
            </c:strRef>
          </c:tx>
          <c:spPr>
            <a:solidFill>
              <a:srgbClr val="2F469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Total</c:v>
                </c:pt>
                <c:pt idx="1">
                  <c:v>Lima</c:v>
                </c:pt>
                <c:pt idx="2">
                  <c:v>Interior</c:v>
                </c:pt>
                <c:pt idx="3">
                  <c:v>NSE A/B</c:v>
                </c:pt>
                <c:pt idx="4">
                  <c:v>NSE C</c:v>
                </c:pt>
                <c:pt idx="5">
                  <c:v>NSE D</c:v>
                </c:pt>
                <c:pt idx="6">
                  <c:v>NSE E</c:v>
                </c:pt>
              </c:strCache>
            </c:strRef>
          </c:cat>
          <c:val>
            <c:numRef>
              <c:f>Hoja1!$B$2:$B$8</c:f>
              <c:numCache>
                <c:formatCode>0\%</c:formatCode>
                <c:ptCount val="7"/>
                <c:pt idx="0">
                  <c:v>17.5</c:v>
                </c:pt>
                <c:pt idx="1">
                  <c:v>16.7</c:v>
                </c:pt>
                <c:pt idx="2">
                  <c:v>18.2</c:v>
                </c:pt>
                <c:pt idx="3">
                  <c:v>22.5</c:v>
                </c:pt>
                <c:pt idx="4">
                  <c:v>18</c:v>
                </c:pt>
                <c:pt idx="5">
                  <c:v>12.9</c:v>
                </c:pt>
                <c:pt idx="6">
                  <c:v>17.399999999999999</c:v>
                </c:pt>
              </c:numCache>
            </c:numRef>
          </c:val>
          <c:extLst xmlns:c16r2="http://schemas.microsoft.com/office/drawing/2015/06/chart">
            <c:ext xmlns:c16="http://schemas.microsoft.com/office/drawing/2014/chart" uri="{C3380CC4-5D6E-409C-BE32-E72D297353CC}">
              <c16:uniqueId val="{00000000-138A-45B0-BA28-580BF8ECAB8E}"/>
            </c:ext>
          </c:extLst>
        </c:ser>
        <c:ser>
          <c:idx val="1"/>
          <c:order val="1"/>
          <c:tx>
            <c:strRef>
              <c:f>Hoja1!$C$1</c:f>
              <c:strCache>
                <c:ptCount val="1"/>
                <c:pt idx="0">
                  <c:v>Igual</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Total</c:v>
                </c:pt>
                <c:pt idx="1">
                  <c:v>Lima</c:v>
                </c:pt>
                <c:pt idx="2">
                  <c:v>Interior</c:v>
                </c:pt>
                <c:pt idx="3">
                  <c:v>NSE A/B</c:v>
                </c:pt>
                <c:pt idx="4">
                  <c:v>NSE C</c:v>
                </c:pt>
                <c:pt idx="5">
                  <c:v>NSE D</c:v>
                </c:pt>
                <c:pt idx="6">
                  <c:v>NSE E</c:v>
                </c:pt>
              </c:strCache>
            </c:strRef>
          </c:cat>
          <c:val>
            <c:numRef>
              <c:f>Hoja1!$C$2:$C$8</c:f>
              <c:numCache>
                <c:formatCode>0\%</c:formatCode>
                <c:ptCount val="7"/>
                <c:pt idx="0">
                  <c:v>49.1</c:v>
                </c:pt>
                <c:pt idx="1">
                  <c:v>48.8</c:v>
                </c:pt>
                <c:pt idx="2">
                  <c:v>49.4</c:v>
                </c:pt>
                <c:pt idx="3">
                  <c:v>53.3</c:v>
                </c:pt>
                <c:pt idx="4">
                  <c:v>51.1</c:v>
                </c:pt>
                <c:pt idx="5">
                  <c:v>46.7</c:v>
                </c:pt>
                <c:pt idx="6">
                  <c:v>40.6</c:v>
                </c:pt>
              </c:numCache>
            </c:numRef>
          </c:val>
          <c:extLst xmlns:c16r2="http://schemas.microsoft.com/office/drawing/2015/06/chart">
            <c:ext xmlns:c16="http://schemas.microsoft.com/office/drawing/2014/chart" uri="{C3380CC4-5D6E-409C-BE32-E72D297353CC}">
              <c16:uniqueId val="{00000001-138A-45B0-BA28-580BF8ECAB8E}"/>
            </c:ext>
          </c:extLst>
        </c:ser>
        <c:ser>
          <c:idx val="2"/>
          <c:order val="2"/>
          <c:tx>
            <c:strRef>
              <c:f>Hoja1!$D$1</c:f>
              <c:strCache>
                <c:ptCount val="1"/>
                <c:pt idx="0">
                  <c:v>Peor</c:v>
                </c:pt>
              </c:strCache>
            </c:strRef>
          </c:tx>
          <c:spPr>
            <a:solidFill>
              <a:srgbClr val="ED1C2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Total</c:v>
                </c:pt>
                <c:pt idx="1">
                  <c:v>Lima</c:v>
                </c:pt>
                <c:pt idx="2">
                  <c:v>Interior</c:v>
                </c:pt>
                <c:pt idx="3">
                  <c:v>NSE A/B</c:v>
                </c:pt>
                <c:pt idx="4">
                  <c:v>NSE C</c:v>
                </c:pt>
                <c:pt idx="5">
                  <c:v>NSE D</c:v>
                </c:pt>
                <c:pt idx="6">
                  <c:v>NSE E</c:v>
                </c:pt>
              </c:strCache>
            </c:strRef>
          </c:cat>
          <c:val>
            <c:numRef>
              <c:f>Hoja1!$D$2:$D$8</c:f>
              <c:numCache>
                <c:formatCode>0\%</c:formatCode>
                <c:ptCount val="7"/>
                <c:pt idx="0">
                  <c:v>32.4</c:v>
                </c:pt>
                <c:pt idx="1">
                  <c:v>33.799999999999997</c:v>
                </c:pt>
                <c:pt idx="2">
                  <c:v>31.3</c:v>
                </c:pt>
                <c:pt idx="3">
                  <c:v>24.2</c:v>
                </c:pt>
                <c:pt idx="4">
                  <c:v>30.4</c:v>
                </c:pt>
                <c:pt idx="5">
                  <c:v>38.4</c:v>
                </c:pt>
                <c:pt idx="6">
                  <c:v>40</c:v>
                </c:pt>
              </c:numCache>
            </c:numRef>
          </c:val>
          <c:extLst xmlns:c16r2="http://schemas.microsoft.com/office/drawing/2015/06/chart">
            <c:ext xmlns:c16="http://schemas.microsoft.com/office/drawing/2014/chart" uri="{C3380CC4-5D6E-409C-BE32-E72D297353CC}">
              <c16:uniqueId val="{00000002-138A-45B0-BA28-580BF8ECAB8E}"/>
            </c:ext>
          </c:extLst>
        </c:ser>
        <c:ser>
          <c:idx val="3"/>
          <c:order val="3"/>
          <c:tx>
            <c:strRef>
              <c:f>Hoja1!$E$1</c:f>
              <c:strCache>
                <c:ptCount val="1"/>
                <c:pt idx="0">
                  <c:v>No precisa</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Total</c:v>
                </c:pt>
                <c:pt idx="1">
                  <c:v>Lima</c:v>
                </c:pt>
                <c:pt idx="2">
                  <c:v>Interior</c:v>
                </c:pt>
                <c:pt idx="3">
                  <c:v>NSE A/B</c:v>
                </c:pt>
                <c:pt idx="4">
                  <c:v>NSE C</c:v>
                </c:pt>
                <c:pt idx="5">
                  <c:v>NSE D</c:v>
                </c:pt>
                <c:pt idx="6">
                  <c:v>NSE E</c:v>
                </c:pt>
              </c:strCache>
            </c:strRef>
          </c:cat>
          <c:val>
            <c:numRef>
              <c:f>Hoja1!$E$2:$E$8</c:f>
              <c:numCache>
                <c:formatCode>0\%</c:formatCode>
                <c:ptCount val="7"/>
                <c:pt idx="0">
                  <c:v>1</c:v>
                </c:pt>
                <c:pt idx="1">
                  <c:v>0.7</c:v>
                </c:pt>
                <c:pt idx="2">
                  <c:v>1.1000000000000001</c:v>
                </c:pt>
                <c:pt idx="4">
                  <c:v>0.5</c:v>
                </c:pt>
                <c:pt idx="5">
                  <c:v>2</c:v>
                </c:pt>
                <c:pt idx="6">
                  <c:v>2</c:v>
                </c:pt>
              </c:numCache>
            </c:numRef>
          </c:val>
          <c:extLst xmlns:c16r2="http://schemas.microsoft.com/office/drawing/2015/06/chart">
            <c:ext xmlns:c16="http://schemas.microsoft.com/office/drawing/2014/chart" uri="{C3380CC4-5D6E-409C-BE32-E72D297353CC}">
              <c16:uniqueId val="{00000003-138A-45B0-BA28-580BF8ECAB8E}"/>
            </c:ext>
          </c:extLst>
        </c:ser>
        <c:dLbls>
          <c:dLblPos val="ctr"/>
          <c:showLegendKey val="0"/>
          <c:showVal val="1"/>
          <c:showCatName val="0"/>
          <c:showSerName val="0"/>
          <c:showPercent val="0"/>
          <c:showBubbleSize val="0"/>
        </c:dLbls>
        <c:gapWidth val="40"/>
        <c:overlap val="100"/>
        <c:axId val="1860433872"/>
        <c:axId val="57290224"/>
      </c:barChart>
      <c:catAx>
        <c:axId val="1860433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57290224"/>
        <c:crosses val="autoZero"/>
        <c:auto val="1"/>
        <c:lblAlgn val="ctr"/>
        <c:lblOffset val="100"/>
        <c:noMultiLvlLbl val="0"/>
      </c:catAx>
      <c:valAx>
        <c:axId val="57290224"/>
        <c:scaling>
          <c:orientation val="minMax"/>
        </c:scaling>
        <c:delete val="1"/>
        <c:axPos val="t"/>
        <c:numFmt formatCode="0%" sourceLinked="1"/>
        <c:majorTickMark val="none"/>
        <c:minorTickMark val="none"/>
        <c:tickLblPos val="nextTo"/>
        <c:crossAx val="1860433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
          <c:y val="0.1994601556806595"/>
          <c:w val="0.99156709196054083"/>
          <c:h val="0.67449699891759096"/>
        </c:manualLayout>
      </c:layout>
      <c:barChart>
        <c:barDir val="col"/>
        <c:grouping val="clustered"/>
        <c:varyColors val="0"/>
        <c:ser>
          <c:idx val="0"/>
          <c:order val="0"/>
          <c:tx>
            <c:strRef>
              <c:f>Hoja1!$B$1</c:f>
              <c:strCache>
                <c:ptCount val="1"/>
                <c:pt idx="0">
                  <c:v>2002</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Hoja1!$B$2:$B$6</c:f>
              <c:numCache>
                <c:formatCode>General</c:formatCode>
                <c:ptCount val="5"/>
                <c:pt idx="0">
                  <c:v>31</c:v>
                </c:pt>
                <c:pt idx="1">
                  <c:v>29</c:v>
                </c:pt>
                <c:pt idx="2">
                  <c:v>16</c:v>
                </c:pt>
                <c:pt idx="3">
                  <c:v>60</c:v>
                </c:pt>
                <c:pt idx="4">
                  <c:v>75</c:v>
                </c:pt>
              </c:numCache>
            </c:numRef>
          </c:val>
          <c:extLst xmlns:c16r2="http://schemas.microsoft.com/office/drawing/2015/06/chart">
            <c:ext xmlns:c16="http://schemas.microsoft.com/office/drawing/2014/chart" uri="{C3380CC4-5D6E-409C-BE32-E72D297353CC}">
              <c16:uniqueId val="{00000000-CDCF-4451-A211-4ED667141166}"/>
            </c:ext>
          </c:extLst>
        </c:ser>
        <c:ser>
          <c:idx val="1"/>
          <c:order val="1"/>
          <c:tx>
            <c:strRef>
              <c:f>Hoja1!$C$1</c:f>
              <c:strCache>
                <c:ptCount val="1"/>
                <c:pt idx="0">
                  <c:v>2003</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Hoja1!$C$2:$C$6</c:f>
              <c:numCache>
                <c:formatCode>General</c:formatCode>
                <c:ptCount val="5"/>
                <c:pt idx="0">
                  <c:v>27</c:v>
                </c:pt>
                <c:pt idx="1">
                  <c:v>25</c:v>
                </c:pt>
                <c:pt idx="2">
                  <c:v>13</c:v>
                </c:pt>
                <c:pt idx="3">
                  <c:v>61</c:v>
                </c:pt>
                <c:pt idx="4">
                  <c:v>70</c:v>
                </c:pt>
              </c:numCache>
            </c:numRef>
          </c:val>
          <c:extLst xmlns:c16r2="http://schemas.microsoft.com/office/drawing/2015/06/chart">
            <c:ext xmlns:c16="http://schemas.microsoft.com/office/drawing/2014/chart" uri="{C3380CC4-5D6E-409C-BE32-E72D297353CC}">
              <c16:uniqueId val="{00000001-CDCF-4451-A211-4ED667141166}"/>
            </c:ext>
          </c:extLst>
        </c:ser>
        <c:ser>
          <c:idx val="2"/>
          <c:order val="2"/>
          <c:tx>
            <c:strRef>
              <c:f>Hoja1!$D$1</c:f>
              <c:strCache>
                <c:ptCount val="1"/>
                <c:pt idx="0">
                  <c:v>2004</c:v>
                </c:pt>
              </c:strCache>
            </c:strRef>
          </c:tx>
          <c:spPr>
            <a:solidFill>
              <a:schemeClr val="accent5">
                <a:tint val="6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Hoja1!$D$2:$D$6</c:f>
              <c:numCache>
                <c:formatCode>General</c:formatCode>
                <c:ptCount val="5"/>
                <c:pt idx="0">
                  <c:v>25</c:v>
                </c:pt>
                <c:pt idx="1">
                  <c:v>26</c:v>
                </c:pt>
                <c:pt idx="2">
                  <c:v>12</c:v>
                </c:pt>
                <c:pt idx="3">
                  <c:v>51</c:v>
                </c:pt>
                <c:pt idx="4">
                  <c:v>73</c:v>
                </c:pt>
              </c:numCache>
            </c:numRef>
          </c:val>
          <c:extLst xmlns:c16r2="http://schemas.microsoft.com/office/drawing/2015/06/chart">
            <c:ext xmlns:c16="http://schemas.microsoft.com/office/drawing/2014/chart" uri="{C3380CC4-5D6E-409C-BE32-E72D297353CC}">
              <c16:uniqueId val="{00000002-CDCF-4451-A211-4ED667141166}"/>
            </c:ext>
          </c:extLst>
        </c:ser>
        <c:ser>
          <c:idx val="3"/>
          <c:order val="3"/>
          <c:tx>
            <c:strRef>
              <c:f>Hoja1!$E$1</c:f>
              <c:strCache>
                <c:ptCount val="1"/>
                <c:pt idx="0">
                  <c:v>2006</c:v>
                </c:pt>
              </c:strCache>
            </c:strRef>
          </c:tx>
          <c:spPr>
            <a:solidFill>
              <a:schemeClr val="accent5">
                <a:tint val="8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Hoja1!$E$2:$E$6</c:f>
              <c:numCache>
                <c:formatCode>General</c:formatCode>
                <c:ptCount val="5"/>
                <c:pt idx="0">
                  <c:v>47</c:v>
                </c:pt>
                <c:pt idx="1">
                  <c:v>30</c:v>
                </c:pt>
                <c:pt idx="2">
                  <c:v>16</c:v>
                </c:pt>
                <c:pt idx="3">
                  <c:v>48</c:v>
                </c:pt>
                <c:pt idx="4">
                  <c:v>61</c:v>
                </c:pt>
              </c:numCache>
            </c:numRef>
          </c:val>
          <c:extLst xmlns:c16r2="http://schemas.microsoft.com/office/drawing/2015/06/chart">
            <c:ext xmlns:c16="http://schemas.microsoft.com/office/drawing/2014/chart" uri="{C3380CC4-5D6E-409C-BE32-E72D297353CC}">
              <c16:uniqueId val="{00000003-CDCF-4451-A211-4ED667141166}"/>
            </c:ext>
          </c:extLst>
        </c:ser>
        <c:ser>
          <c:idx val="4"/>
          <c:order val="4"/>
          <c:tx>
            <c:strRef>
              <c:f>Hoja1!$F$1</c:f>
              <c:strCache>
                <c:ptCount val="1"/>
                <c:pt idx="0">
                  <c:v>2008</c:v>
                </c:pt>
              </c:strCache>
            </c:strRef>
          </c:tx>
          <c:spPr>
            <a:solidFill>
              <a:schemeClr val="accent5">
                <a:tint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Hoja1!$F$2:$F$6</c:f>
              <c:numCache>
                <c:formatCode>General</c:formatCode>
                <c:ptCount val="5"/>
                <c:pt idx="0">
                  <c:v>36</c:v>
                </c:pt>
                <c:pt idx="1">
                  <c:v>37</c:v>
                </c:pt>
                <c:pt idx="2">
                  <c:v>20</c:v>
                </c:pt>
                <c:pt idx="3">
                  <c:v>51</c:v>
                </c:pt>
                <c:pt idx="4">
                  <c:v>46</c:v>
                </c:pt>
              </c:numCache>
            </c:numRef>
          </c:val>
          <c:extLst xmlns:c16r2="http://schemas.microsoft.com/office/drawing/2015/06/chart">
            <c:ext xmlns:c16="http://schemas.microsoft.com/office/drawing/2014/chart" uri="{C3380CC4-5D6E-409C-BE32-E72D297353CC}">
              <c16:uniqueId val="{00000004-CDCF-4451-A211-4ED667141166}"/>
            </c:ext>
          </c:extLst>
        </c:ser>
        <c:ser>
          <c:idx val="5"/>
          <c:order val="5"/>
          <c:tx>
            <c:strRef>
              <c:f>Hoja1!$G$1</c:f>
              <c:strCache>
                <c:ptCount val="1"/>
                <c:pt idx="0">
                  <c:v>2010</c:v>
                </c:pt>
              </c:strCache>
            </c:strRef>
          </c:tx>
          <c:spPr>
            <a:solidFill>
              <a:schemeClr val="accent5">
                <a:shade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Hoja1!$G$2:$G$6</c:f>
              <c:numCache>
                <c:formatCode>General</c:formatCode>
                <c:ptCount val="5"/>
                <c:pt idx="0">
                  <c:v>41</c:v>
                </c:pt>
                <c:pt idx="1">
                  <c:v>51</c:v>
                </c:pt>
                <c:pt idx="2">
                  <c:v>36</c:v>
                </c:pt>
                <c:pt idx="3">
                  <c:v>35</c:v>
                </c:pt>
                <c:pt idx="4">
                  <c:v>39</c:v>
                </c:pt>
              </c:numCache>
            </c:numRef>
          </c:val>
          <c:extLst xmlns:c16r2="http://schemas.microsoft.com/office/drawing/2015/06/chart">
            <c:ext xmlns:c16="http://schemas.microsoft.com/office/drawing/2014/chart" uri="{C3380CC4-5D6E-409C-BE32-E72D297353CC}">
              <c16:uniqueId val="{00000005-CDCF-4451-A211-4ED667141166}"/>
            </c:ext>
          </c:extLst>
        </c:ser>
        <c:ser>
          <c:idx val="6"/>
          <c:order val="6"/>
          <c:tx>
            <c:strRef>
              <c:f>Hoja1!$H$1</c:f>
              <c:strCache>
                <c:ptCount val="1"/>
                <c:pt idx="0">
                  <c:v>2012</c:v>
                </c:pt>
              </c:strCache>
            </c:strRef>
          </c:tx>
          <c:spPr>
            <a:solidFill>
              <a:schemeClr val="accent5">
                <a:shade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Hoja1!$H$2:$H$6</c:f>
              <c:numCache>
                <c:formatCode>General</c:formatCode>
                <c:ptCount val="5"/>
                <c:pt idx="0">
                  <c:v>61</c:v>
                </c:pt>
                <c:pt idx="1">
                  <c:v>47</c:v>
                </c:pt>
                <c:pt idx="2">
                  <c:v>30</c:v>
                </c:pt>
                <c:pt idx="3">
                  <c:v>27</c:v>
                </c:pt>
                <c:pt idx="4">
                  <c:v>31</c:v>
                </c:pt>
              </c:numCache>
            </c:numRef>
          </c:val>
          <c:extLst xmlns:c16r2="http://schemas.microsoft.com/office/drawing/2015/06/chart">
            <c:ext xmlns:c16="http://schemas.microsoft.com/office/drawing/2014/chart" uri="{C3380CC4-5D6E-409C-BE32-E72D297353CC}">
              <c16:uniqueId val="{00000006-CDCF-4451-A211-4ED667141166}"/>
            </c:ext>
          </c:extLst>
        </c:ser>
        <c:ser>
          <c:idx val="7"/>
          <c:order val="7"/>
          <c:tx>
            <c:strRef>
              <c:f>Hoja1!$I$1</c:f>
              <c:strCache>
                <c:ptCount val="1"/>
                <c:pt idx="0">
                  <c:v>2013</c:v>
                </c:pt>
              </c:strCache>
            </c:strRef>
          </c:tx>
          <c:spPr>
            <a:solidFill>
              <a:schemeClr val="accent5">
                <a:shade val="6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Hoja1!$I$2:$I$6</c:f>
              <c:numCache>
                <c:formatCode>General</c:formatCode>
                <c:ptCount val="5"/>
                <c:pt idx="0">
                  <c:v>63</c:v>
                </c:pt>
                <c:pt idx="1">
                  <c:v>44</c:v>
                </c:pt>
                <c:pt idx="2">
                  <c:v>40</c:v>
                </c:pt>
                <c:pt idx="3">
                  <c:v>26</c:v>
                </c:pt>
                <c:pt idx="4">
                  <c:v>29</c:v>
                </c:pt>
              </c:numCache>
            </c:numRef>
          </c:val>
          <c:extLst xmlns:c16r2="http://schemas.microsoft.com/office/drawing/2015/06/chart">
            <c:ext xmlns:c16="http://schemas.microsoft.com/office/drawing/2014/chart" uri="{C3380CC4-5D6E-409C-BE32-E72D297353CC}">
              <c16:uniqueId val="{00000007-CDCF-4451-A211-4ED667141166}"/>
            </c:ext>
          </c:extLst>
        </c:ser>
        <c:ser>
          <c:idx val="8"/>
          <c:order val="8"/>
          <c:tx>
            <c:strRef>
              <c:f>Hoja1!$J$1</c:f>
              <c:strCache>
                <c:ptCount val="1"/>
                <c:pt idx="0">
                  <c:v>2015</c:v>
                </c:pt>
              </c:strCache>
            </c:strRef>
          </c:tx>
          <c:spPr>
            <a:solidFill>
              <a:schemeClr val="accent5">
                <a:shade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Delincuencia</c:v>
                </c:pt>
                <c:pt idx="1">
                  <c:v>Corrupción</c:v>
                </c:pt>
                <c:pt idx="2">
                  <c:v>Consumo de drogas</c:v>
                </c:pt>
                <c:pt idx="3">
                  <c:v>Pobreza</c:v>
                </c:pt>
                <c:pt idx="4">
                  <c:v>Desempleo</c:v>
                </c:pt>
              </c:strCache>
            </c:strRef>
          </c:cat>
          <c:val>
            <c:numRef>
              <c:f>Hoja1!$J$2:$J$6</c:f>
              <c:numCache>
                <c:formatCode>General</c:formatCode>
                <c:ptCount val="5"/>
                <c:pt idx="0">
                  <c:v>62</c:v>
                </c:pt>
                <c:pt idx="1">
                  <c:v>46</c:v>
                </c:pt>
                <c:pt idx="2">
                  <c:v>30</c:v>
                </c:pt>
                <c:pt idx="3">
                  <c:v>25</c:v>
                </c:pt>
                <c:pt idx="4">
                  <c:v>21</c:v>
                </c:pt>
              </c:numCache>
            </c:numRef>
          </c:val>
          <c:extLst xmlns:c16r2="http://schemas.microsoft.com/office/drawing/2015/06/chart">
            <c:ext xmlns:c16="http://schemas.microsoft.com/office/drawing/2014/chart" uri="{C3380CC4-5D6E-409C-BE32-E72D297353CC}">
              <c16:uniqueId val="{00000008-CDCF-4451-A211-4ED667141166}"/>
            </c:ext>
          </c:extLst>
        </c:ser>
        <c:ser>
          <c:idx val="9"/>
          <c:order val="9"/>
          <c:tx>
            <c:strRef>
              <c:f>Hoja1!$K$1</c:f>
              <c:strCache>
                <c:ptCount val="1"/>
                <c:pt idx="0">
                  <c:v>2017</c:v>
                </c:pt>
              </c:strCache>
            </c:strRef>
          </c:tx>
          <c:spPr>
            <a:solidFill>
              <a:schemeClr val="accent1"/>
            </a:solidFill>
            <a:ln>
              <a:noFill/>
            </a:ln>
            <a:effectLst/>
          </c:spPr>
          <c:invertIfNegative val="0"/>
          <c:dLbls>
            <c:dLbl>
              <c:idx val="0"/>
              <c:layout>
                <c:manualLayout>
                  <c:x val="4.4977699737730427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DCF-4451-A211-4ED667141166}"/>
                </c:ext>
                <c:ext xmlns:c15="http://schemas.microsoft.com/office/drawing/2012/chart" uri="{CE6537A1-D6FC-4f65-9D91-7224C49458BB}"/>
              </c:extLst>
            </c:dLbl>
            <c:dLbl>
              <c:idx val="2"/>
              <c:layout>
                <c:manualLayout>
                  <c:x val="2.2488849868864389E-3"/>
                  <c:y val="-1.2372575059516296E-1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DCF-4451-A211-4ED667141166}"/>
                </c:ext>
                <c:ext xmlns:c15="http://schemas.microsoft.com/office/drawing/2012/chart" uri="{CE6537A1-D6FC-4f65-9D91-7224C49458BB}"/>
              </c:extLst>
            </c:dLbl>
            <c:dLbl>
              <c:idx val="3"/>
              <c:layout>
                <c:manualLayout>
                  <c:x val="7.8710974541026605E-3"/>
                  <c:y val="1.687188816621705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DCF-4451-A211-4ED667141166}"/>
                </c:ext>
                <c:ext xmlns:c15="http://schemas.microsoft.com/office/drawing/2012/chart" uri="{CE6537A1-D6FC-4f65-9D91-7224C49458BB}"/>
              </c:extLst>
            </c:dLbl>
            <c:dLbl>
              <c:idx val="4"/>
              <c:layout>
                <c:manualLayout>
                  <c:x val="1.1244424934430959E-3"/>
                  <c:y val="1.012313289973023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DCF-4451-A211-4ED66714116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Delincuencia</c:v>
                </c:pt>
                <c:pt idx="1">
                  <c:v>Corrupción</c:v>
                </c:pt>
                <c:pt idx="2">
                  <c:v>Consumo de drogas</c:v>
                </c:pt>
                <c:pt idx="3">
                  <c:v>Pobreza</c:v>
                </c:pt>
                <c:pt idx="4">
                  <c:v>Desempleo</c:v>
                </c:pt>
              </c:strCache>
            </c:strRef>
          </c:cat>
          <c:val>
            <c:numRef>
              <c:f>Hoja1!$K$2:$K$6</c:f>
              <c:numCache>
                <c:formatCode>General</c:formatCode>
                <c:ptCount val="5"/>
                <c:pt idx="0">
                  <c:v>57</c:v>
                </c:pt>
                <c:pt idx="1">
                  <c:v>52</c:v>
                </c:pt>
                <c:pt idx="2">
                  <c:v>27</c:v>
                </c:pt>
                <c:pt idx="3">
                  <c:v>23</c:v>
                </c:pt>
                <c:pt idx="4">
                  <c:v>23</c:v>
                </c:pt>
              </c:numCache>
            </c:numRef>
          </c:val>
          <c:extLst xmlns:c16r2="http://schemas.microsoft.com/office/drawing/2015/06/chart">
            <c:ext xmlns:c16="http://schemas.microsoft.com/office/drawing/2014/chart" uri="{C3380CC4-5D6E-409C-BE32-E72D297353CC}">
              <c16:uniqueId val="{00000009-CDCF-4451-A211-4ED667141166}"/>
            </c:ext>
          </c:extLst>
        </c:ser>
        <c:dLbls>
          <c:showLegendKey val="0"/>
          <c:showVal val="0"/>
          <c:showCatName val="0"/>
          <c:showSerName val="0"/>
          <c:showPercent val="0"/>
          <c:showBubbleSize val="0"/>
        </c:dLbls>
        <c:gapWidth val="219"/>
        <c:overlap val="-27"/>
        <c:axId val="57294032"/>
        <c:axId val="57289136"/>
      </c:barChart>
      <c:catAx>
        <c:axId val="572940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2">
                    <a:lumMod val="50000"/>
                  </a:schemeClr>
                </a:solidFill>
                <a:latin typeface="+mn-lt"/>
                <a:ea typeface="+mn-ea"/>
                <a:cs typeface="+mn-cs"/>
              </a:defRPr>
            </a:pPr>
            <a:endParaRPr lang="es-PE"/>
          </a:p>
        </c:txPr>
        <c:crossAx val="57289136"/>
        <c:crosses val="autoZero"/>
        <c:auto val="1"/>
        <c:lblAlgn val="ctr"/>
        <c:lblOffset val="100"/>
        <c:noMultiLvlLbl val="0"/>
      </c:catAx>
      <c:valAx>
        <c:axId val="57289136"/>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57294032"/>
        <c:crosses val="autoZero"/>
        <c:crossBetween val="between"/>
      </c:valAx>
      <c:spPr>
        <a:noFill/>
        <a:ln>
          <a:noFill/>
        </a:ln>
        <a:effectLst/>
      </c:spPr>
    </c:plotArea>
    <c:legend>
      <c:legendPos val="t"/>
      <c:layout>
        <c:manualLayout>
          <c:xMode val="edge"/>
          <c:yMode val="edge"/>
          <c:x val="0.17267252726601237"/>
          <c:y val="4.8026473768713933E-2"/>
          <c:w val="0.67489498858115371"/>
          <c:h val="8.5488661692603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0000"/>
                  <a:lumOff val="10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accent5">
                <a:lumMod val="50000"/>
              </a:schemeClr>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9115-4D43-B069-FA04B8138C93}"/>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4-9115-4D43-B069-FA04B8138C9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Delincuencia</c:v>
                </c:pt>
                <c:pt idx="1">
                  <c:v>Corrupción</c:v>
                </c:pt>
                <c:pt idx="2">
                  <c:v>Consumo de drogas</c:v>
                </c:pt>
                <c:pt idx="3">
                  <c:v>Desempleo</c:v>
                </c:pt>
                <c:pt idx="4">
                  <c:v>Pobreza</c:v>
                </c:pt>
                <c:pt idx="5">
                  <c:v>Crisis política </c:v>
                </c:pt>
                <c:pt idx="6">
                  <c:v>Contaminación del medio ambiente</c:v>
                </c:pt>
                <c:pt idx="7">
                  <c:v>Salud pública inadecuada</c:v>
                </c:pt>
                <c:pt idx="8">
                  <c:v>Mala / inadecuada educación</c:v>
                </c:pt>
                <c:pt idx="9">
                  <c:v>Narcotráfico</c:v>
                </c:pt>
                <c:pt idx="10">
                  <c:v>Desigualdad</c:v>
                </c:pt>
              </c:strCache>
            </c:strRef>
          </c:cat>
          <c:val>
            <c:numRef>
              <c:f>Hoja1!$B$2:$B$12</c:f>
              <c:numCache>
                <c:formatCode>0\%</c:formatCode>
                <c:ptCount val="11"/>
                <c:pt idx="0">
                  <c:v>57.3</c:v>
                </c:pt>
                <c:pt idx="1">
                  <c:v>51.8</c:v>
                </c:pt>
                <c:pt idx="2">
                  <c:v>27.3</c:v>
                </c:pt>
                <c:pt idx="3">
                  <c:v>23.3</c:v>
                </c:pt>
                <c:pt idx="4">
                  <c:v>23.3</c:v>
                </c:pt>
                <c:pt idx="5">
                  <c:v>20.8</c:v>
                </c:pt>
                <c:pt idx="6">
                  <c:v>16.600000000000001</c:v>
                </c:pt>
                <c:pt idx="7">
                  <c:v>15.8</c:v>
                </c:pt>
                <c:pt idx="8">
                  <c:v>15.1</c:v>
                </c:pt>
                <c:pt idx="9">
                  <c:v>9.3000000000000007</c:v>
                </c:pt>
                <c:pt idx="10">
                  <c:v>8.9</c:v>
                </c:pt>
              </c:numCache>
            </c:numRef>
          </c:val>
          <c:extLst xmlns:c16r2="http://schemas.microsoft.com/office/drawing/2015/06/chart">
            <c:ext xmlns:c16="http://schemas.microsoft.com/office/drawing/2014/chart" uri="{C3380CC4-5D6E-409C-BE32-E72D297353CC}">
              <c16:uniqueId val="{00000000-9115-4D43-B069-FA04B8138C93}"/>
            </c:ext>
          </c:extLst>
        </c:ser>
        <c:dLbls>
          <c:dLblPos val="ctr"/>
          <c:showLegendKey val="0"/>
          <c:showVal val="1"/>
          <c:showCatName val="0"/>
          <c:showSerName val="0"/>
          <c:showPercent val="0"/>
          <c:showBubbleSize val="0"/>
        </c:dLbls>
        <c:gapWidth val="30"/>
        <c:axId val="57300016"/>
        <c:axId val="57295664"/>
      </c:barChart>
      <c:catAx>
        <c:axId val="5730001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90000"/>
                    <a:lumOff val="10000"/>
                  </a:schemeClr>
                </a:solidFill>
                <a:latin typeface="+mn-lt"/>
                <a:ea typeface="+mn-ea"/>
                <a:cs typeface="+mn-cs"/>
              </a:defRPr>
            </a:pPr>
            <a:endParaRPr lang="es-PE"/>
          </a:p>
        </c:txPr>
        <c:crossAx val="57295664"/>
        <c:crosses val="autoZero"/>
        <c:auto val="1"/>
        <c:lblAlgn val="ctr"/>
        <c:lblOffset val="100"/>
        <c:noMultiLvlLbl val="0"/>
      </c:catAx>
      <c:valAx>
        <c:axId val="57295664"/>
        <c:scaling>
          <c:orientation val="minMax"/>
        </c:scaling>
        <c:delete val="1"/>
        <c:axPos val="t"/>
        <c:numFmt formatCode="0\%" sourceLinked="1"/>
        <c:majorTickMark val="none"/>
        <c:minorTickMark val="none"/>
        <c:tickLblPos val="nextTo"/>
        <c:crossAx val="5730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
          <c:y val="0.26257879103579762"/>
          <c:w val="0.99156709196054038"/>
          <c:h val="0.60958111572508711"/>
        </c:manualLayout>
      </c:layout>
      <c:barChart>
        <c:barDir val="col"/>
        <c:grouping val="clustered"/>
        <c:varyColors val="0"/>
        <c:ser>
          <c:idx val="0"/>
          <c:order val="0"/>
          <c:tx>
            <c:strRef>
              <c:f>Hoja1!$B$1</c:f>
              <c:strCache>
                <c:ptCount val="1"/>
                <c:pt idx="0">
                  <c:v>2006</c:v>
                </c:pt>
              </c:strCache>
            </c:strRef>
          </c:tx>
          <c:spPr>
            <a:solidFill>
              <a:schemeClr val="accent6">
                <a:shade val="47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2">
                        <a:lumMod val="50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Corrupción de funcionarios y autoridades</c:v>
                </c:pt>
                <c:pt idx="1">
                  <c:v>Ineficiencia de funcionarios y autoridades</c:v>
                </c:pt>
                <c:pt idx="2">
                  <c:v>Falta de coordinación entre instituciones</c:v>
                </c:pt>
                <c:pt idx="3">
                  <c:v>Escasez de recursos económicos</c:v>
                </c:pt>
              </c:strCache>
            </c:strRef>
          </c:cat>
          <c:val>
            <c:numRef>
              <c:f>Hoja1!$B$2:$B$5</c:f>
              <c:numCache>
                <c:formatCode>General</c:formatCode>
                <c:ptCount val="4"/>
                <c:pt idx="0">
                  <c:v>49</c:v>
                </c:pt>
                <c:pt idx="1">
                  <c:v>25</c:v>
                </c:pt>
                <c:pt idx="2">
                  <c:v>5</c:v>
                </c:pt>
                <c:pt idx="3">
                  <c:v>10</c:v>
                </c:pt>
              </c:numCache>
            </c:numRef>
          </c:val>
          <c:extLst xmlns:c16r2="http://schemas.microsoft.com/office/drawing/2015/06/chart">
            <c:ext xmlns:c16="http://schemas.microsoft.com/office/drawing/2014/chart" uri="{C3380CC4-5D6E-409C-BE32-E72D297353CC}">
              <c16:uniqueId val="{00000000-A1D5-4008-832B-06EDAE4ECE0E}"/>
            </c:ext>
          </c:extLst>
        </c:ser>
        <c:ser>
          <c:idx val="1"/>
          <c:order val="1"/>
          <c:tx>
            <c:strRef>
              <c:f>Hoja1!$C$1</c:f>
              <c:strCache>
                <c:ptCount val="1"/>
                <c:pt idx="0">
                  <c:v>2008</c:v>
                </c:pt>
              </c:strCache>
            </c:strRef>
          </c:tx>
          <c:spPr>
            <a:solidFill>
              <a:schemeClr val="accent6">
                <a:shade val="6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2">
                        <a:lumMod val="50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Corrupción de funcionarios y autoridades</c:v>
                </c:pt>
                <c:pt idx="1">
                  <c:v>Ineficiencia de funcionarios y autoridades</c:v>
                </c:pt>
                <c:pt idx="2">
                  <c:v>Falta de coordinación entre instituciones</c:v>
                </c:pt>
                <c:pt idx="3">
                  <c:v>Escasez de recursos económicos</c:v>
                </c:pt>
              </c:strCache>
            </c:strRef>
          </c:cat>
          <c:val>
            <c:numRef>
              <c:f>Hoja1!$C$2:$C$5</c:f>
              <c:numCache>
                <c:formatCode>General</c:formatCode>
                <c:ptCount val="4"/>
                <c:pt idx="0">
                  <c:v>55</c:v>
                </c:pt>
                <c:pt idx="1">
                  <c:v>26</c:v>
                </c:pt>
                <c:pt idx="2">
                  <c:v>5</c:v>
                </c:pt>
                <c:pt idx="3">
                  <c:v>7</c:v>
                </c:pt>
              </c:numCache>
            </c:numRef>
          </c:val>
          <c:extLst xmlns:c16r2="http://schemas.microsoft.com/office/drawing/2015/06/chart">
            <c:ext xmlns:c16="http://schemas.microsoft.com/office/drawing/2014/chart" uri="{C3380CC4-5D6E-409C-BE32-E72D297353CC}">
              <c16:uniqueId val="{00000001-A1D5-4008-832B-06EDAE4ECE0E}"/>
            </c:ext>
          </c:extLst>
        </c:ser>
        <c:ser>
          <c:idx val="2"/>
          <c:order val="2"/>
          <c:tx>
            <c:strRef>
              <c:f>Hoja1!$D$1</c:f>
              <c:strCache>
                <c:ptCount val="1"/>
                <c:pt idx="0">
                  <c:v>2010</c:v>
                </c:pt>
              </c:strCache>
            </c:strRef>
          </c:tx>
          <c:spPr>
            <a:solidFill>
              <a:schemeClr val="accent6">
                <a:shade val="82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2">
                        <a:lumMod val="50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Corrupción de funcionarios y autoridades</c:v>
                </c:pt>
                <c:pt idx="1">
                  <c:v>Ineficiencia de funcionarios y autoridades</c:v>
                </c:pt>
                <c:pt idx="2">
                  <c:v>Falta de coordinación entre instituciones</c:v>
                </c:pt>
                <c:pt idx="3">
                  <c:v>Escasez de recursos económicos</c:v>
                </c:pt>
              </c:strCache>
            </c:strRef>
          </c:cat>
          <c:val>
            <c:numRef>
              <c:f>Hoja1!$D$2:$D$5</c:f>
              <c:numCache>
                <c:formatCode>General</c:formatCode>
                <c:ptCount val="4"/>
                <c:pt idx="0">
                  <c:v>56</c:v>
                </c:pt>
                <c:pt idx="1">
                  <c:v>22</c:v>
                </c:pt>
                <c:pt idx="2">
                  <c:v>5</c:v>
                </c:pt>
                <c:pt idx="3">
                  <c:v>5</c:v>
                </c:pt>
              </c:numCache>
            </c:numRef>
          </c:val>
          <c:extLst xmlns:c16r2="http://schemas.microsoft.com/office/drawing/2015/06/chart">
            <c:ext xmlns:c16="http://schemas.microsoft.com/office/drawing/2014/chart" uri="{C3380CC4-5D6E-409C-BE32-E72D297353CC}">
              <c16:uniqueId val="{00000002-A1D5-4008-832B-06EDAE4ECE0E}"/>
            </c:ext>
          </c:extLst>
        </c:ser>
        <c:ser>
          <c:idx val="3"/>
          <c:order val="3"/>
          <c:tx>
            <c:strRef>
              <c:f>Hoja1!$E$1</c:f>
              <c:strCache>
                <c:ptCount val="1"/>
                <c:pt idx="0">
                  <c:v>2012</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2">
                        <a:lumMod val="50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Corrupción de funcionarios y autoridades</c:v>
                </c:pt>
                <c:pt idx="1">
                  <c:v>Ineficiencia de funcionarios y autoridades</c:v>
                </c:pt>
                <c:pt idx="2">
                  <c:v>Falta de coordinación entre instituciones</c:v>
                </c:pt>
                <c:pt idx="3">
                  <c:v>Escasez de recursos económicos</c:v>
                </c:pt>
              </c:strCache>
            </c:strRef>
          </c:cat>
          <c:val>
            <c:numRef>
              <c:f>Hoja1!$E$2:$E$5</c:f>
              <c:numCache>
                <c:formatCode>General</c:formatCode>
                <c:ptCount val="4"/>
                <c:pt idx="0">
                  <c:v>51</c:v>
                </c:pt>
                <c:pt idx="1">
                  <c:v>27</c:v>
                </c:pt>
                <c:pt idx="2">
                  <c:v>6</c:v>
                </c:pt>
                <c:pt idx="3">
                  <c:v>6</c:v>
                </c:pt>
              </c:numCache>
            </c:numRef>
          </c:val>
          <c:extLst xmlns:c16r2="http://schemas.microsoft.com/office/drawing/2015/06/chart">
            <c:ext xmlns:c16="http://schemas.microsoft.com/office/drawing/2014/chart" uri="{C3380CC4-5D6E-409C-BE32-E72D297353CC}">
              <c16:uniqueId val="{00000003-A1D5-4008-832B-06EDAE4ECE0E}"/>
            </c:ext>
          </c:extLst>
        </c:ser>
        <c:ser>
          <c:idx val="4"/>
          <c:order val="4"/>
          <c:tx>
            <c:strRef>
              <c:f>Hoja1!$F$1</c:f>
              <c:strCache>
                <c:ptCount val="1"/>
                <c:pt idx="0">
                  <c:v>2013</c:v>
                </c:pt>
              </c:strCache>
            </c:strRef>
          </c:tx>
          <c:spPr>
            <a:solidFill>
              <a:schemeClr val="accent6">
                <a:tint val="83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2">
                        <a:lumMod val="50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Corrupción de funcionarios y autoridades</c:v>
                </c:pt>
                <c:pt idx="1">
                  <c:v>Ineficiencia de funcionarios y autoridades</c:v>
                </c:pt>
                <c:pt idx="2">
                  <c:v>Falta de coordinación entre instituciones</c:v>
                </c:pt>
                <c:pt idx="3">
                  <c:v>Escasez de recursos económicos</c:v>
                </c:pt>
              </c:strCache>
            </c:strRef>
          </c:cat>
          <c:val>
            <c:numRef>
              <c:f>Hoja1!$F$2:$F$5</c:f>
              <c:numCache>
                <c:formatCode>General</c:formatCode>
                <c:ptCount val="4"/>
                <c:pt idx="0">
                  <c:v>58</c:v>
                </c:pt>
                <c:pt idx="1">
                  <c:v>22</c:v>
                </c:pt>
                <c:pt idx="2">
                  <c:v>5</c:v>
                </c:pt>
                <c:pt idx="3">
                  <c:v>6</c:v>
                </c:pt>
              </c:numCache>
            </c:numRef>
          </c:val>
          <c:extLst xmlns:c16r2="http://schemas.microsoft.com/office/drawing/2015/06/chart">
            <c:ext xmlns:c16="http://schemas.microsoft.com/office/drawing/2014/chart" uri="{C3380CC4-5D6E-409C-BE32-E72D297353CC}">
              <c16:uniqueId val="{00000004-A1D5-4008-832B-06EDAE4ECE0E}"/>
            </c:ext>
          </c:extLst>
        </c:ser>
        <c:ser>
          <c:idx val="5"/>
          <c:order val="5"/>
          <c:tx>
            <c:strRef>
              <c:f>Hoja1!$G$1</c:f>
              <c:strCache>
                <c:ptCount val="1"/>
                <c:pt idx="0">
                  <c:v>2015</c:v>
                </c:pt>
              </c:strCache>
            </c:strRef>
          </c:tx>
          <c:spPr>
            <a:solidFill>
              <a:schemeClr val="accent4">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2">
                        <a:lumMod val="50000"/>
                      </a:schemeClr>
                    </a:solidFill>
                    <a:latin typeface="+mn-lt"/>
                    <a:ea typeface="+mn-ea"/>
                    <a:cs typeface="+mn-cs"/>
                  </a:defRPr>
                </a:pPr>
                <a:endParaRPr lang="es-P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Corrupción de funcionarios y autoridades</c:v>
                </c:pt>
                <c:pt idx="1">
                  <c:v>Ineficiencia de funcionarios y autoridades</c:v>
                </c:pt>
                <c:pt idx="2">
                  <c:v>Falta de coordinación entre instituciones</c:v>
                </c:pt>
                <c:pt idx="3">
                  <c:v>Escasez de recursos económicos</c:v>
                </c:pt>
              </c:strCache>
            </c:strRef>
          </c:cat>
          <c:val>
            <c:numRef>
              <c:f>Hoja1!$G$2:$G$5</c:f>
              <c:numCache>
                <c:formatCode>General</c:formatCode>
                <c:ptCount val="4"/>
                <c:pt idx="0">
                  <c:v>61</c:v>
                </c:pt>
                <c:pt idx="1">
                  <c:v>14</c:v>
                </c:pt>
                <c:pt idx="2">
                  <c:v>10</c:v>
                </c:pt>
                <c:pt idx="3">
                  <c:v>8</c:v>
                </c:pt>
              </c:numCache>
            </c:numRef>
          </c:val>
          <c:extLst xmlns:c16r2="http://schemas.microsoft.com/office/drawing/2015/06/chart">
            <c:ext xmlns:c16="http://schemas.microsoft.com/office/drawing/2014/chart" uri="{C3380CC4-5D6E-409C-BE32-E72D297353CC}">
              <c16:uniqueId val="{00000005-A1D5-4008-832B-06EDAE4ECE0E}"/>
            </c:ext>
          </c:extLst>
        </c:ser>
        <c:ser>
          <c:idx val="6"/>
          <c:order val="6"/>
          <c:tx>
            <c:strRef>
              <c:f>Hoja1!$H$1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Hoja1!$A$2:$A$5</c:f>
              <c:strCache>
                <c:ptCount val="4"/>
                <c:pt idx="0">
                  <c:v>Corrupción de funcionarios y autoridades</c:v>
                </c:pt>
                <c:pt idx="1">
                  <c:v>Ineficiencia de funcionarios y autoridades</c:v>
                </c:pt>
                <c:pt idx="2">
                  <c:v>Falta de coordinación entre instituciones</c:v>
                </c:pt>
                <c:pt idx="3">
                  <c:v>Escasez de recursos económicos</c:v>
                </c:pt>
              </c:strCache>
            </c:strRef>
          </c:cat>
          <c:val>
            <c:numRef>
              <c:f>Hoja1!$H$2:$H$5</c:f>
              <c:numCache>
                <c:formatCode>General</c:formatCode>
                <c:ptCount val="4"/>
                <c:pt idx="0">
                  <c:v>62</c:v>
                </c:pt>
                <c:pt idx="1">
                  <c:v>15</c:v>
                </c:pt>
                <c:pt idx="2">
                  <c:v>9</c:v>
                </c:pt>
                <c:pt idx="3">
                  <c:v>7</c:v>
                </c:pt>
              </c:numCache>
            </c:numRef>
          </c:val>
          <c:extLst xmlns:c16r2="http://schemas.microsoft.com/office/drawing/2015/06/chart">
            <c:ext xmlns:c16="http://schemas.microsoft.com/office/drawing/2014/chart" uri="{C3380CC4-5D6E-409C-BE32-E72D297353CC}">
              <c16:uniqueId val="{00000006-A1D5-4008-832B-06EDAE4ECE0E}"/>
            </c:ext>
          </c:extLst>
        </c:ser>
        <c:dLbls>
          <c:showLegendKey val="0"/>
          <c:showVal val="0"/>
          <c:showCatName val="0"/>
          <c:showSerName val="0"/>
          <c:showPercent val="0"/>
          <c:showBubbleSize val="0"/>
        </c:dLbls>
        <c:gapWidth val="150"/>
        <c:axId val="57301648"/>
        <c:axId val="57294576"/>
      </c:barChart>
      <c:catAx>
        <c:axId val="5730164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bg2">
                    <a:lumMod val="50000"/>
                  </a:schemeClr>
                </a:solidFill>
                <a:latin typeface="+mn-lt"/>
                <a:ea typeface="+mn-ea"/>
                <a:cs typeface="+mn-cs"/>
              </a:defRPr>
            </a:pPr>
            <a:endParaRPr lang="es-PE"/>
          </a:p>
        </c:txPr>
        <c:crossAx val="57294576"/>
        <c:crosses val="autoZero"/>
        <c:auto val="1"/>
        <c:lblAlgn val="ctr"/>
        <c:lblOffset val="100"/>
        <c:noMultiLvlLbl val="0"/>
      </c:catAx>
      <c:valAx>
        <c:axId val="57294576"/>
        <c:scaling>
          <c:orientation val="minMax"/>
        </c:scaling>
        <c:delete val="1"/>
        <c:axPos val="l"/>
        <c:numFmt formatCode="General" sourceLinked="1"/>
        <c:majorTickMark val="out"/>
        <c:minorTickMark val="none"/>
        <c:tickLblPos val="none"/>
        <c:crossAx val="57301648"/>
        <c:crosses val="autoZero"/>
        <c:crossBetween val="between"/>
      </c:valAx>
      <c:spPr>
        <a:noFill/>
        <a:ln>
          <a:noFill/>
        </a:ln>
        <a:effectLst/>
      </c:spPr>
    </c:plotArea>
    <c:legend>
      <c:legendPos val="t"/>
      <c:layout>
        <c:manualLayout>
          <c:xMode val="edge"/>
          <c:yMode val="edge"/>
          <c:x val="0.27097197537596868"/>
          <c:y val="0.13174017293983106"/>
          <c:w val="0.46239724063320475"/>
          <c:h val="8.868603270095896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2">
                  <a:lumMod val="50000"/>
                </a:schemeClr>
              </a:solidFill>
              <a:latin typeface="+mn-lt"/>
              <a:ea typeface="+mn-ea"/>
              <a:cs typeface="+mn-cs"/>
            </a:defRPr>
          </a:pPr>
          <a:endParaRPr lang="es-PE"/>
        </a:p>
      </c:txPr>
    </c:legend>
    <c:plotVisOnly val="1"/>
    <c:dispBlanksAs val="gap"/>
    <c:showDLblsOverMax val="0"/>
  </c:chart>
  <c:spPr>
    <a:noFill/>
    <a:ln w="9525" cap="flat" cmpd="sng" algn="ctr">
      <a:noFill/>
      <a:prstDash val="solid"/>
    </a:ln>
    <a:effectLst/>
  </c:spPr>
  <c:txPr>
    <a:bodyPr/>
    <a:lstStyle/>
    <a:p>
      <a:pPr>
        <a:defRPr sz="1800"/>
      </a:pPr>
      <a:endParaRPr lang="es-P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bg2"/>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4-5D4F-49AE-83E8-43630797CC03}"/>
              </c:ext>
            </c:extLst>
          </c:dPt>
          <c:dPt>
            <c:idx val="1"/>
            <c:invertIfNegative val="0"/>
            <c:bubble3D val="0"/>
            <c:spPr>
              <a:solidFill>
                <a:srgbClr val="2F469C"/>
              </a:solidFill>
              <a:ln>
                <a:noFill/>
              </a:ln>
              <a:effectLst/>
            </c:spPr>
            <c:extLst xmlns:c16r2="http://schemas.microsoft.com/office/drawing/2015/06/chart">
              <c:ext xmlns:c16="http://schemas.microsoft.com/office/drawing/2014/chart" uri="{C3380CC4-5D6E-409C-BE32-E72D297353CC}">
                <c16:uniqueId val="{00000008-5D4F-49AE-83E8-43630797CC03}"/>
              </c:ext>
            </c:extLst>
          </c:dPt>
          <c:dPt>
            <c:idx val="2"/>
            <c:invertIfNegative val="0"/>
            <c:bubble3D val="0"/>
            <c:spPr>
              <a:solidFill>
                <a:srgbClr val="2F469C"/>
              </a:solidFill>
              <a:ln>
                <a:noFill/>
              </a:ln>
              <a:effectLst/>
            </c:spPr>
            <c:extLst xmlns:c16r2="http://schemas.microsoft.com/office/drawing/2015/06/chart">
              <c:ext xmlns:c16="http://schemas.microsoft.com/office/drawing/2014/chart" uri="{C3380CC4-5D6E-409C-BE32-E72D297353CC}">
                <c16:uniqueId val="{00000007-5D4F-49AE-83E8-43630797CC03}"/>
              </c:ext>
            </c:extLst>
          </c:dPt>
          <c:dPt>
            <c:idx val="3"/>
            <c:invertIfNegative val="0"/>
            <c:bubble3D val="0"/>
            <c:spPr>
              <a:solidFill>
                <a:srgbClr val="2F469C"/>
              </a:solidFill>
              <a:ln>
                <a:noFill/>
              </a:ln>
              <a:effectLst/>
            </c:spPr>
            <c:extLst xmlns:c16r2="http://schemas.microsoft.com/office/drawing/2015/06/chart">
              <c:ext xmlns:c16="http://schemas.microsoft.com/office/drawing/2014/chart" uri="{C3380CC4-5D6E-409C-BE32-E72D297353CC}">
                <c16:uniqueId val="{00000006-5D4F-49AE-83E8-43630797CC03}"/>
              </c:ext>
            </c:extLst>
          </c:dPt>
          <c:dPt>
            <c:idx val="4"/>
            <c:invertIfNegative val="0"/>
            <c:bubble3D val="0"/>
            <c:spPr>
              <a:solidFill>
                <a:srgbClr val="2F469C"/>
              </a:solidFill>
              <a:ln>
                <a:noFill/>
              </a:ln>
              <a:effectLst/>
            </c:spPr>
            <c:extLst xmlns:c16r2="http://schemas.microsoft.com/office/drawing/2015/06/chart">
              <c:ext xmlns:c16="http://schemas.microsoft.com/office/drawing/2014/chart" uri="{C3380CC4-5D6E-409C-BE32-E72D297353CC}">
                <c16:uniqueId val="{00000005-5D4F-49AE-83E8-43630797CC03}"/>
              </c:ext>
            </c:extLst>
          </c:dPt>
          <c:dLbls>
            <c:dLbl>
              <c:idx val="5"/>
              <c:layout>
                <c:manualLayout>
                  <c:x val="-8.5137795275590548E-5"/>
                  <c:y val="2.5308267350462305E-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D4F-49AE-83E8-43630797CC0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P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Corrupción de funcionarios y autoridades</c:v>
                </c:pt>
                <c:pt idx="1">
                  <c:v>Ineficiencia de los funcionarios y autoridades</c:v>
                </c:pt>
                <c:pt idx="2">
                  <c:v>Falta de coordinación entre instituciones</c:v>
                </c:pt>
                <c:pt idx="3">
                  <c:v>Escasez de recursos económicos </c:v>
                </c:pt>
                <c:pt idx="4">
                  <c:v>Penetración de dinero ilícito en la política</c:v>
                </c:pt>
                <c:pt idx="5">
                  <c:v>No precisa</c:v>
                </c:pt>
              </c:strCache>
            </c:strRef>
          </c:cat>
          <c:val>
            <c:numRef>
              <c:f>Hoja1!$B$2:$B$7</c:f>
              <c:numCache>
                <c:formatCode>0\%</c:formatCode>
                <c:ptCount val="6"/>
                <c:pt idx="0">
                  <c:v>62.1</c:v>
                </c:pt>
                <c:pt idx="1">
                  <c:v>14.9</c:v>
                </c:pt>
                <c:pt idx="2">
                  <c:v>9.3000000000000007</c:v>
                </c:pt>
                <c:pt idx="3">
                  <c:v>6.6</c:v>
                </c:pt>
                <c:pt idx="4">
                  <c:v>6.2</c:v>
                </c:pt>
                <c:pt idx="5">
                  <c:v>0.9</c:v>
                </c:pt>
              </c:numCache>
            </c:numRef>
          </c:val>
          <c:extLst xmlns:c16r2="http://schemas.microsoft.com/office/drawing/2015/06/chart">
            <c:ext xmlns:c16="http://schemas.microsoft.com/office/drawing/2014/chart" uri="{C3380CC4-5D6E-409C-BE32-E72D297353CC}">
              <c16:uniqueId val="{00000000-5D4F-49AE-83E8-43630797CC03}"/>
            </c:ext>
          </c:extLst>
        </c:ser>
        <c:dLbls>
          <c:showLegendKey val="0"/>
          <c:showVal val="0"/>
          <c:showCatName val="0"/>
          <c:showSerName val="0"/>
          <c:showPercent val="0"/>
          <c:showBubbleSize val="0"/>
        </c:dLbls>
        <c:gapWidth val="40"/>
        <c:axId val="57291856"/>
        <c:axId val="57296208"/>
      </c:barChart>
      <c:catAx>
        <c:axId val="572918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PE"/>
          </a:p>
        </c:txPr>
        <c:crossAx val="57296208"/>
        <c:crosses val="autoZero"/>
        <c:auto val="1"/>
        <c:lblAlgn val="ctr"/>
        <c:lblOffset val="100"/>
        <c:noMultiLvlLbl val="0"/>
      </c:catAx>
      <c:valAx>
        <c:axId val="57296208"/>
        <c:scaling>
          <c:orientation val="minMax"/>
        </c:scaling>
        <c:delete val="1"/>
        <c:axPos val="t"/>
        <c:numFmt formatCode="0\%" sourceLinked="1"/>
        <c:majorTickMark val="none"/>
        <c:minorTickMark val="none"/>
        <c:tickLblPos val="nextTo"/>
        <c:crossAx val="57291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B9BE1-A2EA-4995-8DE3-49D6F80A5BB7}"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S"/>
        </a:p>
      </dgm:t>
    </dgm:pt>
    <dgm:pt modelId="{DFB0D0BB-55B7-4F20-89F8-BC4FDE470049}">
      <dgm:prSet/>
      <dgm:spPr/>
      <dgm:t>
        <a:bodyPr/>
        <a:lstStyle/>
        <a:p>
          <a:endParaRPr lang="es-ES"/>
        </a:p>
      </dgm:t>
    </dgm:pt>
    <dgm:pt modelId="{5891005C-2829-45BA-9A50-8D7176712710}" type="parTrans" cxnId="{0A6D1231-E1B4-4F54-89E2-578C66085C8F}">
      <dgm:prSet/>
      <dgm:spPr/>
      <dgm:t>
        <a:bodyPr/>
        <a:lstStyle/>
        <a:p>
          <a:endParaRPr lang="es-ES"/>
        </a:p>
      </dgm:t>
    </dgm:pt>
    <dgm:pt modelId="{B3396C9F-F0AD-49ED-96DC-66ACB6042566}" type="sibTrans" cxnId="{0A6D1231-E1B4-4F54-89E2-578C66085C8F}">
      <dgm:prSet/>
      <dgm:spPr/>
      <dgm:t>
        <a:bodyPr/>
        <a:lstStyle/>
        <a:p>
          <a:endParaRPr lang="es-ES"/>
        </a:p>
      </dgm:t>
    </dgm:pt>
    <dgm:pt modelId="{1E3A02B8-A29B-4407-BF65-B46B46224CBA}">
      <dgm:prSet phldrT="[Texto]" custT="1"/>
      <dgm:spPr/>
      <dgm:t>
        <a:bodyPr/>
        <a:lstStyle/>
        <a:p>
          <a:r>
            <a:rPr lang="es-ES" sz="4400" b="1" dirty="0"/>
            <a:t>39% </a:t>
          </a:r>
          <a:r>
            <a:rPr lang="es-ES" sz="3200" dirty="0"/>
            <a:t>Un policía</a:t>
          </a:r>
          <a:endParaRPr lang="es-ES" sz="4400" dirty="0"/>
        </a:p>
      </dgm:t>
    </dgm:pt>
    <dgm:pt modelId="{0B5EB4E7-C708-4A46-89A4-CF30E67EA2FC}" type="parTrans" cxnId="{1DB880D2-C4B4-4566-BC5A-163876F39D04}">
      <dgm:prSet/>
      <dgm:spPr/>
      <dgm:t>
        <a:bodyPr/>
        <a:lstStyle/>
        <a:p>
          <a:endParaRPr lang="es-ES"/>
        </a:p>
      </dgm:t>
    </dgm:pt>
    <dgm:pt modelId="{50027FF8-443E-4324-AF65-4929DE99E4A2}" type="sibTrans" cxnId="{1DB880D2-C4B4-4566-BC5A-163876F39D0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t>
        <a:bodyPr/>
        <a:lstStyle/>
        <a:p>
          <a:endParaRPr lang="es-ES"/>
        </a:p>
      </dgm:t>
    </dgm:pt>
    <dgm:pt modelId="{1519DCFD-AB67-48C9-B159-70D6538831F1}">
      <dgm:prSet phldrT="[Texto]" custT="1"/>
      <dgm:spPr/>
      <dgm:t>
        <a:bodyPr/>
        <a:lstStyle/>
        <a:p>
          <a:r>
            <a:rPr lang="es-ES" sz="3600" b="1" dirty="0"/>
            <a:t>21% </a:t>
          </a:r>
          <a:r>
            <a:rPr lang="es-ES" sz="3200" dirty="0"/>
            <a:t>Un juez</a:t>
          </a:r>
          <a:endParaRPr lang="es-ES" sz="5400" dirty="0"/>
        </a:p>
      </dgm:t>
    </dgm:pt>
    <dgm:pt modelId="{39CEE067-FE53-49D1-9E20-525DB3AA8DCC}" type="parTrans" cxnId="{4D3BAD89-2C0C-40F0-83FB-3247FB081D07}">
      <dgm:prSet/>
      <dgm:spPr/>
      <dgm:t>
        <a:bodyPr/>
        <a:lstStyle/>
        <a:p>
          <a:endParaRPr lang="es-ES"/>
        </a:p>
      </dgm:t>
    </dgm:pt>
    <dgm:pt modelId="{5F80D330-D094-42F1-9377-5F74424116E1}" type="sibTrans" cxnId="{4D3BAD89-2C0C-40F0-83FB-3247FB081D07}">
      <dgm:prSet/>
      <dgm:spPr>
        <a:blipFill>
          <a:blip xmlns:r="http://schemas.openxmlformats.org/officeDocument/2006/relationships" r:embed="rId2"/>
          <a:srcRect/>
          <a:stretch>
            <a:fillRect l="-25000" r="-25000"/>
          </a:stretch>
        </a:blipFill>
      </dgm:spPr>
      <dgm:t>
        <a:bodyPr/>
        <a:lstStyle/>
        <a:p>
          <a:endParaRPr lang="es-ES"/>
        </a:p>
      </dgm:t>
    </dgm:pt>
    <dgm:pt modelId="{52EB12F7-2E91-4797-AA82-F48EC8540571}">
      <dgm:prSet phldrT="[Texto]" custT="1"/>
      <dgm:spPr/>
      <dgm:t>
        <a:bodyPr/>
        <a:lstStyle/>
        <a:p>
          <a:r>
            <a:rPr lang="es-ES" sz="2800" b="1" dirty="0"/>
            <a:t>10% </a:t>
          </a:r>
          <a:r>
            <a:rPr lang="es-ES" sz="1800" b="0" dirty="0"/>
            <a:t>Un político nacional</a:t>
          </a:r>
          <a:endParaRPr lang="es-ES" sz="3600" b="0" dirty="0"/>
        </a:p>
      </dgm:t>
    </dgm:pt>
    <dgm:pt modelId="{715E2D61-7C2D-45DA-8446-55D294E221BA}" type="parTrans" cxnId="{FC465690-9A1B-4692-8FB8-2431E667FB34}">
      <dgm:prSet/>
      <dgm:spPr/>
      <dgm:t>
        <a:bodyPr/>
        <a:lstStyle/>
        <a:p>
          <a:endParaRPr lang="es-ES"/>
        </a:p>
      </dgm:t>
    </dgm:pt>
    <dgm:pt modelId="{E43F52BD-4CB8-433E-B743-D7B6ABEAE926}" type="sibTrans" cxnId="{FC465690-9A1B-4692-8FB8-2431E667FB34}">
      <dgm:prSet/>
      <dgm:spPr>
        <a:blipFill>
          <a:blip xmlns:r="http://schemas.openxmlformats.org/officeDocument/2006/relationships" r:embed="rId3"/>
          <a:srcRect/>
          <a:stretch>
            <a:fillRect t="-14000" b="-14000"/>
          </a:stretch>
        </a:blipFill>
      </dgm:spPr>
      <dgm:t>
        <a:bodyPr/>
        <a:lstStyle/>
        <a:p>
          <a:endParaRPr lang="es-ES"/>
        </a:p>
      </dgm:t>
    </dgm:pt>
    <dgm:pt modelId="{A3A55C80-BE8D-44A1-9684-3AE81C160444}">
      <dgm:prSet/>
      <dgm:spPr/>
      <dgm:t>
        <a:bodyPr/>
        <a:lstStyle/>
        <a:p>
          <a:endParaRPr lang="es-ES"/>
        </a:p>
      </dgm:t>
    </dgm:pt>
    <dgm:pt modelId="{2585072B-CB47-4AAF-BC5C-99B403BCD3A5}" type="parTrans" cxnId="{94171685-D95D-4B6E-A759-FEC8DE451FEA}">
      <dgm:prSet/>
      <dgm:spPr/>
      <dgm:t>
        <a:bodyPr/>
        <a:lstStyle/>
        <a:p>
          <a:endParaRPr lang="es-ES"/>
        </a:p>
      </dgm:t>
    </dgm:pt>
    <dgm:pt modelId="{E7B039A8-8438-4268-A614-52CC4C451B09}" type="sibTrans" cxnId="{94171685-D95D-4B6E-A759-FEC8DE451FEA}">
      <dgm:prSet/>
      <dgm:spPr>
        <a:blipFill>
          <a:blip xmlns:r="http://schemas.openxmlformats.org/officeDocument/2006/relationships" r:embed="rId4"/>
          <a:srcRect/>
          <a:stretch>
            <a:fillRect l="-25000" r="-25000"/>
          </a:stretch>
        </a:blipFill>
      </dgm:spPr>
      <dgm:t>
        <a:bodyPr/>
        <a:lstStyle/>
        <a:p>
          <a:endParaRPr lang="es-ES"/>
        </a:p>
      </dgm:t>
    </dgm:pt>
    <dgm:pt modelId="{C797F713-DA63-4283-9E21-8C953142F122}" type="pres">
      <dgm:prSet presAssocID="{33AB9BE1-A2EA-4995-8DE3-49D6F80A5BB7}" presName="Name0" presStyleCnt="0">
        <dgm:presLayoutVars>
          <dgm:chMax val="7"/>
          <dgm:chPref val="7"/>
          <dgm:dir/>
        </dgm:presLayoutVars>
      </dgm:prSet>
      <dgm:spPr/>
      <dgm:t>
        <a:bodyPr/>
        <a:lstStyle/>
        <a:p>
          <a:endParaRPr lang="es-PE"/>
        </a:p>
      </dgm:t>
    </dgm:pt>
    <dgm:pt modelId="{1A319D82-9E3A-4FDB-AC07-CD46D4B5791B}" type="pres">
      <dgm:prSet presAssocID="{33AB9BE1-A2EA-4995-8DE3-49D6F80A5BB7}" presName="Name1" presStyleCnt="0"/>
      <dgm:spPr/>
    </dgm:pt>
    <dgm:pt modelId="{7E3A13EE-11C7-4715-9CB0-62092FF826DF}" type="pres">
      <dgm:prSet presAssocID="{B3396C9F-F0AD-49ED-96DC-66ACB6042566}" presName="picture_1" presStyleCnt="0"/>
      <dgm:spPr/>
    </dgm:pt>
    <dgm:pt modelId="{401B1DE4-E511-427C-9EE2-591771FAB9E7}" type="pres">
      <dgm:prSet presAssocID="{B3396C9F-F0AD-49ED-96DC-66ACB6042566}" presName="pictureRepeatNode" presStyleLbl="alignImgPlace1" presStyleIdx="0" presStyleCnt="5"/>
      <dgm:spPr/>
      <dgm:t>
        <a:bodyPr/>
        <a:lstStyle/>
        <a:p>
          <a:endParaRPr lang="es-PE"/>
        </a:p>
      </dgm:t>
    </dgm:pt>
    <dgm:pt modelId="{B97A78FF-D7EB-4F79-A725-5DDF15732B0D}" type="pres">
      <dgm:prSet presAssocID="{DFB0D0BB-55B7-4F20-89F8-BC4FDE470049}" presName="text_1" presStyleLbl="node1" presStyleIdx="0" presStyleCnt="0">
        <dgm:presLayoutVars>
          <dgm:bulletEnabled val="1"/>
        </dgm:presLayoutVars>
      </dgm:prSet>
      <dgm:spPr/>
      <dgm:t>
        <a:bodyPr/>
        <a:lstStyle/>
        <a:p>
          <a:endParaRPr lang="es-PE"/>
        </a:p>
      </dgm:t>
    </dgm:pt>
    <dgm:pt modelId="{BAB66829-ADA0-40F6-B7D6-C6B1640D2EF1}" type="pres">
      <dgm:prSet presAssocID="{50027FF8-443E-4324-AF65-4929DE99E4A2}" presName="picture_2" presStyleCnt="0"/>
      <dgm:spPr/>
    </dgm:pt>
    <dgm:pt modelId="{A0BE5738-89DC-4DB0-ABE0-936CAB7E9F8D}" type="pres">
      <dgm:prSet presAssocID="{50027FF8-443E-4324-AF65-4929DE99E4A2}" presName="pictureRepeatNode" presStyleLbl="alignImgPlace1" presStyleIdx="1" presStyleCnt="5"/>
      <dgm:spPr/>
      <dgm:t>
        <a:bodyPr/>
        <a:lstStyle/>
        <a:p>
          <a:endParaRPr lang="es-PE"/>
        </a:p>
      </dgm:t>
    </dgm:pt>
    <dgm:pt modelId="{837D0BD8-2E8F-468C-848E-5CE9B5586A45}" type="pres">
      <dgm:prSet presAssocID="{1E3A02B8-A29B-4407-BF65-B46B46224CBA}" presName="line_2" presStyleLbl="parChTrans1D1" presStyleIdx="0" presStyleCnt="4"/>
      <dgm:spPr/>
    </dgm:pt>
    <dgm:pt modelId="{F6052C02-8A93-4B48-860F-9A4DD7248FA0}" type="pres">
      <dgm:prSet presAssocID="{1E3A02B8-A29B-4407-BF65-B46B46224CBA}" presName="textparent_2" presStyleLbl="node1" presStyleIdx="0" presStyleCnt="0"/>
      <dgm:spPr/>
    </dgm:pt>
    <dgm:pt modelId="{50F7627C-64AE-45EA-B321-C88B913811BD}" type="pres">
      <dgm:prSet presAssocID="{1E3A02B8-A29B-4407-BF65-B46B46224CBA}" presName="text_2" presStyleLbl="revTx" presStyleIdx="0" presStyleCnt="4" custScaleX="1000007">
        <dgm:presLayoutVars>
          <dgm:bulletEnabled val="1"/>
        </dgm:presLayoutVars>
      </dgm:prSet>
      <dgm:spPr/>
      <dgm:t>
        <a:bodyPr/>
        <a:lstStyle/>
        <a:p>
          <a:endParaRPr lang="es-PE"/>
        </a:p>
      </dgm:t>
    </dgm:pt>
    <dgm:pt modelId="{C6266AC2-9C78-4A9F-9D48-77E5649C755D}" type="pres">
      <dgm:prSet presAssocID="{5F80D330-D094-42F1-9377-5F74424116E1}" presName="picture_3" presStyleCnt="0"/>
      <dgm:spPr/>
    </dgm:pt>
    <dgm:pt modelId="{CAA3D556-AAD5-4FC2-BE93-8BEEF4A21AEB}" type="pres">
      <dgm:prSet presAssocID="{5F80D330-D094-42F1-9377-5F74424116E1}" presName="pictureRepeatNode" presStyleLbl="alignImgPlace1" presStyleIdx="2" presStyleCnt="5"/>
      <dgm:spPr/>
      <dgm:t>
        <a:bodyPr/>
        <a:lstStyle/>
        <a:p>
          <a:endParaRPr lang="es-PE"/>
        </a:p>
      </dgm:t>
    </dgm:pt>
    <dgm:pt modelId="{EFA707C7-4124-4688-B777-0653B7412EB1}" type="pres">
      <dgm:prSet presAssocID="{1519DCFD-AB67-48C9-B159-70D6538831F1}" presName="line_3" presStyleLbl="parChTrans1D1" presStyleIdx="1" presStyleCnt="4"/>
      <dgm:spPr/>
    </dgm:pt>
    <dgm:pt modelId="{88208C5A-4AE7-4248-8335-D89572471B2E}" type="pres">
      <dgm:prSet presAssocID="{1519DCFD-AB67-48C9-B159-70D6538831F1}" presName="textparent_3" presStyleLbl="node1" presStyleIdx="0" presStyleCnt="0"/>
      <dgm:spPr/>
    </dgm:pt>
    <dgm:pt modelId="{5A0BF7E2-195B-49C0-A1B8-4713E086388C}" type="pres">
      <dgm:prSet presAssocID="{1519DCFD-AB67-48C9-B159-70D6538831F1}" presName="text_3" presStyleLbl="revTx" presStyleIdx="1" presStyleCnt="4" custScaleX="800245">
        <dgm:presLayoutVars>
          <dgm:bulletEnabled val="1"/>
        </dgm:presLayoutVars>
      </dgm:prSet>
      <dgm:spPr/>
      <dgm:t>
        <a:bodyPr/>
        <a:lstStyle/>
        <a:p>
          <a:endParaRPr lang="es-PE"/>
        </a:p>
      </dgm:t>
    </dgm:pt>
    <dgm:pt modelId="{A539CA54-ABCB-4D7A-9F4F-18362504E61D}" type="pres">
      <dgm:prSet presAssocID="{E43F52BD-4CB8-433E-B743-D7B6ABEAE926}" presName="picture_4" presStyleCnt="0"/>
      <dgm:spPr/>
    </dgm:pt>
    <dgm:pt modelId="{0E6C80B2-0BA7-4CA2-900A-3DE2BBEEE12C}" type="pres">
      <dgm:prSet presAssocID="{E43F52BD-4CB8-433E-B743-D7B6ABEAE926}" presName="pictureRepeatNode" presStyleLbl="alignImgPlace1" presStyleIdx="3" presStyleCnt="5"/>
      <dgm:spPr/>
      <dgm:t>
        <a:bodyPr/>
        <a:lstStyle/>
        <a:p>
          <a:endParaRPr lang="es-PE"/>
        </a:p>
      </dgm:t>
    </dgm:pt>
    <dgm:pt modelId="{B9E6A419-11BD-46D2-8F8C-CE8C1F903F79}" type="pres">
      <dgm:prSet presAssocID="{52EB12F7-2E91-4797-AA82-F48EC8540571}" presName="line_4" presStyleLbl="parChTrans1D1" presStyleIdx="2" presStyleCnt="4"/>
      <dgm:spPr/>
    </dgm:pt>
    <dgm:pt modelId="{8D7A93B0-85D9-48B5-9C2F-F2F35620242E}" type="pres">
      <dgm:prSet presAssocID="{52EB12F7-2E91-4797-AA82-F48EC8540571}" presName="textparent_4" presStyleLbl="node1" presStyleIdx="0" presStyleCnt="0"/>
      <dgm:spPr/>
    </dgm:pt>
    <dgm:pt modelId="{6069AC8A-BD25-4931-AD8A-5828B3AE8948}" type="pres">
      <dgm:prSet presAssocID="{52EB12F7-2E91-4797-AA82-F48EC8540571}" presName="text_4" presStyleLbl="revTx" presStyleIdx="2" presStyleCnt="4" custScaleX="1100000">
        <dgm:presLayoutVars>
          <dgm:bulletEnabled val="1"/>
        </dgm:presLayoutVars>
      </dgm:prSet>
      <dgm:spPr/>
      <dgm:t>
        <a:bodyPr/>
        <a:lstStyle/>
        <a:p>
          <a:endParaRPr lang="es-PE"/>
        </a:p>
      </dgm:t>
    </dgm:pt>
    <dgm:pt modelId="{43B853B2-328C-4B41-B4DE-F845C2E6E595}" type="pres">
      <dgm:prSet presAssocID="{E7B039A8-8438-4268-A614-52CC4C451B09}" presName="picture_5" presStyleCnt="0"/>
      <dgm:spPr/>
    </dgm:pt>
    <dgm:pt modelId="{4D228172-2511-4E45-9D46-3187E8AEE150}" type="pres">
      <dgm:prSet presAssocID="{E7B039A8-8438-4268-A614-52CC4C451B09}" presName="pictureRepeatNode" presStyleLbl="alignImgPlace1" presStyleIdx="4" presStyleCnt="5"/>
      <dgm:spPr/>
      <dgm:t>
        <a:bodyPr/>
        <a:lstStyle/>
        <a:p>
          <a:endParaRPr lang="es-PE"/>
        </a:p>
      </dgm:t>
    </dgm:pt>
    <dgm:pt modelId="{82997E16-B18A-4145-AF13-1608617F07A6}" type="pres">
      <dgm:prSet presAssocID="{A3A55C80-BE8D-44A1-9684-3AE81C160444}" presName="line_5" presStyleLbl="parChTrans1D1" presStyleIdx="3" presStyleCnt="4"/>
      <dgm:spPr/>
    </dgm:pt>
    <dgm:pt modelId="{4B751EA4-02B5-4B29-A901-099E91007D71}" type="pres">
      <dgm:prSet presAssocID="{A3A55C80-BE8D-44A1-9684-3AE81C160444}" presName="textparent_5" presStyleLbl="node1" presStyleIdx="0" presStyleCnt="0"/>
      <dgm:spPr/>
    </dgm:pt>
    <dgm:pt modelId="{BA6F3DF9-A17E-4FDE-8350-DDFBF5CC79D4}" type="pres">
      <dgm:prSet presAssocID="{A3A55C80-BE8D-44A1-9684-3AE81C160444}" presName="text_5" presStyleLbl="revTx" presStyleIdx="3" presStyleCnt="4" custScaleX="534524">
        <dgm:presLayoutVars>
          <dgm:bulletEnabled val="1"/>
        </dgm:presLayoutVars>
      </dgm:prSet>
      <dgm:spPr/>
      <dgm:t>
        <a:bodyPr/>
        <a:lstStyle/>
        <a:p>
          <a:endParaRPr lang="es-PE"/>
        </a:p>
      </dgm:t>
    </dgm:pt>
  </dgm:ptLst>
  <dgm:cxnLst>
    <dgm:cxn modelId="{D1570807-37FB-477D-BE5D-56FD164389A1}" type="presOf" srcId="{E43F52BD-4CB8-433E-B743-D7B6ABEAE926}" destId="{0E6C80B2-0BA7-4CA2-900A-3DE2BBEEE12C}" srcOrd="0" destOrd="0" presId="urn:microsoft.com/office/officeart/2008/layout/CircularPictureCallout"/>
    <dgm:cxn modelId="{1671C4FD-588B-4E68-AE08-525D4897E544}" type="presOf" srcId="{1E3A02B8-A29B-4407-BF65-B46B46224CBA}" destId="{50F7627C-64AE-45EA-B321-C88B913811BD}" srcOrd="0" destOrd="0" presId="urn:microsoft.com/office/officeart/2008/layout/CircularPictureCallout"/>
    <dgm:cxn modelId="{8776C163-DC66-41A9-9772-EDA95F7C899E}" type="presOf" srcId="{A3A55C80-BE8D-44A1-9684-3AE81C160444}" destId="{BA6F3DF9-A17E-4FDE-8350-DDFBF5CC79D4}" srcOrd="0" destOrd="0" presId="urn:microsoft.com/office/officeart/2008/layout/CircularPictureCallout"/>
    <dgm:cxn modelId="{2BDDBA0F-7E87-4077-AC40-CE0905FB5EF6}" type="presOf" srcId="{B3396C9F-F0AD-49ED-96DC-66ACB6042566}" destId="{401B1DE4-E511-427C-9EE2-591771FAB9E7}" srcOrd="0" destOrd="0" presId="urn:microsoft.com/office/officeart/2008/layout/CircularPictureCallout"/>
    <dgm:cxn modelId="{C2BD3D71-1E46-4848-83F8-10D162446FFB}" type="presOf" srcId="{DFB0D0BB-55B7-4F20-89F8-BC4FDE470049}" destId="{B97A78FF-D7EB-4F79-A725-5DDF15732B0D}" srcOrd="0" destOrd="0" presId="urn:microsoft.com/office/officeart/2008/layout/CircularPictureCallout"/>
    <dgm:cxn modelId="{4D3BAD89-2C0C-40F0-83FB-3247FB081D07}" srcId="{33AB9BE1-A2EA-4995-8DE3-49D6F80A5BB7}" destId="{1519DCFD-AB67-48C9-B159-70D6538831F1}" srcOrd="2" destOrd="0" parTransId="{39CEE067-FE53-49D1-9E20-525DB3AA8DCC}" sibTransId="{5F80D330-D094-42F1-9377-5F74424116E1}"/>
    <dgm:cxn modelId="{7C3C21BC-4398-42C0-9573-D17B7A3D2E89}" type="presOf" srcId="{5F80D330-D094-42F1-9377-5F74424116E1}" destId="{CAA3D556-AAD5-4FC2-BE93-8BEEF4A21AEB}" srcOrd="0" destOrd="0" presId="urn:microsoft.com/office/officeart/2008/layout/CircularPictureCallout"/>
    <dgm:cxn modelId="{CF453079-92F9-40D9-A4FE-0F8D3F4BCF08}" type="presOf" srcId="{52EB12F7-2E91-4797-AA82-F48EC8540571}" destId="{6069AC8A-BD25-4931-AD8A-5828B3AE8948}" srcOrd="0" destOrd="0" presId="urn:microsoft.com/office/officeart/2008/layout/CircularPictureCallout"/>
    <dgm:cxn modelId="{0A6D1231-E1B4-4F54-89E2-578C66085C8F}" srcId="{33AB9BE1-A2EA-4995-8DE3-49D6F80A5BB7}" destId="{DFB0D0BB-55B7-4F20-89F8-BC4FDE470049}" srcOrd="0" destOrd="0" parTransId="{5891005C-2829-45BA-9A50-8D7176712710}" sibTransId="{B3396C9F-F0AD-49ED-96DC-66ACB6042566}"/>
    <dgm:cxn modelId="{21CF9A1D-9AB7-4EC8-BC6B-2C736B2CB808}" type="presOf" srcId="{E7B039A8-8438-4268-A614-52CC4C451B09}" destId="{4D228172-2511-4E45-9D46-3187E8AEE150}" srcOrd="0" destOrd="0" presId="urn:microsoft.com/office/officeart/2008/layout/CircularPictureCallout"/>
    <dgm:cxn modelId="{1DB880D2-C4B4-4566-BC5A-163876F39D04}" srcId="{33AB9BE1-A2EA-4995-8DE3-49D6F80A5BB7}" destId="{1E3A02B8-A29B-4407-BF65-B46B46224CBA}" srcOrd="1" destOrd="0" parTransId="{0B5EB4E7-C708-4A46-89A4-CF30E67EA2FC}" sibTransId="{50027FF8-443E-4324-AF65-4929DE99E4A2}"/>
    <dgm:cxn modelId="{64B6A4AB-5675-4258-AA21-472C147C8574}" type="presOf" srcId="{33AB9BE1-A2EA-4995-8DE3-49D6F80A5BB7}" destId="{C797F713-DA63-4283-9E21-8C953142F122}" srcOrd="0" destOrd="0" presId="urn:microsoft.com/office/officeart/2008/layout/CircularPictureCallout"/>
    <dgm:cxn modelId="{1587BDA4-E0C8-43E5-AEF3-9612206A610A}" type="presOf" srcId="{1519DCFD-AB67-48C9-B159-70D6538831F1}" destId="{5A0BF7E2-195B-49C0-A1B8-4713E086388C}" srcOrd="0" destOrd="0" presId="urn:microsoft.com/office/officeart/2008/layout/CircularPictureCallout"/>
    <dgm:cxn modelId="{94171685-D95D-4B6E-A759-FEC8DE451FEA}" srcId="{33AB9BE1-A2EA-4995-8DE3-49D6F80A5BB7}" destId="{A3A55C80-BE8D-44A1-9684-3AE81C160444}" srcOrd="4" destOrd="0" parTransId="{2585072B-CB47-4AAF-BC5C-99B403BCD3A5}" sibTransId="{E7B039A8-8438-4268-A614-52CC4C451B09}"/>
    <dgm:cxn modelId="{FC465690-9A1B-4692-8FB8-2431E667FB34}" srcId="{33AB9BE1-A2EA-4995-8DE3-49D6F80A5BB7}" destId="{52EB12F7-2E91-4797-AA82-F48EC8540571}" srcOrd="3" destOrd="0" parTransId="{715E2D61-7C2D-45DA-8446-55D294E221BA}" sibTransId="{E43F52BD-4CB8-433E-B743-D7B6ABEAE926}"/>
    <dgm:cxn modelId="{E8CE8F46-B4FE-4490-85D2-87F0771DB4BD}" type="presOf" srcId="{50027FF8-443E-4324-AF65-4929DE99E4A2}" destId="{A0BE5738-89DC-4DB0-ABE0-936CAB7E9F8D}" srcOrd="0" destOrd="0" presId="urn:microsoft.com/office/officeart/2008/layout/CircularPictureCallout"/>
    <dgm:cxn modelId="{18620A64-A391-4C01-8DB9-BD7FC9FD0222}" type="presParOf" srcId="{C797F713-DA63-4283-9E21-8C953142F122}" destId="{1A319D82-9E3A-4FDB-AC07-CD46D4B5791B}" srcOrd="0" destOrd="0" presId="urn:microsoft.com/office/officeart/2008/layout/CircularPictureCallout"/>
    <dgm:cxn modelId="{FD8D7766-39C5-4DD4-9D76-0DE1AEECADFF}" type="presParOf" srcId="{1A319D82-9E3A-4FDB-AC07-CD46D4B5791B}" destId="{7E3A13EE-11C7-4715-9CB0-62092FF826DF}" srcOrd="0" destOrd="0" presId="urn:microsoft.com/office/officeart/2008/layout/CircularPictureCallout"/>
    <dgm:cxn modelId="{130B382B-85BB-422D-AF61-6FE7EE028327}" type="presParOf" srcId="{7E3A13EE-11C7-4715-9CB0-62092FF826DF}" destId="{401B1DE4-E511-427C-9EE2-591771FAB9E7}" srcOrd="0" destOrd="0" presId="urn:microsoft.com/office/officeart/2008/layout/CircularPictureCallout"/>
    <dgm:cxn modelId="{B1AC9F01-D1EC-43CB-A328-C4A5C7B61BE4}" type="presParOf" srcId="{1A319D82-9E3A-4FDB-AC07-CD46D4B5791B}" destId="{B97A78FF-D7EB-4F79-A725-5DDF15732B0D}" srcOrd="1" destOrd="0" presId="urn:microsoft.com/office/officeart/2008/layout/CircularPictureCallout"/>
    <dgm:cxn modelId="{783020E2-39CD-49CF-B56A-6C0DB6D00C78}" type="presParOf" srcId="{1A319D82-9E3A-4FDB-AC07-CD46D4B5791B}" destId="{BAB66829-ADA0-40F6-B7D6-C6B1640D2EF1}" srcOrd="2" destOrd="0" presId="urn:microsoft.com/office/officeart/2008/layout/CircularPictureCallout"/>
    <dgm:cxn modelId="{317D8A6B-522C-43F1-8F9D-293109F3AE3B}" type="presParOf" srcId="{BAB66829-ADA0-40F6-B7D6-C6B1640D2EF1}" destId="{A0BE5738-89DC-4DB0-ABE0-936CAB7E9F8D}" srcOrd="0" destOrd="0" presId="urn:microsoft.com/office/officeart/2008/layout/CircularPictureCallout"/>
    <dgm:cxn modelId="{5874126B-A138-414C-BF4F-63B760B6ACA5}" type="presParOf" srcId="{1A319D82-9E3A-4FDB-AC07-CD46D4B5791B}" destId="{837D0BD8-2E8F-468C-848E-5CE9B5586A45}" srcOrd="3" destOrd="0" presId="urn:microsoft.com/office/officeart/2008/layout/CircularPictureCallout"/>
    <dgm:cxn modelId="{B2A76D3D-A6EE-4E86-967D-B5182B84DD62}" type="presParOf" srcId="{1A319D82-9E3A-4FDB-AC07-CD46D4B5791B}" destId="{F6052C02-8A93-4B48-860F-9A4DD7248FA0}" srcOrd="4" destOrd="0" presId="urn:microsoft.com/office/officeart/2008/layout/CircularPictureCallout"/>
    <dgm:cxn modelId="{028A171B-8151-4694-89A8-447F5EE30FC6}" type="presParOf" srcId="{F6052C02-8A93-4B48-860F-9A4DD7248FA0}" destId="{50F7627C-64AE-45EA-B321-C88B913811BD}" srcOrd="0" destOrd="0" presId="urn:microsoft.com/office/officeart/2008/layout/CircularPictureCallout"/>
    <dgm:cxn modelId="{423D26FB-B4DF-4B28-A381-B22108A5D318}" type="presParOf" srcId="{1A319D82-9E3A-4FDB-AC07-CD46D4B5791B}" destId="{C6266AC2-9C78-4A9F-9D48-77E5649C755D}" srcOrd="5" destOrd="0" presId="urn:microsoft.com/office/officeart/2008/layout/CircularPictureCallout"/>
    <dgm:cxn modelId="{96E90027-35D6-46A2-BA02-0B2C07ADF8EB}" type="presParOf" srcId="{C6266AC2-9C78-4A9F-9D48-77E5649C755D}" destId="{CAA3D556-AAD5-4FC2-BE93-8BEEF4A21AEB}" srcOrd="0" destOrd="0" presId="urn:microsoft.com/office/officeart/2008/layout/CircularPictureCallout"/>
    <dgm:cxn modelId="{C28F30F3-60E2-47D0-B5C6-7D8AD07DC60E}" type="presParOf" srcId="{1A319D82-9E3A-4FDB-AC07-CD46D4B5791B}" destId="{EFA707C7-4124-4688-B777-0653B7412EB1}" srcOrd="6" destOrd="0" presId="urn:microsoft.com/office/officeart/2008/layout/CircularPictureCallout"/>
    <dgm:cxn modelId="{DF38A5B6-FC70-4DDB-B008-00B300A4C128}" type="presParOf" srcId="{1A319D82-9E3A-4FDB-AC07-CD46D4B5791B}" destId="{88208C5A-4AE7-4248-8335-D89572471B2E}" srcOrd="7" destOrd="0" presId="urn:microsoft.com/office/officeart/2008/layout/CircularPictureCallout"/>
    <dgm:cxn modelId="{3089F2DE-8E2A-4D3C-B540-9AEC6D69B74A}" type="presParOf" srcId="{88208C5A-4AE7-4248-8335-D89572471B2E}" destId="{5A0BF7E2-195B-49C0-A1B8-4713E086388C}" srcOrd="0" destOrd="0" presId="urn:microsoft.com/office/officeart/2008/layout/CircularPictureCallout"/>
    <dgm:cxn modelId="{A7428D3A-F488-4450-8C4A-D9DF1B75BA2A}" type="presParOf" srcId="{1A319D82-9E3A-4FDB-AC07-CD46D4B5791B}" destId="{A539CA54-ABCB-4D7A-9F4F-18362504E61D}" srcOrd="8" destOrd="0" presId="urn:microsoft.com/office/officeart/2008/layout/CircularPictureCallout"/>
    <dgm:cxn modelId="{A96BBC59-6183-49E2-B9B3-39CD9CCB7680}" type="presParOf" srcId="{A539CA54-ABCB-4D7A-9F4F-18362504E61D}" destId="{0E6C80B2-0BA7-4CA2-900A-3DE2BBEEE12C}" srcOrd="0" destOrd="0" presId="urn:microsoft.com/office/officeart/2008/layout/CircularPictureCallout"/>
    <dgm:cxn modelId="{C8BEA75A-A3DC-411F-B11D-AEEEBADB6699}" type="presParOf" srcId="{1A319D82-9E3A-4FDB-AC07-CD46D4B5791B}" destId="{B9E6A419-11BD-46D2-8F8C-CE8C1F903F79}" srcOrd="9" destOrd="0" presId="urn:microsoft.com/office/officeart/2008/layout/CircularPictureCallout"/>
    <dgm:cxn modelId="{AB790AE5-1BEF-47E7-B353-F8345B16873C}" type="presParOf" srcId="{1A319D82-9E3A-4FDB-AC07-CD46D4B5791B}" destId="{8D7A93B0-85D9-48B5-9C2F-F2F35620242E}" srcOrd="10" destOrd="0" presId="urn:microsoft.com/office/officeart/2008/layout/CircularPictureCallout"/>
    <dgm:cxn modelId="{F89D6699-7C4E-43C7-AF8A-71887378FFFA}" type="presParOf" srcId="{8D7A93B0-85D9-48B5-9C2F-F2F35620242E}" destId="{6069AC8A-BD25-4931-AD8A-5828B3AE8948}" srcOrd="0" destOrd="0" presId="urn:microsoft.com/office/officeart/2008/layout/CircularPictureCallout"/>
    <dgm:cxn modelId="{40DAFECD-4111-489D-8C1E-D260BA5BEC39}" type="presParOf" srcId="{1A319D82-9E3A-4FDB-AC07-CD46D4B5791B}" destId="{43B853B2-328C-4B41-B4DE-F845C2E6E595}" srcOrd="11" destOrd="0" presId="urn:microsoft.com/office/officeart/2008/layout/CircularPictureCallout"/>
    <dgm:cxn modelId="{340BC831-8D8C-4F69-B091-09D1EFBE0774}" type="presParOf" srcId="{43B853B2-328C-4B41-B4DE-F845C2E6E595}" destId="{4D228172-2511-4E45-9D46-3187E8AEE150}" srcOrd="0" destOrd="0" presId="urn:microsoft.com/office/officeart/2008/layout/CircularPictureCallout"/>
    <dgm:cxn modelId="{53D3FC5F-0735-413C-AD9F-772CFDD5F157}" type="presParOf" srcId="{1A319D82-9E3A-4FDB-AC07-CD46D4B5791B}" destId="{82997E16-B18A-4145-AF13-1608617F07A6}" srcOrd="12" destOrd="0" presId="urn:microsoft.com/office/officeart/2008/layout/CircularPictureCallout"/>
    <dgm:cxn modelId="{F1D3EE3F-85FB-4E78-9FB2-4F80E9B882AE}" type="presParOf" srcId="{1A319D82-9E3A-4FDB-AC07-CD46D4B5791B}" destId="{4B751EA4-02B5-4B29-A901-099E91007D71}" srcOrd="13" destOrd="0" presId="urn:microsoft.com/office/officeart/2008/layout/CircularPictureCallout"/>
    <dgm:cxn modelId="{FDFBA27C-C1FA-4061-8300-208D0CC9FB56}" type="presParOf" srcId="{4B751EA4-02B5-4B29-A901-099E91007D71}" destId="{BA6F3DF9-A17E-4FDE-8350-DDFBF5CC79D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D18F4CB8-4D89-430B-B70C-9073D2DFA442}" type="datetimeFigureOut">
              <a:rPr lang="es-PE" smtClean="0"/>
              <a:t>27/09/2017</a:t>
            </a:fld>
            <a:endParaRPr lang="es-PE"/>
          </a:p>
        </p:txBody>
      </p:sp>
      <p:sp>
        <p:nvSpPr>
          <p:cNvPr id="4" name="Marcador de pie de página 3"/>
          <p:cNvSpPr>
            <a:spLocks noGrp="1"/>
          </p:cNvSpPr>
          <p:nvPr>
            <p:ph type="ftr" sz="quarter" idx="2"/>
          </p:nvPr>
        </p:nvSpPr>
        <p:spPr>
          <a:xfrm>
            <a:off x="0" y="8758238"/>
            <a:ext cx="3005138" cy="461962"/>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927475" y="8758238"/>
            <a:ext cx="3005138" cy="461962"/>
          </a:xfrm>
          <a:prstGeom prst="rect">
            <a:avLst/>
          </a:prstGeom>
        </p:spPr>
        <p:txBody>
          <a:bodyPr vert="horz" lIns="91440" tIns="45720" rIns="91440" bIns="45720" rtlCol="0" anchor="b"/>
          <a:lstStyle>
            <a:lvl1pPr algn="r">
              <a:defRPr sz="1200"/>
            </a:lvl1pPr>
          </a:lstStyle>
          <a:p>
            <a:fld id="{520F273E-F7A8-4C84-B789-0F80D1956305}" type="slidenum">
              <a:rPr lang="es-PE" smtClean="0"/>
              <a:t>‹Nº›</a:t>
            </a:fld>
            <a:endParaRPr lang="es-PE"/>
          </a:p>
        </p:txBody>
      </p:sp>
    </p:spTree>
    <p:extLst>
      <p:ext uri="{BB962C8B-B14F-4D97-AF65-F5344CB8AC3E}">
        <p14:creationId xmlns:p14="http://schemas.microsoft.com/office/powerpoint/2010/main" val="20324509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60"/>
            <a:ext cx="11529295" cy="615397"/>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957556" cy="590215"/>
          </a:xfrm>
        </p:spPr>
        <p:txBody>
          <a:bodyPr anchor="b">
            <a:no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5" y="5620956"/>
            <a:ext cx="8957433" cy="424383"/>
          </a:xfrm>
        </p:spPr>
        <p:txBody>
          <a:bodyPr anchor="b">
            <a:normAutofit/>
          </a:bodyPr>
          <a:lstStyle>
            <a:lvl1pPr algn="l">
              <a:lnSpc>
                <a:spcPct val="95000"/>
              </a:lnSpc>
              <a:spcBef>
                <a:spcPts val="272"/>
              </a:spcBef>
              <a:defRPr sz="1333"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88480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381830" y="1497133"/>
            <a:ext cx="5467465" cy="3656447"/>
          </a:xfrm>
        </p:spPr>
        <p:txBody>
          <a:bodyPr anchor="ctr">
            <a:normAutofit/>
          </a:bodyPr>
          <a:lstStyle>
            <a:lvl1pPr marL="0" indent="0" algn="l">
              <a:buNone/>
              <a:defRPr sz="3600" b="1" baseline="0">
                <a:solidFill>
                  <a:schemeClr val="tx1"/>
                </a:solidFill>
              </a:defRPr>
            </a:lvl1pPr>
            <a:lvl2pPr marL="4320" indent="0" algn="l">
              <a:spcBef>
                <a:spcPts val="0"/>
              </a:spcBef>
              <a:buNone/>
              <a:tabLst/>
              <a:defRPr sz="2933" baseline="0">
                <a:solidFill>
                  <a:schemeClr val="bg2"/>
                </a:solidFill>
              </a:defRPr>
            </a:lvl2pPr>
            <a:lvl3pPr marL="1232413" indent="0" algn="ctr">
              <a:buNone/>
              <a:defRPr>
                <a:solidFill>
                  <a:schemeClr val="tx1">
                    <a:tint val="75000"/>
                  </a:schemeClr>
                </a:solidFill>
              </a:defRPr>
            </a:lvl3pPr>
            <a:lvl4pPr marL="1848618" indent="0" algn="ctr">
              <a:buNone/>
              <a:defRPr>
                <a:solidFill>
                  <a:schemeClr val="tx1">
                    <a:tint val="75000"/>
                  </a:schemeClr>
                </a:solidFill>
              </a:defRPr>
            </a:lvl4pPr>
            <a:lvl5pPr marL="2464826" indent="0" algn="ctr">
              <a:buNone/>
              <a:defRPr>
                <a:solidFill>
                  <a:schemeClr val="tx1">
                    <a:tint val="75000"/>
                  </a:schemeClr>
                </a:solidFill>
              </a:defRPr>
            </a:lvl5pPr>
            <a:lvl6pPr marL="3081032" indent="0" algn="ctr">
              <a:buNone/>
              <a:defRPr>
                <a:solidFill>
                  <a:schemeClr val="tx1">
                    <a:tint val="75000"/>
                  </a:schemeClr>
                </a:solidFill>
              </a:defRPr>
            </a:lvl6pPr>
            <a:lvl7pPr marL="3697240" indent="0" algn="ctr">
              <a:buNone/>
              <a:defRPr>
                <a:solidFill>
                  <a:schemeClr val="tx1">
                    <a:tint val="75000"/>
                  </a:schemeClr>
                </a:solidFill>
              </a:defRPr>
            </a:lvl7pPr>
            <a:lvl8pPr marL="4313445" indent="0" algn="ctr">
              <a:buNone/>
              <a:defRPr>
                <a:solidFill>
                  <a:schemeClr val="tx1">
                    <a:tint val="75000"/>
                  </a:schemeClr>
                </a:solidFill>
              </a:defRPr>
            </a:lvl8pPr>
            <a:lvl9pPr marL="4929649"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1"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s-ES"/>
              <a:t>Haga clic en el icono para agregar una imagen</a:t>
            </a:r>
            <a:endParaRPr lang="en-GB"/>
          </a:p>
        </p:txBody>
      </p:sp>
    </p:spTree>
    <p:extLst>
      <p:ext uri="{BB962C8B-B14F-4D97-AF65-F5344CB8AC3E}">
        <p14:creationId xmlns:p14="http://schemas.microsoft.com/office/powerpoint/2010/main" val="17480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8584221" cy="6858000"/>
          </a:xfrm>
        </p:spPr>
        <p:txBody>
          <a:bodyPr/>
          <a:lstStyle/>
          <a:p>
            <a:r>
              <a:rPr lang="es-ES"/>
              <a:t>Haga clic en el icono para agregar una imagen</a:t>
            </a:r>
            <a:endParaRPr lang="en-GB"/>
          </a:p>
        </p:txBody>
      </p:sp>
      <p:sp>
        <p:nvSpPr>
          <p:cNvPr id="17" name="Rectangle 1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 name="Title 1"/>
          <p:cNvSpPr>
            <a:spLocks noGrp="1"/>
          </p:cNvSpPr>
          <p:nvPr>
            <p:ph type="ctrTitle" hasCustomPrompt="1"/>
          </p:nvPr>
        </p:nvSpPr>
        <p:spPr>
          <a:xfrm>
            <a:off x="8988130" y="2840627"/>
            <a:ext cx="2861167" cy="1012970"/>
          </a:xfrm>
        </p:spPr>
        <p:txBody>
          <a:bodyPr anchor="ctr"/>
          <a:lstStyle>
            <a:lvl1pPr>
              <a:defRPr sz="36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8" name="Rectangle 7"/>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9" name="TextBox 8"/>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10" name="Rectangle 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1" name="TextBox 10"/>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12" name="Rectangle 1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3" name="TextBox 12"/>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14" name="Rectangle 13"/>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5" name="TextBox 14"/>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16" name="Rectangle 15"/>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9" name="TextBox 18"/>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20" name="Rectangle 1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1" name="TextBox 20"/>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22" name="Rectangle 2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3" name="TextBox 22"/>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24" name="Rectangle 23"/>
          <p:cNvSpPr/>
          <p:nvPr userDrawn="1"/>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5" name="TextBox 24"/>
          <p:cNvSpPr txBox="1"/>
          <p:nvPr userDrawn="1"/>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Tree>
    <p:extLst>
      <p:ext uri="{BB962C8B-B14F-4D97-AF65-F5344CB8AC3E}">
        <p14:creationId xmlns:p14="http://schemas.microsoft.com/office/powerpoint/2010/main" val="3348341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 name="Title 1"/>
          <p:cNvSpPr>
            <a:spLocks noGrp="1"/>
          </p:cNvSpPr>
          <p:nvPr>
            <p:ph type="ctrTitle" hasCustomPrompt="1"/>
          </p:nvPr>
        </p:nvSpPr>
        <p:spPr>
          <a:xfrm>
            <a:off x="8988130" y="2840627"/>
            <a:ext cx="2861167" cy="1012970"/>
          </a:xfrm>
        </p:spPr>
        <p:txBody>
          <a:bodyPr anchor="ctr"/>
          <a:lstStyle>
            <a:lvl1pPr>
              <a:defRPr sz="36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8" name="Rectangle 7"/>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9" name="TextBox 8"/>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10" name="Rectangle 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1" name="TextBox 10"/>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12" name="Rectangle 1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3" name="TextBox 12"/>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14" name="Rectangle 13"/>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5" name="TextBox 14"/>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16" name="Rectangle 15"/>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9" name="TextBox 18"/>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20" name="Rectangle 1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1" name="TextBox 20"/>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22" name="Rectangle 2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3" name="TextBox 22"/>
          <p:cNvSpPr txBox="1"/>
          <p:nvPr/>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24" name="Rectangle 23"/>
          <p:cNvSpPr/>
          <p:nvPr userDrawn="1"/>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5" name="TextBox 24"/>
          <p:cNvSpPr txBox="1"/>
          <p:nvPr userDrawn="1"/>
        </p:nvSpPr>
        <p:spPr>
          <a:xfrm>
            <a:off x="329750" y="6212275"/>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‹Nº›</a:t>
            </a:fld>
            <a:endParaRPr lang="en-GB" sz="933" dirty="0">
              <a:solidFill>
                <a:schemeClr val="bg2"/>
              </a:solidFill>
            </a:endParaRPr>
          </a:p>
        </p:txBody>
      </p:sp>
      <p:sp>
        <p:nvSpPr>
          <p:cNvPr id="4" name="Picture Placeholder 3"/>
          <p:cNvSpPr>
            <a:spLocks noGrp="1"/>
          </p:cNvSpPr>
          <p:nvPr>
            <p:ph type="pic" sz="quarter" idx="10"/>
          </p:nvPr>
        </p:nvSpPr>
        <p:spPr>
          <a:xfrm>
            <a:off x="1" y="0"/>
            <a:ext cx="8453717"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s-ES"/>
              <a:t>Haga clic en el icono para agregar una imagen</a:t>
            </a:r>
            <a:endParaRPr lang="en-GB"/>
          </a:p>
        </p:txBody>
      </p:sp>
    </p:spTree>
    <p:extLst>
      <p:ext uri="{BB962C8B-B14F-4D97-AF65-F5344CB8AC3E}">
        <p14:creationId xmlns:p14="http://schemas.microsoft.com/office/powerpoint/2010/main" val="126521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002" y="2031259"/>
            <a:ext cx="4759348" cy="1387944"/>
          </a:xfrm>
        </p:spPr>
        <p:txBody>
          <a:bodyPr anchor="ctr"/>
          <a:lstStyle>
            <a:lvl1pPr>
              <a:defRPr sz="4933"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312002" y="3632699"/>
            <a:ext cx="4759348" cy="2422039"/>
          </a:xfrm>
        </p:spPr>
        <p:txBody>
          <a:bodyPr/>
          <a:lstStyle>
            <a:lvl1pPr marL="0" indent="0" algn="l">
              <a:buNone/>
              <a:defRPr baseline="0">
                <a:solidFill>
                  <a:schemeClr val="bg2"/>
                </a:solidFill>
              </a:defRPr>
            </a:lvl1pPr>
            <a:lvl2pPr marL="4320" indent="0" algn="l">
              <a:spcBef>
                <a:spcPts val="1088"/>
              </a:spcBef>
              <a:buNone/>
              <a:tabLst/>
              <a:defRPr baseline="0">
                <a:solidFill>
                  <a:schemeClr val="tx1"/>
                </a:solidFill>
              </a:defRPr>
            </a:lvl2pPr>
            <a:lvl3pPr marL="1232413" indent="0" algn="ctr">
              <a:buNone/>
              <a:defRPr>
                <a:solidFill>
                  <a:schemeClr val="tx1">
                    <a:tint val="75000"/>
                  </a:schemeClr>
                </a:solidFill>
              </a:defRPr>
            </a:lvl3pPr>
            <a:lvl4pPr marL="1848618" indent="0" algn="ctr">
              <a:buNone/>
              <a:defRPr>
                <a:solidFill>
                  <a:schemeClr val="tx1">
                    <a:tint val="75000"/>
                  </a:schemeClr>
                </a:solidFill>
              </a:defRPr>
            </a:lvl4pPr>
            <a:lvl5pPr marL="2464826" indent="0" algn="ctr">
              <a:buNone/>
              <a:defRPr>
                <a:solidFill>
                  <a:schemeClr val="tx1">
                    <a:tint val="75000"/>
                  </a:schemeClr>
                </a:solidFill>
              </a:defRPr>
            </a:lvl5pPr>
            <a:lvl6pPr marL="3081032" indent="0" algn="ctr">
              <a:buNone/>
              <a:defRPr>
                <a:solidFill>
                  <a:schemeClr val="tx1">
                    <a:tint val="75000"/>
                  </a:schemeClr>
                </a:solidFill>
              </a:defRPr>
            </a:lvl6pPr>
            <a:lvl7pPr marL="3697240" indent="0" algn="ctr">
              <a:buNone/>
              <a:defRPr>
                <a:solidFill>
                  <a:schemeClr val="tx1">
                    <a:tint val="75000"/>
                  </a:schemeClr>
                </a:solidFill>
              </a:defRPr>
            </a:lvl7pPr>
            <a:lvl8pPr marL="4313445" indent="0" algn="ctr">
              <a:buNone/>
              <a:defRPr>
                <a:solidFill>
                  <a:schemeClr val="tx1">
                    <a:tint val="75000"/>
                  </a:schemeClr>
                </a:solidFill>
              </a:defRPr>
            </a:lvl8pPr>
            <a:lvl9pPr marL="4929649"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312001" y="331097"/>
            <a:ext cx="4759347" cy="1563900"/>
          </a:xfrm>
        </p:spPr>
        <p:txBody>
          <a:bodyPr anchor="b">
            <a:normAutofit/>
          </a:bodyPr>
          <a:lstStyle>
            <a:lvl1pPr>
              <a:defRPr sz="2933" b="0" cap="none" baseline="0">
                <a:solidFill>
                  <a:schemeClr val="bg2"/>
                </a:solidFill>
              </a:defRPr>
            </a:lvl1pPr>
          </a:lstStyle>
          <a:p>
            <a:pPr lvl="0"/>
            <a:r>
              <a:rPr lang="en-US" dirty="0"/>
              <a:t>Related phrase</a:t>
            </a:r>
            <a:endParaRPr lang="en-GB" dirty="0"/>
          </a:p>
        </p:txBody>
      </p:sp>
      <p:sp>
        <p:nvSpPr>
          <p:cNvPr id="19" name="Oval 18"/>
          <p:cNvSpPr/>
          <p:nvPr/>
        </p:nvSpPr>
        <p:spPr>
          <a:xfrm>
            <a:off x="9554787" y="1230059"/>
            <a:ext cx="1441615" cy="14412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ZA" sz="2400" dirty="0">
              <a:solidFill>
                <a:srgbClr val="FFFFFF"/>
              </a:solidFill>
            </a:endParaRPr>
          </a:p>
        </p:txBody>
      </p:sp>
      <p:sp>
        <p:nvSpPr>
          <p:cNvPr id="21" name="Oval 20"/>
          <p:cNvSpPr/>
          <p:nvPr/>
        </p:nvSpPr>
        <p:spPr>
          <a:xfrm>
            <a:off x="7180219" y="3983105"/>
            <a:ext cx="1846613" cy="184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ZA" sz="2400" dirty="0">
              <a:solidFill>
                <a:srgbClr val="FFFFFF"/>
              </a:solidFill>
            </a:endParaRPr>
          </a:p>
        </p:txBody>
      </p:sp>
      <p:sp>
        <p:nvSpPr>
          <p:cNvPr id="22" name="Oval 21"/>
          <p:cNvSpPr/>
          <p:nvPr/>
        </p:nvSpPr>
        <p:spPr>
          <a:xfrm>
            <a:off x="6994893" y="4130897"/>
            <a:ext cx="508411" cy="5082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ZA" sz="2400" dirty="0">
              <a:solidFill>
                <a:srgbClr val="FFFFFF"/>
              </a:solidFill>
            </a:endParaRPr>
          </a:p>
        </p:txBody>
      </p:sp>
      <p:sp>
        <p:nvSpPr>
          <p:cNvPr id="24" name="Oval 23"/>
          <p:cNvSpPr/>
          <p:nvPr/>
        </p:nvSpPr>
        <p:spPr>
          <a:xfrm>
            <a:off x="10884946" y="1118640"/>
            <a:ext cx="222908" cy="2228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ZA" sz="2400" dirty="0">
              <a:solidFill>
                <a:srgbClr val="FFFFFF"/>
              </a:solidFill>
            </a:endParaRPr>
          </a:p>
        </p:txBody>
      </p:sp>
      <p:sp>
        <p:nvSpPr>
          <p:cNvPr id="7" name="Picture Placeholder 6"/>
          <p:cNvSpPr>
            <a:spLocks noGrp="1"/>
          </p:cNvSpPr>
          <p:nvPr>
            <p:ph type="pic" sz="quarter" idx="14"/>
          </p:nvPr>
        </p:nvSpPr>
        <p:spPr>
          <a:xfrm>
            <a:off x="6856290" y="1079662"/>
            <a:ext cx="3972803" cy="3971708"/>
          </a:xfrm>
          <a:prstGeom prst="ellipse">
            <a:avLst/>
          </a:prstGeom>
          <a:ln w="38100">
            <a:solidFill>
              <a:schemeClr val="accent3"/>
            </a:solidFill>
          </a:ln>
        </p:spPr>
        <p:txBody>
          <a:bodyPr/>
          <a:lstStyle/>
          <a:p>
            <a:r>
              <a:rPr lang="es-ES"/>
              <a:t>Haga clic en el icono para agregar una imagen</a:t>
            </a:r>
            <a:endParaRPr lang="en-GB"/>
          </a:p>
        </p:txBody>
      </p:sp>
    </p:spTree>
    <p:extLst>
      <p:ext uri="{BB962C8B-B14F-4D97-AF65-F5344CB8AC3E}">
        <p14:creationId xmlns:p14="http://schemas.microsoft.com/office/powerpoint/2010/main" val="6799879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7" y="331100"/>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23585" y="4648361"/>
            <a:ext cx="5125005" cy="876140"/>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solidFill>
                  <a:schemeClr val="tx1"/>
                </a:solidFill>
              </a:defRPr>
            </a:lvl2pPr>
          </a:lstStyle>
          <a:p>
            <a:pPr lvl="0"/>
            <a:r>
              <a:rPr lang="es-ES"/>
              <a:t>Haga clic para modificar el estilo de texto del patrón</a:t>
            </a:r>
          </a:p>
          <a:p>
            <a:pPr lvl="1"/>
            <a:r>
              <a:rPr lang="es-ES"/>
              <a:t>Segundo nivel</a:t>
            </a:r>
          </a:p>
        </p:txBody>
      </p:sp>
      <p:sp>
        <p:nvSpPr>
          <p:cNvPr id="9" name="Text Placeholder 10"/>
          <p:cNvSpPr>
            <a:spLocks noGrp="1"/>
          </p:cNvSpPr>
          <p:nvPr>
            <p:ph type="body" sz="quarter" idx="15"/>
          </p:nvPr>
        </p:nvSpPr>
        <p:spPr>
          <a:xfrm>
            <a:off x="6724096" y="4648361"/>
            <a:ext cx="5125005" cy="876140"/>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solidFill>
                  <a:schemeClr val="tx1"/>
                </a:solidFill>
              </a:defRPr>
            </a:lvl2pPr>
          </a:lstStyle>
          <a:p>
            <a:pPr lvl="0"/>
            <a:r>
              <a:rPr lang="es-ES"/>
              <a:t>Haga clic para modificar el estilo de texto del patrón</a:t>
            </a:r>
          </a:p>
          <a:p>
            <a:pPr lvl="1"/>
            <a:r>
              <a:rPr lang="es-ES"/>
              <a:t>Segundo nivel</a:t>
            </a:r>
          </a:p>
        </p:txBody>
      </p:sp>
      <p:sp>
        <p:nvSpPr>
          <p:cNvPr id="7" name="Picture Placeholder 6"/>
          <p:cNvSpPr>
            <a:spLocks noGrp="1"/>
          </p:cNvSpPr>
          <p:nvPr>
            <p:ph type="pic" sz="quarter" idx="16"/>
          </p:nvPr>
        </p:nvSpPr>
        <p:spPr>
          <a:xfrm>
            <a:off x="323585" y="2441473"/>
            <a:ext cx="5125005" cy="2067189"/>
          </a:xfrm>
        </p:spPr>
        <p:txBody>
          <a:bodyPr>
            <a:normAutofit/>
          </a:bodyPr>
          <a:lstStyle>
            <a:lvl1pPr>
              <a:defRPr sz="1467">
                <a:solidFill>
                  <a:schemeClr val="bg2"/>
                </a:solidFill>
              </a:defRPr>
            </a:lvl1pPr>
          </a:lstStyle>
          <a:p>
            <a:r>
              <a:rPr lang="es-ES"/>
              <a:t>Haga clic en el icono para agregar una imagen</a:t>
            </a:r>
            <a:endParaRPr lang="en-GB"/>
          </a:p>
        </p:txBody>
      </p:sp>
      <p:sp>
        <p:nvSpPr>
          <p:cNvPr id="12" name="Picture Placeholder 6"/>
          <p:cNvSpPr>
            <a:spLocks noGrp="1"/>
          </p:cNvSpPr>
          <p:nvPr>
            <p:ph type="pic" sz="quarter" idx="17"/>
          </p:nvPr>
        </p:nvSpPr>
        <p:spPr>
          <a:xfrm>
            <a:off x="6724096" y="2441473"/>
            <a:ext cx="5125005" cy="2067189"/>
          </a:xfrm>
        </p:spPr>
        <p:txBody>
          <a:bodyPr>
            <a:normAutofit/>
          </a:bodyPr>
          <a:lstStyle>
            <a:lvl1pPr>
              <a:defRPr sz="1467">
                <a:solidFill>
                  <a:schemeClr val="bg2"/>
                </a:solidFill>
              </a:defRPr>
            </a:lvl1pPr>
          </a:lstStyle>
          <a:p>
            <a:r>
              <a:rPr lang="es-ES"/>
              <a:t>Haga clic en el icono para agregar una imagen</a:t>
            </a:r>
            <a:endParaRPr lang="en-GB" dirty="0"/>
          </a:p>
        </p:txBody>
      </p:sp>
      <p:sp>
        <p:nvSpPr>
          <p:cNvPr id="13" name="Text Placeholder 10"/>
          <p:cNvSpPr>
            <a:spLocks noGrp="1"/>
          </p:cNvSpPr>
          <p:nvPr>
            <p:ph type="body" sz="quarter" idx="18"/>
          </p:nvPr>
        </p:nvSpPr>
        <p:spPr>
          <a:xfrm>
            <a:off x="323585" y="1851260"/>
            <a:ext cx="5125005" cy="590215"/>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4" name="Text Placeholder 10"/>
          <p:cNvSpPr>
            <a:spLocks noGrp="1"/>
          </p:cNvSpPr>
          <p:nvPr>
            <p:ph type="body" sz="quarter" idx="19"/>
          </p:nvPr>
        </p:nvSpPr>
        <p:spPr>
          <a:xfrm>
            <a:off x="6724096" y="1851260"/>
            <a:ext cx="5125005" cy="590215"/>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Tree>
    <p:extLst>
      <p:ext uri="{BB962C8B-B14F-4D97-AF65-F5344CB8AC3E}">
        <p14:creationId xmlns:p14="http://schemas.microsoft.com/office/powerpoint/2010/main" val="95396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2" y="857960"/>
            <a:ext cx="11539460"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0" y="331100"/>
            <a:ext cx="8926877"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26045" y="4641742"/>
            <a:ext cx="3415485" cy="1047349"/>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solidFill>
                  <a:schemeClr val="tx1"/>
                </a:solidFill>
              </a:defRPr>
            </a:lvl2pPr>
          </a:lstStyle>
          <a:p>
            <a:pPr lvl="0"/>
            <a:r>
              <a:rPr lang="es-ES"/>
              <a:t>Haga clic para modificar el estilo de texto del patrón</a:t>
            </a:r>
          </a:p>
          <a:p>
            <a:pPr lvl="1"/>
            <a:r>
              <a:rPr lang="es-ES"/>
              <a:t>Segundo nivel</a:t>
            </a:r>
          </a:p>
        </p:txBody>
      </p:sp>
      <p:sp>
        <p:nvSpPr>
          <p:cNvPr id="9" name="Text Placeholder 10"/>
          <p:cNvSpPr>
            <a:spLocks noGrp="1"/>
          </p:cNvSpPr>
          <p:nvPr>
            <p:ph type="body" sz="quarter" idx="15"/>
          </p:nvPr>
        </p:nvSpPr>
        <p:spPr>
          <a:xfrm>
            <a:off x="4400275" y="4641742"/>
            <a:ext cx="3415485" cy="1047349"/>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solidFill>
                  <a:schemeClr val="tx1"/>
                </a:solidFill>
              </a:defRPr>
            </a:lvl2pPr>
          </a:lstStyle>
          <a:p>
            <a:pPr lvl="0"/>
            <a:r>
              <a:rPr lang="es-ES"/>
              <a:t>Haga clic para modificar el estilo de texto del patrón</a:t>
            </a:r>
          </a:p>
          <a:p>
            <a:pPr lvl="1"/>
            <a:r>
              <a:rPr lang="es-ES"/>
              <a:t>Segundo nivel</a:t>
            </a:r>
          </a:p>
        </p:txBody>
      </p:sp>
      <p:sp>
        <p:nvSpPr>
          <p:cNvPr id="7" name="Picture Placeholder 6"/>
          <p:cNvSpPr>
            <a:spLocks noGrp="1"/>
          </p:cNvSpPr>
          <p:nvPr>
            <p:ph type="pic" sz="quarter" idx="16"/>
          </p:nvPr>
        </p:nvSpPr>
        <p:spPr>
          <a:xfrm>
            <a:off x="326045" y="2441473"/>
            <a:ext cx="3415485" cy="2067189"/>
          </a:xfrm>
        </p:spPr>
        <p:txBody>
          <a:bodyPr>
            <a:normAutofit/>
          </a:bodyPr>
          <a:lstStyle>
            <a:lvl1pPr>
              <a:defRPr sz="1467">
                <a:solidFill>
                  <a:schemeClr val="bg2"/>
                </a:solidFill>
              </a:defRPr>
            </a:lvl1pPr>
          </a:lstStyle>
          <a:p>
            <a:r>
              <a:rPr lang="es-ES"/>
              <a:t>Haga clic en el icono para agregar una imagen</a:t>
            </a:r>
            <a:endParaRPr lang="en-GB"/>
          </a:p>
        </p:txBody>
      </p:sp>
      <p:sp>
        <p:nvSpPr>
          <p:cNvPr id="12" name="Picture Placeholder 6"/>
          <p:cNvSpPr>
            <a:spLocks noGrp="1"/>
          </p:cNvSpPr>
          <p:nvPr>
            <p:ph type="pic" sz="quarter" idx="17"/>
          </p:nvPr>
        </p:nvSpPr>
        <p:spPr>
          <a:xfrm>
            <a:off x="4400275" y="2441473"/>
            <a:ext cx="3415485" cy="2067189"/>
          </a:xfrm>
        </p:spPr>
        <p:txBody>
          <a:bodyPr>
            <a:normAutofit/>
          </a:bodyPr>
          <a:lstStyle>
            <a:lvl1pPr>
              <a:defRPr sz="1467">
                <a:solidFill>
                  <a:schemeClr val="bg2"/>
                </a:solidFill>
              </a:defRPr>
            </a:lvl1pPr>
          </a:lstStyle>
          <a:p>
            <a:r>
              <a:rPr lang="es-ES"/>
              <a:t>Haga clic en el icono para agregar una imagen</a:t>
            </a:r>
            <a:endParaRPr lang="en-GB"/>
          </a:p>
        </p:txBody>
      </p:sp>
      <p:sp>
        <p:nvSpPr>
          <p:cNvPr id="13" name="Text Placeholder 10"/>
          <p:cNvSpPr>
            <a:spLocks noGrp="1"/>
          </p:cNvSpPr>
          <p:nvPr>
            <p:ph type="body" sz="quarter" idx="18"/>
          </p:nvPr>
        </p:nvSpPr>
        <p:spPr>
          <a:xfrm>
            <a:off x="326045" y="1851260"/>
            <a:ext cx="3415485" cy="590215"/>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4" name="Text Placeholder 10"/>
          <p:cNvSpPr>
            <a:spLocks noGrp="1"/>
          </p:cNvSpPr>
          <p:nvPr>
            <p:ph type="body" sz="quarter" idx="19"/>
          </p:nvPr>
        </p:nvSpPr>
        <p:spPr>
          <a:xfrm>
            <a:off x="4400275" y="1851260"/>
            <a:ext cx="3415485" cy="590215"/>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5" name="Text Placeholder 10"/>
          <p:cNvSpPr>
            <a:spLocks noGrp="1"/>
          </p:cNvSpPr>
          <p:nvPr>
            <p:ph type="body" sz="quarter" idx="20"/>
          </p:nvPr>
        </p:nvSpPr>
        <p:spPr>
          <a:xfrm>
            <a:off x="8401373" y="4641742"/>
            <a:ext cx="3415485" cy="1047349"/>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solidFill>
                  <a:schemeClr val="tx1"/>
                </a:solidFill>
              </a:defRPr>
            </a:lvl2pPr>
          </a:lstStyle>
          <a:p>
            <a:pPr lvl="0"/>
            <a:r>
              <a:rPr lang="es-ES"/>
              <a:t>Haga clic para modificar el estilo de texto del patrón</a:t>
            </a:r>
          </a:p>
          <a:p>
            <a:pPr lvl="1"/>
            <a:r>
              <a:rPr lang="es-ES"/>
              <a:t>Segundo nivel</a:t>
            </a:r>
          </a:p>
        </p:txBody>
      </p:sp>
      <p:sp>
        <p:nvSpPr>
          <p:cNvPr id="16" name="Picture Placeholder 6"/>
          <p:cNvSpPr>
            <a:spLocks noGrp="1"/>
          </p:cNvSpPr>
          <p:nvPr>
            <p:ph type="pic" sz="quarter" idx="21"/>
          </p:nvPr>
        </p:nvSpPr>
        <p:spPr>
          <a:xfrm>
            <a:off x="8401373" y="2441473"/>
            <a:ext cx="3415485" cy="2067189"/>
          </a:xfrm>
        </p:spPr>
        <p:txBody>
          <a:bodyPr>
            <a:normAutofit/>
          </a:bodyPr>
          <a:lstStyle>
            <a:lvl1pPr>
              <a:defRPr sz="1467">
                <a:solidFill>
                  <a:schemeClr val="bg2"/>
                </a:solidFill>
              </a:defRPr>
            </a:lvl1pPr>
          </a:lstStyle>
          <a:p>
            <a:r>
              <a:rPr lang="es-ES"/>
              <a:t>Haga clic en el icono para agregar una imagen</a:t>
            </a:r>
            <a:endParaRPr lang="en-GB"/>
          </a:p>
        </p:txBody>
      </p:sp>
      <p:sp>
        <p:nvSpPr>
          <p:cNvPr id="17" name="Text Placeholder 10"/>
          <p:cNvSpPr>
            <a:spLocks noGrp="1"/>
          </p:cNvSpPr>
          <p:nvPr>
            <p:ph type="body" sz="quarter" idx="22"/>
          </p:nvPr>
        </p:nvSpPr>
        <p:spPr>
          <a:xfrm>
            <a:off x="8401373" y="1851260"/>
            <a:ext cx="3415485" cy="590215"/>
          </a:xfrm>
          <a:solidFill>
            <a:schemeClr val="accent6"/>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Tree>
    <p:extLst>
      <p:ext uri="{BB962C8B-B14F-4D97-AF65-F5344CB8AC3E}">
        <p14:creationId xmlns:p14="http://schemas.microsoft.com/office/powerpoint/2010/main" val="2976116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0" y="857960"/>
            <a:ext cx="8964213"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820377"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13344" y="4641742"/>
            <a:ext cx="2598440" cy="1120925"/>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lvl2pPr>
          </a:lstStyle>
          <a:p>
            <a:pPr lvl="0"/>
            <a:r>
              <a:rPr lang="es-ES"/>
              <a:t>Haga clic para modificar el estilo de texto del patrón</a:t>
            </a:r>
          </a:p>
          <a:p>
            <a:pPr lvl="1"/>
            <a:r>
              <a:rPr lang="es-ES"/>
              <a:t>Segundo nivel</a:t>
            </a:r>
          </a:p>
        </p:txBody>
      </p:sp>
      <p:sp>
        <p:nvSpPr>
          <p:cNvPr id="9" name="Text Placeholder 10"/>
          <p:cNvSpPr>
            <a:spLocks noGrp="1"/>
          </p:cNvSpPr>
          <p:nvPr>
            <p:ph type="body" sz="quarter" idx="15"/>
          </p:nvPr>
        </p:nvSpPr>
        <p:spPr>
          <a:xfrm>
            <a:off x="3292448" y="4641742"/>
            <a:ext cx="2598440" cy="1120925"/>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lvl2pPr>
          </a:lstStyle>
          <a:p>
            <a:pPr lvl="0"/>
            <a:r>
              <a:rPr lang="es-ES"/>
              <a:t>Haga clic para modificar el estilo de texto del patrón</a:t>
            </a:r>
          </a:p>
          <a:p>
            <a:pPr lvl="1"/>
            <a:r>
              <a:rPr lang="es-ES"/>
              <a:t>Segundo nivel</a:t>
            </a:r>
          </a:p>
        </p:txBody>
      </p:sp>
      <p:sp>
        <p:nvSpPr>
          <p:cNvPr id="7" name="Picture Placeholder 6"/>
          <p:cNvSpPr>
            <a:spLocks noGrp="1"/>
          </p:cNvSpPr>
          <p:nvPr>
            <p:ph type="pic" sz="quarter" idx="16"/>
          </p:nvPr>
        </p:nvSpPr>
        <p:spPr>
          <a:xfrm>
            <a:off x="313344" y="2441473"/>
            <a:ext cx="2598440" cy="2067189"/>
          </a:xfrm>
        </p:spPr>
        <p:txBody>
          <a:bodyPr lIns="72000" tIns="72000" rIns="72000" bIns="72000">
            <a:normAutofit/>
          </a:bodyPr>
          <a:lstStyle>
            <a:lvl1pPr>
              <a:defRPr sz="1467">
                <a:solidFill>
                  <a:schemeClr val="bg2"/>
                </a:solidFill>
              </a:defRPr>
            </a:lvl1pPr>
          </a:lstStyle>
          <a:p>
            <a:r>
              <a:rPr lang="es-ES"/>
              <a:t>Haga clic en el icono para agregar una imagen</a:t>
            </a:r>
            <a:endParaRPr lang="en-GB" dirty="0"/>
          </a:p>
        </p:txBody>
      </p:sp>
      <p:sp>
        <p:nvSpPr>
          <p:cNvPr id="13" name="Text Placeholder 10"/>
          <p:cNvSpPr>
            <a:spLocks noGrp="1"/>
          </p:cNvSpPr>
          <p:nvPr>
            <p:ph type="body" sz="quarter" idx="18"/>
          </p:nvPr>
        </p:nvSpPr>
        <p:spPr>
          <a:xfrm>
            <a:off x="313344" y="1851260"/>
            <a:ext cx="2598440" cy="590213"/>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4" name="Text Placeholder 10"/>
          <p:cNvSpPr>
            <a:spLocks noGrp="1"/>
          </p:cNvSpPr>
          <p:nvPr>
            <p:ph type="body" sz="quarter" idx="19"/>
          </p:nvPr>
        </p:nvSpPr>
        <p:spPr>
          <a:xfrm>
            <a:off x="3292448" y="1851260"/>
            <a:ext cx="2598440" cy="590213"/>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2" name="Picture Placeholder 6"/>
          <p:cNvSpPr>
            <a:spLocks noGrp="1"/>
          </p:cNvSpPr>
          <p:nvPr>
            <p:ph type="pic" sz="quarter" idx="17"/>
          </p:nvPr>
        </p:nvSpPr>
        <p:spPr>
          <a:xfrm>
            <a:off x="3292448" y="2441473"/>
            <a:ext cx="2598440" cy="2067189"/>
          </a:xfrm>
        </p:spPr>
        <p:txBody>
          <a:bodyPr lIns="72000" tIns="72000" rIns="72000" bIns="72000">
            <a:normAutofit/>
          </a:bodyPr>
          <a:lstStyle>
            <a:lvl1pPr>
              <a:defRPr sz="1467">
                <a:solidFill>
                  <a:schemeClr val="bg2"/>
                </a:solidFill>
              </a:defRPr>
            </a:lvl1pPr>
          </a:lstStyle>
          <a:p>
            <a:r>
              <a:rPr lang="es-ES"/>
              <a:t>Haga clic en el icono para agregar una imagen</a:t>
            </a:r>
            <a:endParaRPr lang="en-GB" dirty="0"/>
          </a:p>
        </p:txBody>
      </p:sp>
      <p:sp>
        <p:nvSpPr>
          <p:cNvPr id="15" name="Text Placeholder 10"/>
          <p:cNvSpPr>
            <a:spLocks noGrp="1"/>
          </p:cNvSpPr>
          <p:nvPr>
            <p:ph type="body" sz="quarter" idx="20"/>
          </p:nvPr>
        </p:nvSpPr>
        <p:spPr>
          <a:xfrm>
            <a:off x="6271554" y="4641742"/>
            <a:ext cx="2598440" cy="1120925"/>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lvl2pPr>
          </a:lstStyle>
          <a:p>
            <a:pPr lvl="0"/>
            <a:r>
              <a:rPr lang="es-ES"/>
              <a:t>Haga clic para modificar el estilo de texto del patrón</a:t>
            </a:r>
          </a:p>
          <a:p>
            <a:pPr lvl="1"/>
            <a:r>
              <a:rPr lang="es-ES"/>
              <a:t>Segundo nivel</a:t>
            </a:r>
          </a:p>
        </p:txBody>
      </p:sp>
      <p:sp>
        <p:nvSpPr>
          <p:cNvPr id="17" name="Text Placeholder 10"/>
          <p:cNvSpPr>
            <a:spLocks noGrp="1"/>
          </p:cNvSpPr>
          <p:nvPr>
            <p:ph type="body" sz="quarter" idx="22"/>
          </p:nvPr>
        </p:nvSpPr>
        <p:spPr>
          <a:xfrm>
            <a:off x="6271554" y="1851260"/>
            <a:ext cx="2598440" cy="590213"/>
          </a:xfrm>
          <a:solidFill>
            <a:schemeClr val="accent6"/>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6" name="Picture Placeholder 6"/>
          <p:cNvSpPr>
            <a:spLocks noGrp="1"/>
          </p:cNvSpPr>
          <p:nvPr>
            <p:ph type="pic" sz="quarter" idx="21"/>
          </p:nvPr>
        </p:nvSpPr>
        <p:spPr>
          <a:xfrm>
            <a:off x="6271554" y="2441473"/>
            <a:ext cx="2598440" cy="2067189"/>
          </a:xfrm>
        </p:spPr>
        <p:txBody>
          <a:bodyPr lIns="72000" tIns="72000" rIns="72000" bIns="72000">
            <a:normAutofit/>
          </a:bodyPr>
          <a:lstStyle>
            <a:lvl1pPr>
              <a:defRPr sz="1467">
                <a:solidFill>
                  <a:schemeClr val="bg2"/>
                </a:solidFill>
              </a:defRPr>
            </a:lvl1pPr>
          </a:lstStyle>
          <a:p>
            <a:r>
              <a:rPr lang="es-ES"/>
              <a:t>Haga clic en el icono para agregar una imagen</a:t>
            </a:r>
            <a:endParaRPr lang="en-GB"/>
          </a:p>
        </p:txBody>
      </p:sp>
      <p:sp>
        <p:nvSpPr>
          <p:cNvPr id="18" name="Text Placeholder 10"/>
          <p:cNvSpPr>
            <a:spLocks noGrp="1"/>
          </p:cNvSpPr>
          <p:nvPr>
            <p:ph type="body" sz="quarter" idx="23"/>
          </p:nvPr>
        </p:nvSpPr>
        <p:spPr>
          <a:xfrm>
            <a:off x="9250660" y="4641742"/>
            <a:ext cx="2598440" cy="1120925"/>
          </a:xfrm>
        </p:spPr>
        <p:txBody>
          <a:bodyPr/>
          <a:lstStyle>
            <a:lvl1pPr>
              <a:defRPr lang="en-US" sz="1600" kern="1200" cap="none" baseline="0" dirty="0" smtClean="0">
                <a:solidFill>
                  <a:schemeClr val="tx1"/>
                </a:solidFill>
                <a:latin typeface="+mn-lt"/>
                <a:ea typeface="+mn-ea"/>
                <a:cs typeface="+mn-cs"/>
              </a:defRPr>
            </a:lvl1pPr>
            <a:lvl2pPr marL="263474" indent="-182848">
              <a:buFont typeface="Arial" panose="020B0604020202020204" pitchFamily="34" charset="0"/>
              <a:buChar char="•"/>
              <a:defRPr/>
            </a:lvl2pPr>
          </a:lstStyle>
          <a:p>
            <a:pPr lvl="0"/>
            <a:r>
              <a:rPr lang="es-ES"/>
              <a:t>Haga clic para modificar el estilo de texto del patrón</a:t>
            </a:r>
          </a:p>
          <a:p>
            <a:pPr lvl="1"/>
            <a:r>
              <a:rPr lang="es-ES"/>
              <a:t>Segundo nivel</a:t>
            </a:r>
          </a:p>
        </p:txBody>
      </p:sp>
      <p:sp>
        <p:nvSpPr>
          <p:cNvPr id="20" name="Text Placeholder 10"/>
          <p:cNvSpPr>
            <a:spLocks noGrp="1"/>
          </p:cNvSpPr>
          <p:nvPr>
            <p:ph type="body" sz="quarter" idx="25"/>
          </p:nvPr>
        </p:nvSpPr>
        <p:spPr>
          <a:xfrm>
            <a:off x="9250660" y="1851260"/>
            <a:ext cx="2598440" cy="590213"/>
          </a:xfrm>
          <a:solidFill>
            <a:schemeClr val="accent3"/>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9" name="Picture Placeholder 6"/>
          <p:cNvSpPr>
            <a:spLocks noGrp="1"/>
          </p:cNvSpPr>
          <p:nvPr>
            <p:ph type="pic" sz="quarter" idx="24"/>
          </p:nvPr>
        </p:nvSpPr>
        <p:spPr>
          <a:xfrm>
            <a:off x="9250660" y="2441473"/>
            <a:ext cx="2598440" cy="2067189"/>
          </a:xfrm>
        </p:spPr>
        <p:txBody>
          <a:bodyPr lIns="72000" tIns="72000" rIns="72000" bIns="72000">
            <a:normAutofit/>
          </a:bodyPr>
          <a:lstStyle>
            <a:lvl1pPr>
              <a:defRPr sz="1467">
                <a:solidFill>
                  <a:schemeClr val="bg2"/>
                </a:solidFill>
              </a:defRPr>
            </a:lvl1pPr>
          </a:lstStyle>
          <a:p>
            <a:r>
              <a:rPr lang="es-ES"/>
              <a:t>Haga clic en el icono para agregar una imagen</a:t>
            </a:r>
            <a:endParaRPr lang="en-GB"/>
          </a:p>
        </p:txBody>
      </p:sp>
    </p:spTree>
    <p:extLst>
      <p:ext uri="{BB962C8B-B14F-4D97-AF65-F5344CB8AC3E}">
        <p14:creationId xmlns:p14="http://schemas.microsoft.com/office/powerpoint/2010/main" val="114453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2" y="857960"/>
            <a:ext cx="11539460"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947356"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3584" y="1851260"/>
            <a:ext cx="5152463" cy="590215"/>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4" name="Text Placeholder 10"/>
          <p:cNvSpPr>
            <a:spLocks noGrp="1"/>
          </p:cNvSpPr>
          <p:nvPr>
            <p:ph type="body" sz="quarter" idx="19"/>
          </p:nvPr>
        </p:nvSpPr>
        <p:spPr>
          <a:xfrm>
            <a:off x="6683903" y="1851260"/>
            <a:ext cx="5165197" cy="590215"/>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0" name="Text Placeholder 9"/>
          <p:cNvSpPr>
            <a:spLocks noGrp="1"/>
          </p:cNvSpPr>
          <p:nvPr>
            <p:ph type="body" sz="quarter" idx="20"/>
          </p:nvPr>
        </p:nvSpPr>
        <p:spPr>
          <a:xfrm>
            <a:off x="323584" y="2668922"/>
            <a:ext cx="5152463"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5" name="Text Placeholder 9"/>
          <p:cNvSpPr>
            <a:spLocks noGrp="1"/>
          </p:cNvSpPr>
          <p:nvPr>
            <p:ph type="body" sz="quarter" idx="21"/>
          </p:nvPr>
        </p:nvSpPr>
        <p:spPr>
          <a:xfrm>
            <a:off x="6683903" y="2668922"/>
            <a:ext cx="5165197"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2" name="Text Placeholder 6"/>
          <p:cNvSpPr>
            <a:spLocks noGrp="1"/>
          </p:cNvSpPr>
          <p:nvPr>
            <p:ph type="body" sz="quarter" idx="16" hasCustomPrompt="1"/>
          </p:nvPr>
        </p:nvSpPr>
        <p:spPr>
          <a:xfrm>
            <a:off x="309837" y="5620956"/>
            <a:ext cx="8967721" cy="424383"/>
          </a:xfrm>
        </p:spPr>
        <p:txBody>
          <a:bodyPr anchor="b">
            <a:normAutofit/>
          </a:bodyPr>
          <a:lstStyle>
            <a:lvl1pPr algn="l">
              <a:lnSpc>
                <a:spcPct val="95000"/>
              </a:lnSpc>
              <a:spcBef>
                <a:spcPts val="272"/>
              </a:spcBef>
              <a:defRPr sz="1333"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638856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2" y="857960"/>
            <a:ext cx="11539460"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947356"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3582" y="1851261"/>
            <a:ext cx="3538780" cy="590215"/>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4" name="Text Placeholder 10"/>
          <p:cNvSpPr>
            <a:spLocks noGrp="1"/>
          </p:cNvSpPr>
          <p:nvPr>
            <p:ph type="body" sz="quarter" idx="19"/>
          </p:nvPr>
        </p:nvSpPr>
        <p:spPr>
          <a:xfrm>
            <a:off x="4340353" y="1851260"/>
            <a:ext cx="3538780" cy="590215"/>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7" name="Text Placeholder 10"/>
          <p:cNvSpPr>
            <a:spLocks noGrp="1"/>
          </p:cNvSpPr>
          <p:nvPr>
            <p:ph type="body" sz="quarter" idx="22"/>
          </p:nvPr>
        </p:nvSpPr>
        <p:spPr>
          <a:xfrm>
            <a:off x="8310317" y="1851261"/>
            <a:ext cx="3538780" cy="590215"/>
          </a:xfrm>
          <a:solidFill>
            <a:schemeClr val="accent6"/>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8" name="Text Placeholder 9"/>
          <p:cNvSpPr>
            <a:spLocks noGrp="1"/>
          </p:cNvSpPr>
          <p:nvPr>
            <p:ph type="body" sz="quarter" idx="23"/>
          </p:nvPr>
        </p:nvSpPr>
        <p:spPr>
          <a:xfrm>
            <a:off x="333825" y="2668922"/>
            <a:ext cx="3538781"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9" name="Text Placeholder 9"/>
          <p:cNvSpPr>
            <a:spLocks noGrp="1"/>
          </p:cNvSpPr>
          <p:nvPr>
            <p:ph type="body" sz="quarter" idx="21"/>
          </p:nvPr>
        </p:nvSpPr>
        <p:spPr>
          <a:xfrm>
            <a:off x="4340356" y="2668922"/>
            <a:ext cx="3538781"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20" name="Text Placeholder 9"/>
          <p:cNvSpPr>
            <a:spLocks noGrp="1"/>
          </p:cNvSpPr>
          <p:nvPr>
            <p:ph type="body" sz="quarter" idx="24"/>
          </p:nvPr>
        </p:nvSpPr>
        <p:spPr>
          <a:xfrm>
            <a:off x="8310320" y="2668922"/>
            <a:ext cx="3538781"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6" name="Text Placeholder 6"/>
          <p:cNvSpPr>
            <a:spLocks noGrp="1"/>
          </p:cNvSpPr>
          <p:nvPr>
            <p:ph type="body" sz="quarter" idx="16" hasCustomPrompt="1"/>
          </p:nvPr>
        </p:nvSpPr>
        <p:spPr>
          <a:xfrm>
            <a:off x="309837" y="5620956"/>
            <a:ext cx="10507021" cy="424383"/>
          </a:xfrm>
        </p:spPr>
        <p:txBody>
          <a:bodyPr anchor="b">
            <a:normAutofit/>
          </a:bodyPr>
          <a:lstStyle>
            <a:lvl1pPr algn="l">
              <a:lnSpc>
                <a:spcPct val="95000"/>
              </a:lnSpc>
              <a:spcBef>
                <a:spcPts val="272"/>
              </a:spcBef>
              <a:defRPr sz="1333"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26743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60"/>
            <a:ext cx="10493855"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947356"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0703" y="1851260"/>
            <a:ext cx="2549492" cy="590215"/>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4" name="Text Placeholder 10"/>
          <p:cNvSpPr>
            <a:spLocks noGrp="1"/>
          </p:cNvSpPr>
          <p:nvPr>
            <p:ph type="body" sz="quarter" idx="19"/>
          </p:nvPr>
        </p:nvSpPr>
        <p:spPr>
          <a:xfrm>
            <a:off x="3302923" y="1851260"/>
            <a:ext cx="2549492" cy="590215"/>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17" name="Text Placeholder 10"/>
          <p:cNvSpPr>
            <a:spLocks noGrp="1"/>
          </p:cNvSpPr>
          <p:nvPr>
            <p:ph type="body" sz="quarter" idx="22"/>
          </p:nvPr>
        </p:nvSpPr>
        <p:spPr>
          <a:xfrm>
            <a:off x="6285143" y="1851260"/>
            <a:ext cx="2549492" cy="590215"/>
          </a:xfrm>
          <a:solidFill>
            <a:schemeClr val="accent6"/>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20" name="Text Placeholder 10"/>
          <p:cNvSpPr>
            <a:spLocks noGrp="1"/>
          </p:cNvSpPr>
          <p:nvPr>
            <p:ph type="body" sz="quarter" idx="25"/>
          </p:nvPr>
        </p:nvSpPr>
        <p:spPr>
          <a:xfrm>
            <a:off x="9267365" y="1851260"/>
            <a:ext cx="2549492" cy="590215"/>
          </a:xfrm>
          <a:solidFill>
            <a:schemeClr val="accent3"/>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74" indent="-182848">
              <a:buFont typeface="Arial" panose="020B0604020202020204" pitchFamily="34" charset="0"/>
              <a:buChar char="•"/>
              <a:defRPr>
                <a:solidFill>
                  <a:schemeClr val="bg1"/>
                </a:solidFill>
              </a:defRPr>
            </a:lvl2pPr>
          </a:lstStyle>
          <a:p>
            <a:pPr lvl="0"/>
            <a:r>
              <a:rPr lang="es-ES"/>
              <a:t>Haga clic para modificar el estilo de texto del patrón</a:t>
            </a:r>
          </a:p>
        </p:txBody>
      </p:sp>
      <p:sp>
        <p:nvSpPr>
          <p:cNvPr id="21" name="Text Placeholder 9"/>
          <p:cNvSpPr>
            <a:spLocks noGrp="1"/>
          </p:cNvSpPr>
          <p:nvPr>
            <p:ph type="body" sz="quarter" idx="20"/>
          </p:nvPr>
        </p:nvSpPr>
        <p:spPr>
          <a:xfrm>
            <a:off x="320703" y="2668922"/>
            <a:ext cx="2549492"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22" name="Text Placeholder 9"/>
          <p:cNvSpPr>
            <a:spLocks noGrp="1"/>
          </p:cNvSpPr>
          <p:nvPr>
            <p:ph type="body" sz="quarter" idx="21"/>
          </p:nvPr>
        </p:nvSpPr>
        <p:spPr>
          <a:xfrm>
            <a:off x="3302923" y="2668922"/>
            <a:ext cx="2549492"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23" name="Text Placeholder 9"/>
          <p:cNvSpPr>
            <a:spLocks noGrp="1"/>
          </p:cNvSpPr>
          <p:nvPr>
            <p:ph type="body" sz="quarter" idx="26"/>
          </p:nvPr>
        </p:nvSpPr>
        <p:spPr>
          <a:xfrm>
            <a:off x="6285143" y="2668922"/>
            <a:ext cx="2549492"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24" name="Text Placeholder 9"/>
          <p:cNvSpPr>
            <a:spLocks noGrp="1"/>
          </p:cNvSpPr>
          <p:nvPr>
            <p:ph type="body" sz="quarter" idx="27"/>
          </p:nvPr>
        </p:nvSpPr>
        <p:spPr>
          <a:xfrm>
            <a:off x="9267365" y="2668922"/>
            <a:ext cx="2549492" cy="2706348"/>
          </a:xfrm>
        </p:spPr>
        <p:txBody>
          <a:bodyPr lIns="73459" rIns="24486"/>
          <a:lstStyle>
            <a:lvl1pPr>
              <a:defRPr sz="2001"/>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6" name="Text Placeholder 6"/>
          <p:cNvSpPr>
            <a:spLocks noGrp="1"/>
          </p:cNvSpPr>
          <p:nvPr>
            <p:ph type="body" sz="quarter" idx="16" hasCustomPrompt="1"/>
          </p:nvPr>
        </p:nvSpPr>
        <p:spPr>
          <a:xfrm>
            <a:off x="320704" y="5620956"/>
            <a:ext cx="8956852" cy="424383"/>
          </a:xfrm>
        </p:spPr>
        <p:txBody>
          <a:bodyPr anchor="b">
            <a:normAutofit/>
          </a:bodyPr>
          <a:lstStyle>
            <a:lvl1pPr algn="l">
              <a:lnSpc>
                <a:spcPct val="95000"/>
              </a:lnSpc>
              <a:spcBef>
                <a:spcPts val="272"/>
              </a:spcBef>
              <a:defRPr sz="1333"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29795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7" y="331100"/>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30201" y="1851259"/>
            <a:ext cx="10493855"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Tree>
    <p:extLst>
      <p:ext uri="{BB962C8B-B14F-4D97-AF65-F5344CB8AC3E}">
        <p14:creationId xmlns:p14="http://schemas.microsoft.com/office/powerpoint/2010/main" val="2408532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09837" y="331100"/>
            <a:ext cx="8967721" cy="590215"/>
          </a:xfrm>
        </p:spPr>
        <p:txBody>
          <a:bodyPr anchor="b">
            <a:norm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8640324" y="2157940"/>
            <a:ext cx="2020453" cy="3268431"/>
          </a:xfrm>
        </p:spPr>
        <p:txBody>
          <a:bodyPr/>
          <a:lstStyle/>
          <a:p>
            <a:r>
              <a:rPr lang="es-ES"/>
              <a:t>Haga clic en el icono para agregar una imagen</a:t>
            </a:r>
            <a:endParaRPr lang="en-GB" dirty="0"/>
          </a:p>
        </p:txBody>
      </p:sp>
    </p:spTree>
    <p:extLst>
      <p:ext uri="{BB962C8B-B14F-4D97-AF65-F5344CB8AC3E}">
        <p14:creationId xmlns:p14="http://schemas.microsoft.com/office/powerpoint/2010/main" val="240513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09837" y="331100"/>
            <a:ext cx="8967721" cy="590215"/>
          </a:xfrm>
        </p:spPr>
        <p:txBody>
          <a:bodyPr anchor="b">
            <a:norm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9078361" y="2276393"/>
            <a:ext cx="2001815" cy="3227173"/>
          </a:xfrm>
        </p:spPr>
        <p:txBody>
          <a:bodyPr/>
          <a:lstStyle/>
          <a:p>
            <a:r>
              <a:rPr lang="es-ES"/>
              <a:t>Haga clic en el icono para agregar una imagen</a:t>
            </a:r>
            <a:endParaRPr lang="en-GB" dirty="0"/>
          </a:p>
        </p:txBody>
      </p:sp>
      <p:sp>
        <p:nvSpPr>
          <p:cNvPr id="9" name="Text Placeholder 6"/>
          <p:cNvSpPr>
            <a:spLocks noGrp="1"/>
          </p:cNvSpPr>
          <p:nvPr>
            <p:ph type="body" sz="quarter" idx="17" hasCustomPrompt="1"/>
          </p:nvPr>
        </p:nvSpPr>
        <p:spPr>
          <a:xfrm>
            <a:off x="842520" y="5626411"/>
            <a:ext cx="8435037" cy="424383"/>
          </a:xfrm>
        </p:spPr>
        <p:txBody>
          <a:bodyPr anchor="b">
            <a:normAutofit/>
          </a:bodyPr>
          <a:lstStyle>
            <a:lvl1pPr algn="l">
              <a:lnSpc>
                <a:spcPct val="95000"/>
              </a:lnSpc>
              <a:spcBef>
                <a:spcPts val="272"/>
              </a:spcBef>
              <a:defRPr sz="1333"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3082991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1"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s-ES"/>
              <a:t>Haga clic en el icono para agregar una imagen</a:t>
            </a:r>
            <a:endParaRPr lang="en-GB"/>
          </a:p>
        </p:txBody>
      </p:sp>
      <p:sp>
        <p:nvSpPr>
          <p:cNvPr id="3" name="Subtitle 2"/>
          <p:cNvSpPr>
            <a:spLocks noGrp="1"/>
          </p:cNvSpPr>
          <p:nvPr>
            <p:ph type="subTitle" idx="1" hasCustomPrompt="1"/>
          </p:nvPr>
        </p:nvSpPr>
        <p:spPr>
          <a:xfrm>
            <a:off x="6203689" y="1851261"/>
            <a:ext cx="5622567" cy="2997135"/>
          </a:xfrm>
        </p:spPr>
        <p:txBody>
          <a:bodyPr anchor="ctr">
            <a:normAutofit/>
          </a:bodyPr>
          <a:lstStyle>
            <a:lvl1pPr marL="0" indent="0" algn="l">
              <a:buNone/>
              <a:defRPr sz="3600"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413" indent="0" algn="ctr">
              <a:buNone/>
              <a:defRPr>
                <a:solidFill>
                  <a:schemeClr val="tx1">
                    <a:tint val="75000"/>
                  </a:schemeClr>
                </a:solidFill>
              </a:defRPr>
            </a:lvl3pPr>
            <a:lvl4pPr marL="1848618" indent="0" algn="ctr">
              <a:buNone/>
              <a:defRPr>
                <a:solidFill>
                  <a:schemeClr val="tx1">
                    <a:tint val="75000"/>
                  </a:schemeClr>
                </a:solidFill>
              </a:defRPr>
            </a:lvl4pPr>
            <a:lvl5pPr marL="2464826" indent="0" algn="ctr">
              <a:buNone/>
              <a:defRPr>
                <a:solidFill>
                  <a:schemeClr val="tx1">
                    <a:tint val="75000"/>
                  </a:schemeClr>
                </a:solidFill>
              </a:defRPr>
            </a:lvl5pPr>
            <a:lvl6pPr marL="3081032" indent="0" algn="ctr">
              <a:buNone/>
              <a:defRPr>
                <a:solidFill>
                  <a:schemeClr val="tx1">
                    <a:tint val="75000"/>
                  </a:schemeClr>
                </a:solidFill>
              </a:defRPr>
            </a:lvl6pPr>
            <a:lvl7pPr marL="3697240" indent="0" algn="ctr">
              <a:buNone/>
              <a:defRPr>
                <a:solidFill>
                  <a:schemeClr val="tx1">
                    <a:tint val="75000"/>
                  </a:schemeClr>
                </a:solidFill>
              </a:defRPr>
            </a:lvl7pPr>
            <a:lvl8pPr marL="4313445" indent="0" algn="ctr">
              <a:buNone/>
              <a:defRPr>
                <a:solidFill>
                  <a:schemeClr val="tx1">
                    <a:tint val="75000"/>
                  </a:schemeClr>
                </a:solidFill>
              </a:defRPr>
            </a:lvl8pPr>
            <a:lvl9pPr marL="492964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10" name="Slide Number Placeholder 8"/>
          <p:cNvSpPr>
            <a:spLocks noGrp="1"/>
          </p:cNvSpPr>
          <p:nvPr>
            <p:ph type="sldNum" sz="quarter" idx="17"/>
          </p:nvPr>
        </p:nvSpPr>
        <p:spPr>
          <a:xfrm>
            <a:off x="329750" y="6221083"/>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‹Nº›</a:t>
            </a:fld>
            <a:endParaRPr lang="en-GB" dirty="0"/>
          </a:p>
        </p:txBody>
      </p:sp>
    </p:spTree>
    <p:extLst>
      <p:ext uri="{BB962C8B-B14F-4D97-AF65-F5344CB8AC3E}">
        <p14:creationId xmlns:p14="http://schemas.microsoft.com/office/powerpoint/2010/main" val="2483810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 y="-11952"/>
            <a:ext cx="8298331"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es-ES"/>
              <a:t>Haga clic en el icono para agregar una imagen</a:t>
            </a:r>
            <a:endParaRPr lang="en-GB"/>
          </a:p>
        </p:txBody>
      </p:sp>
      <p:sp>
        <p:nvSpPr>
          <p:cNvPr id="2" name="Title 1"/>
          <p:cNvSpPr>
            <a:spLocks noGrp="1"/>
          </p:cNvSpPr>
          <p:nvPr>
            <p:ph type="ctrTitle" hasCustomPrompt="1"/>
          </p:nvPr>
        </p:nvSpPr>
        <p:spPr>
          <a:xfrm>
            <a:off x="8905333" y="2795834"/>
            <a:ext cx="2920924" cy="1012970"/>
          </a:xfrm>
        </p:spPr>
        <p:txBody>
          <a:bodyPr anchor="ctr"/>
          <a:lstStyle>
            <a:lvl1pPr>
              <a:defRPr sz="36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6"/>
            <a:ext cx="1840248" cy="369557"/>
          </a:xfrm>
          <a:prstGeom prst="rect">
            <a:avLst/>
          </a:prstGeom>
        </p:spPr>
      </p:pic>
      <p:sp>
        <p:nvSpPr>
          <p:cNvPr id="13" name="Footer Placeholder 3"/>
          <p:cNvSpPr>
            <a:spLocks noGrp="1"/>
          </p:cNvSpPr>
          <p:nvPr>
            <p:ph type="ftr" sz="quarter" idx="15"/>
          </p:nvPr>
        </p:nvSpPr>
        <p:spPr>
          <a:xfrm>
            <a:off x="819167" y="6221083"/>
            <a:ext cx="6602617" cy="346923"/>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es-PE"/>
              <a:t>© 2015 Ipsos. </a:t>
            </a:r>
            <a:endParaRPr lang="es-PE" dirty="0"/>
          </a:p>
        </p:txBody>
      </p:sp>
      <p:sp>
        <p:nvSpPr>
          <p:cNvPr id="14" name="Slide Number Placeholder 8"/>
          <p:cNvSpPr>
            <a:spLocks noGrp="1"/>
          </p:cNvSpPr>
          <p:nvPr>
            <p:ph type="sldNum" sz="quarter" idx="17"/>
          </p:nvPr>
        </p:nvSpPr>
        <p:spPr>
          <a:xfrm>
            <a:off x="329750" y="6221083"/>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‹Nº›</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5" y="6126251"/>
            <a:ext cx="503103" cy="474643"/>
          </a:xfrm>
          <a:prstGeom prst="rect">
            <a:avLst/>
          </a:prstGeom>
        </p:spPr>
      </p:pic>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357360" y="284240"/>
            <a:ext cx="2518496" cy="28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18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1"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s-ES"/>
              <a:t>Haga clic en el icono para agregar una imagen</a:t>
            </a:r>
            <a:endParaRPr lang="en-GB"/>
          </a:p>
        </p:txBody>
      </p:sp>
      <p:sp>
        <p:nvSpPr>
          <p:cNvPr id="3" name="Subtitle 2"/>
          <p:cNvSpPr>
            <a:spLocks noGrp="1"/>
          </p:cNvSpPr>
          <p:nvPr>
            <p:ph type="subTitle" idx="1" hasCustomPrompt="1"/>
          </p:nvPr>
        </p:nvSpPr>
        <p:spPr>
          <a:xfrm>
            <a:off x="6226729" y="1851261"/>
            <a:ext cx="5622567" cy="2997135"/>
          </a:xfrm>
        </p:spPr>
        <p:txBody>
          <a:bodyPr anchor="ctr">
            <a:normAutofit/>
          </a:bodyPr>
          <a:lstStyle>
            <a:lvl1pPr marL="0" indent="0" algn="l">
              <a:buNone/>
              <a:defRPr sz="3600" b="1"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413" indent="0" algn="ctr">
              <a:buNone/>
              <a:defRPr>
                <a:solidFill>
                  <a:schemeClr val="tx1">
                    <a:tint val="75000"/>
                  </a:schemeClr>
                </a:solidFill>
              </a:defRPr>
            </a:lvl3pPr>
            <a:lvl4pPr marL="1848618" indent="0" algn="ctr">
              <a:buNone/>
              <a:defRPr>
                <a:solidFill>
                  <a:schemeClr val="tx1">
                    <a:tint val="75000"/>
                  </a:schemeClr>
                </a:solidFill>
              </a:defRPr>
            </a:lvl4pPr>
            <a:lvl5pPr marL="2464826" indent="0" algn="ctr">
              <a:buNone/>
              <a:defRPr>
                <a:solidFill>
                  <a:schemeClr val="tx1">
                    <a:tint val="75000"/>
                  </a:schemeClr>
                </a:solidFill>
              </a:defRPr>
            </a:lvl5pPr>
            <a:lvl6pPr marL="3081032" indent="0" algn="ctr">
              <a:buNone/>
              <a:defRPr>
                <a:solidFill>
                  <a:schemeClr val="tx1">
                    <a:tint val="75000"/>
                  </a:schemeClr>
                </a:solidFill>
              </a:defRPr>
            </a:lvl6pPr>
            <a:lvl7pPr marL="3697240" indent="0" algn="ctr">
              <a:buNone/>
              <a:defRPr>
                <a:solidFill>
                  <a:schemeClr val="tx1">
                    <a:tint val="75000"/>
                  </a:schemeClr>
                </a:solidFill>
              </a:defRPr>
            </a:lvl7pPr>
            <a:lvl8pPr marL="4313445" indent="0" algn="ctr">
              <a:buNone/>
              <a:defRPr>
                <a:solidFill>
                  <a:schemeClr val="tx1">
                    <a:tint val="75000"/>
                  </a:schemeClr>
                </a:solidFill>
              </a:defRPr>
            </a:lvl8pPr>
            <a:lvl9pPr marL="492964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12" name="Slide Number Placeholder 8"/>
          <p:cNvSpPr>
            <a:spLocks noGrp="1"/>
          </p:cNvSpPr>
          <p:nvPr>
            <p:ph type="sldNum" sz="quarter" idx="17"/>
          </p:nvPr>
        </p:nvSpPr>
        <p:spPr>
          <a:xfrm>
            <a:off x="329750" y="6221083"/>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‹Nº›</a:t>
            </a:fld>
            <a:endParaRPr lang="en-GB" dirty="0"/>
          </a:p>
        </p:txBody>
      </p:sp>
    </p:spTree>
    <p:extLst>
      <p:ext uri="{BB962C8B-B14F-4D97-AF65-F5344CB8AC3E}">
        <p14:creationId xmlns:p14="http://schemas.microsoft.com/office/powerpoint/2010/main" val="3810219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85401" y="2702032"/>
            <a:ext cx="2643779" cy="1200585"/>
          </a:xfrm>
        </p:spPr>
        <p:txBody>
          <a:bodyPr anchor="ctr"/>
          <a:lstStyle>
            <a:lvl1pPr>
              <a:defRPr sz="4267"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3" name="Slide Number Placeholder 8"/>
          <p:cNvSpPr>
            <a:spLocks noGrp="1"/>
          </p:cNvSpPr>
          <p:nvPr>
            <p:ph type="sldNum" sz="quarter" idx="17"/>
          </p:nvPr>
        </p:nvSpPr>
        <p:spPr>
          <a:xfrm>
            <a:off x="329750" y="6221083"/>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‹Nº›</a:t>
            </a:fld>
            <a:endParaRPr lang="en-GB" dirty="0"/>
          </a:p>
        </p:txBody>
      </p:sp>
    </p:spTree>
    <p:extLst>
      <p:ext uri="{BB962C8B-B14F-4D97-AF65-F5344CB8AC3E}">
        <p14:creationId xmlns:p14="http://schemas.microsoft.com/office/powerpoint/2010/main" val="2622034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5" y="331100"/>
            <a:ext cx="8977799"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09837" y="1851261"/>
            <a:ext cx="10514221"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413"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413" rtl="0" eaLnBrk="1" latinLnBrk="0" hangingPunct="1">
                <a:lnSpc>
                  <a:spcPct val="85000"/>
                </a:lnSpc>
                <a:spcBef>
                  <a:spcPts val="272"/>
                </a:spcBef>
              </a:pPr>
              <a:t>‹Nº›</a:t>
            </a:fld>
            <a:endParaRPr lang="en-GB" sz="1067" kern="1200" dirty="0">
              <a:solidFill>
                <a:schemeClr val="bg1"/>
              </a:solidFill>
              <a:latin typeface="+mn-lt"/>
              <a:ea typeface="+mn-ea"/>
              <a:cs typeface="+mn-cs"/>
            </a:endParaRPr>
          </a:p>
        </p:txBody>
      </p:sp>
    </p:spTree>
    <p:extLst>
      <p:ext uri="{BB962C8B-B14F-4D97-AF65-F5344CB8AC3E}">
        <p14:creationId xmlns:p14="http://schemas.microsoft.com/office/powerpoint/2010/main" val="3593752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5" y="331100"/>
            <a:ext cx="8977799"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09837" y="1851261"/>
            <a:ext cx="10514221"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413"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413" rtl="0" eaLnBrk="1" latinLnBrk="0" hangingPunct="1">
                <a:lnSpc>
                  <a:spcPct val="85000"/>
                </a:lnSpc>
                <a:spcBef>
                  <a:spcPts val="272"/>
                </a:spcBef>
              </a:pPr>
              <a:t>‹Nº›</a:t>
            </a:fld>
            <a:endParaRPr lang="en-GB" sz="1067" kern="1200" dirty="0">
              <a:solidFill>
                <a:schemeClr val="bg1"/>
              </a:solidFill>
              <a:latin typeface="+mn-lt"/>
              <a:ea typeface="+mn-ea"/>
              <a:cs typeface="+mn-cs"/>
            </a:endParaRPr>
          </a:p>
        </p:txBody>
      </p:sp>
    </p:spTree>
    <p:extLst>
      <p:ext uri="{BB962C8B-B14F-4D97-AF65-F5344CB8AC3E}">
        <p14:creationId xmlns:p14="http://schemas.microsoft.com/office/powerpoint/2010/main" val="3533625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2" y="857960"/>
            <a:ext cx="11539460" cy="615397"/>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967721"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413"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413" rtl="0" eaLnBrk="1" latinLnBrk="0" hangingPunct="1">
                <a:lnSpc>
                  <a:spcPct val="85000"/>
                </a:lnSpc>
                <a:spcBef>
                  <a:spcPts val="272"/>
                </a:spcBef>
              </a:pPr>
              <a:t>‹Nº›</a:t>
            </a:fld>
            <a:endParaRPr lang="en-GB" sz="1067" kern="1200" dirty="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311152" y="1865605"/>
            <a:ext cx="11537949" cy="3519196"/>
          </a:xfrm>
        </p:spPr>
        <p:txBody>
          <a:bodyPr/>
          <a:lstStyle>
            <a:lvl1pPr marL="234958" indent="-234958">
              <a:lnSpc>
                <a:spcPct val="100000"/>
              </a:lnSpc>
              <a:spcBef>
                <a:spcPts val="400"/>
              </a:spcBef>
              <a:spcAft>
                <a:spcPts val="400"/>
              </a:spcAft>
              <a:buFont typeface="Arial" panose="020B0604020202020204" pitchFamily="34" charset="0"/>
              <a:buChar char="•"/>
              <a:defRPr sz="1600" cap="none">
                <a:solidFill>
                  <a:schemeClr val="bg1"/>
                </a:solidFill>
              </a:defRPr>
            </a:lvl1pPr>
            <a:lvl2pPr marL="635019" indent="-222257">
              <a:lnSpc>
                <a:spcPct val="100000"/>
              </a:lnSpc>
              <a:spcBef>
                <a:spcPts val="400"/>
              </a:spcBef>
              <a:spcAft>
                <a:spcPts val="400"/>
              </a:spcAft>
              <a:buFont typeface="Arial" panose="020B0604020202020204" pitchFamily="34" charset="0"/>
              <a:buChar char="–"/>
              <a:tabLst/>
              <a:defRPr sz="1600">
                <a:solidFill>
                  <a:schemeClr val="bg1"/>
                </a:solidFill>
              </a:defRPr>
            </a:lvl2pPr>
            <a:lvl3pPr marL="922895" indent="-237074">
              <a:lnSpc>
                <a:spcPct val="100000"/>
              </a:lnSpc>
              <a:spcBef>
                <a:spcPts val="400"/>
              </a:spcBef>
              <a:spcAft>
                <a:spcPts val="400"/>
              </a:spcAft>
              <a:buSzPct val="85000"/>
              <a:buFont typeface="Arial" panose="020B0604020202020204" pitchFamily="34" charset="0"/>
              <a:buChar char="•"/>
              <a:defRPr sz="1600">
                <a:solidFill>
                  <a:schemeClr val="bg1"/>
                </a:solidFill>
              </a:defRPr>
            </a:lvl3pPr>
            <a:lvl5pPr marL="1291205" indent="-232841">
              <a:lnSpc>
                <a:spcPct val="100000"/>
              </a:lnSpc>
              <a:spcBef>
                <a:spcPts val="400"/>
              </a:spcBef>
              <a:spcAft>
                <a:spcPts val="400"/>
              </a:spcAft>
              <a:buSzPct val="85000"/>
              <a:buFont typeface="Arial" panose="020B0604020202020204" pitchFamily="34" charset="0"/>
              <a:buChar char="-"/>
              <a:defRPr sz="16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652867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309836" y="331100"/>
            <a:ext cx="8977801" cy="590215"/>
          </a:xfrm>
        </p:spPr>
        <p:txBody>
          <a:bodyPr anchor="b">
            <a:normAutofit/>
          </a:bodyPr>
          <a:lstStyle>
            <a:lvl1pPr marL="0" indent="0">
              <a:buNone/>
              <a:defRPr sz="2533"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413"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413" rtl="0" eaLnBrk="1" latinLnBrk="0" hangingPunct="1">
                <a:lnSpc>
                  <a:spcPct val="85000"/>
                </a:lnSpc>
                <a:spcBef>
                  <a:spcPts val="272"/>
                </a:spcBef>
              </a:pPr>
              <a:t>‹Nº›</a:t>
            </a:fld>
            <a:endParaRPr lang="en-GB" sz="1067" kern="1200" dirty="0">
              <a:solidFill>
                <a:schemeClr val="bg1"/>
              </a:solidFill>
              <a:latin typeface="+mn-lt"/>
              <a:ea typeface="+mn-ea"/>
              <a:cs typeface="+mn-cs"/>
            </a:endParaRPr>
          </a:p>
        </p:txBody>
      </p:sp>
    </p:spTree>
    <p:extLst>
      <p:ext uri="{BB962C8B-B14F-4D97-AF65-F5344CB8AC3E}">
        <p14:creationId xmlns:p14="http://schemas.microsoft.com/office/powerpoint/2010/main" val="387246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2" y="857960"/>
            <a:ext cx="11539460"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0" y="331100"/>
            <a:ext cx="8947195"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311151" y="1865605"/>
            <a:ext cx="11051116" cy="3519196"/>
          </a:xfrm>
        </p:spPr>
        <p:txBody>
          <a:bodyPr/>
          <a:lstStyle>
            <a:lvl1pPr marL="234958" indent="-234958">
              <a:lnSpc>
                <a:spcPct val="100000"/>
              </a:lnSpc>
              <a:spcBef>
                <a:spcPts val="400"/>
              </a:spcBef>
              <a:spcAft>
                <a:spcPts val="400"/>
              </a:spcAft>
              <a:buFont typeface="Arial" panose="020B0604020202020204" pitchFamily="34" charset="0"/>
              <a:buChar char="•"/>
              <a:defRPr sz="1600" cap="none"/>
            </a:lvl1pPr>
            <a:lvl2pPr marL="635019" indent="-222257">
              <a:lnSpc>
                <a:spcPct val="100000"/>
              </a:lnSpc>
              <a:spcBef>
                <a:spcPts val="400"/>
              </a:spcBef>
              <a:spcAft>
                <a:spcPts val="400"/>
              </a:spcAft>
              <a:buFont typeface="Arial" panose="020B0604020202020204" pitchFamily="34" charset="0"/>
              <a:buChar char="–"/>
              <a:tabLst/>
              <a:defRPr sz="1600"/>
            </a:lvl2pPr>
            <a:lvl3pPr marL="922895" indent="-237074">
              <a:lnSpc>
                <a:spcPct val="100000"/>
              </a:lnSpc>
              <a:spcBef>
                <a:spcPts val="400"/>
              </a:spcBef>
              <a:spcAft>
                <a:spcPts val="400"/>
              </a:spcAft>
              <a:buSzPct val="85000"/>
              <a:buFont typeface="Arial" panose="020B0604020202020204" pitchFamily="34" charset="0"/>
              <a:buChar char="•"/>
              <a:defRPr sz="1600"/>
            </a:lvl3pPr>
            <a:lvl5pPr marL="1291205" indent="-232841">
              <a:lnSpc>
                <a:spcPct val="100000"/>
              </a:lnSpc>
              <a:spcBef>
                <a:spcPts val="400"/>
              </a:spcBef>
              <a:spcAft>
                <a:spcPts val="400"/>
              </a:spcAft>
              <a:buSzPct val="85000"/>
              <a:buFont typeface="Arial" panose="020B0604020202020204" pitchFamily="34" charset="0"/>
              <a:buChar char="-"/>
              <a:defRPr sz="16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051470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5" y="331100"/>
            <a:ext cx="8977799"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09837" y="1851261"/>
            <a:ext cx="10514221"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413"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413" rtl="0" eaLnBrk="1" latinLnBrk="0" hangingPunct="1">
                <a:lnSpc>
                  <a:spcPct val="85000"/>
                </a:lnSpc>
                <a:spcBef>
                  <a:spcPts val="272"/>
                </a:spcBef>
              </a:pPr>
              <a:t>‹Nº›</a:t>
            </a:fld>
            <a:endParaRPr lang="en-GB" sz="1067" kern="1200" dirty="0">
              <a:solidFill>
                <a:schemeClr val="bg1"/>
              </a:solidFill>
              <a:latin typeface="+mn-lt"/>
              <a:ea typeface="+mn-ea"/>
              <a:cs typeface="+mn-cs"/>
            </a:endParaRPr>
          </a:p>
        </p:txBody>
      </p:sp>
    </p:spTree>
    <p:extLst>
      <p:ext uri="{BB962C8B-B14F-4D97-AF65-F5344CB8AC3E}">
        <p14:creationId xmlns:p14="http://schemas.microsoft.com/office/powerpoint/2010/main" val="199910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5" y="331100"/>
            <a:ext cx="8977799"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413"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413" rtl="0" eaLnBrk="1" latinLnBrk="0" hangingPunct="1">
                <a:lnSpc>
                  <a:spcPct val="85000"/>
                </a:lnSpc>
                <a:spcBef>
                  <a:spcPts val="272"/>
                </a:spcBef>
              </a:pPr>
              <a:t>‹Nº›</a:t>
            </a:fld>
            <a:endParaRPr lang="en-GB" sz="1067" kern="1200" dirty="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311151" y="1865605"/>
            <a:ext cx="11051116" cy="3519196"/>
          </a:xfrm>
        </p:spPr>
        <p:txBody>
          <a:bodyPr/>
          <a:lstStyle>
            <a:lvl1pPr marL="234958" indent="-234958">
              <a:lnSpc>
                <a:spcPct val="100000"/>
              </a:lnSpc>
              <a:spcBef>
                <a:spcPts val="400"/>
              </a:spcBef>
              <a:spcAft>
                <a:spcPts val="400"/>
              </a:spcAft>
              <a:buFont typeface="Arial" panose="020B0604020202020204" pitchFamily="34" charset="0"/>
              <a:buChar char="•"/>
              <a:defRPr sz="1600" cap="none">
                <a:solidFill>
                  <a:schemeClr val="bg1"/>
                </a:solidFill>
              </a:defRPr>
            </a:lvl1pPr>
            <a:lvl2pPr marL="635019" indent="-222257">
              <a:lnSpc>
                <a:spcPct val="100000"/>
              </a:lnSpc>
              <a:spcBef>
                <a:spcPts val="400"/>
              </a:spcBef>
              <a:spcAft>
                <a:spcPts val="400"/>
              </a:spcAft>
              <a:buFont typeface="Arial" panose="020B0604020202020204" pitchFamily="34" charset="0"/>
              <a:buChar char="–"/>
              <a:tabLst/>
              <a:defRPr sz="1600">
                <a:solidFill>
                  <a:schemeClr val="bg1"/>
                </a:solidFill>
              </a:defRPr>
            </a:lvl2pPr>
            <a:lvl3pPr marL="922895" indent="-237074">
              <a:lnSpc>
                <a:spcPct val="100000"/>
              </a:lnSpc>
              <a:spcBef>
                <a:spcPts val="400"/>
              </a:spcBef>
              <a:spcAft>
                <a:spcPts val="400"/>
              </a:spcAft>
              <a:buSzPct val="85000"/>
              <a:buFont typeface="Arial" panose="020B0604020202020204" pitchFamily="34" charset="0"/>
              <a:buChar char="•"/>
              <a:defRPr sz="1600">
                <a:solidFill>
                  <a:schemeClr val="bg1"/>
                </a:solidFill>
              </a:defRPr>
            </a:lvl3pPr>
            <a:lvl5pPr marL="1291205" indent="-232841">
              <a:lnSpc>
                <a:spcPct val="100000"/>
              </a:lnSpc>
              <a:spcBef>
                <a:spcPts val="400"/>
              </a:spcBef>
              <a:spcAft>
                <a:spcPts val="400"/>
              </a:spcAft>
              <a:buSzPct val="85000"/>
              <a:buFont typeface="Arial" panose="020B0604020202020204" pitchFamily="34" charset="0"/>
              <a:buChar char="-"/>
              <a:defRPr sz="16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433175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11955"/>
            <a:ext cx="4987364"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s-ES"/>
              <a:t>Haga clic en el icono para agregar una imagen</a:t>
            </a:r>
            <a:endParaRPr lang="en-GB"/>
          </a:p>
        </p:txBody>
      </p:sp>
      <p:sp>
        <p:nvSpPr>
          <p:cNvPr id="2" name="Title 1"/>
          <p:cNvSpPr>
            <a:spLocks noGrp="1"/>
          </p:cNvSpPr>
          <p:nvPr>
            <p:ph type="ctrTitle" hasCustomPrompt="1"/>
          </p:nvPr>
        </p:nvSpPr>
        <p:spPr>
          <a:xfrm>
            <a:off x="5568001" y="2861758"/>
            <a:ext cx="6265412" cy="693973"/>
          </a:xfrm>
        </p:spPr>
        <p:txBody>
          <a:bodyPr anchor="ctr"/>
          <a:lstStyle>
            <a:lvl1pPr>
              <a:defRPr sz="4933" baseline="0"/>
            </a:lvl1pPr>
          </a:lstStyle>
          <a:p>
            <a:r>
              <a:rPr lang="en-US" dirty="0"/>
              <a:t>Impact word(s)</a:t>
            </a:r>
          </a:p>
        </p:txBody>
      </p:sp>
      <p:sp>
        <p:nvSpPr>
          <p:cNvPr id="3" name="Subtitle 2"/>
          <p:cNvSpPr>
            <a:spLocks noGrp="1"/>
          </p:cNvSpPr>
          <p:nvPr>
            <p:ph type="subTitle" idx="1" hasCustomPrompt="1"/>
          </p:nvPr>
        </p:nvSpPr>
        <p:spPr>
          <a:xfrm>
            <a:off x="5568001" y="3819109"/>
            <a:ext cx="6265412" cy="1776400"/>
          </a:xfrm>
        </p:spPr>
        <p:txBody>
          <a:bodyPr/>
          <a:lstStyle>
            <a:lvl1pPr marL="0" indent="0" algn="l">
              <a:buNone/>
              <a:defRPr baseline="0">
                <a:solidFill>
                  <a:schemeClr val="bg2">
                    <a:lumMod val="75000"/>
                  </a:schemeClr>
                </a:solidFill>
              </a:defRPr>
            </a:lvl1pPr>
            <a:lvl2pPr marL="4320" indent="0" algn="l">
              <a:spcBef>
                <a:spcPts val="0"/>
              </a:spcBef>
              <a:buNone/>
              <a:tabLst/>
              <a:defRPr baseline="0">
                <a:solidFill>
                  <a:schemeClr val="bg2">
                    <a:lumMod val="75000"/>
                  </a:schemeClr>
                </a:solidFill>
              </a:defRPr>
            </a:lvl2pPr>
            <a:lvl3pPr marL="1232413" indent="0" algn="ctr">
              <a:buNone/>
              <a:defRPr>
                <a:solidFill>
                  <a:schemeClr val="tx1">
                    <a:tint val="75000"/>
                  </a:schemeClr>
                </a:solidFill>
              </a:defRPr>
            </a:lvl3pPr>
            <a:lvl4pPr marL="1848618" indent="0" algn="ctr">
              <a:buNone/>
              <a:defRPr>
                <a:solidFill>
                  <a:schemeClr val="tx1">
                    <a:tint val="75000"/>
                  </a:schemeClr>
                </a:solidFill>
              </a:defRPr>
            </a:lvl4pPr>
            <a:lvl5pPr marL="2464826" indent="0" algn="ctr">
              <a:buNone/>
              <a:defRPr>
                <a:solidFill>
                  <a:schemeClr val="tx1">
                    <a:tint val="75000"/>
                  </a:schemeClr>
                </a:solidFill>
              </a:defRPr>
            </a:lvl5pPr>
            <a:lvl6pPr marL="3081032" indent="0" algn="ctr">
              <a:buNone/>
              <a:defRPr>
                <a:solidFill>
                  <a:schemeClr val="tx1">
                    <a:tint val="75000"/>
                  </a:schemeClr>
                </a:solidFill>
              </a:defRPr>
            </a:lvl6pPr>
            <a:lvl7pPr marL="3697240" indent="0" algn="ctr">
              <a:buNone/>
              <a:defRPr>
                <a:solidFill>
                  <a:schemeClr val="tx1">
                    <a:tint val="75000"/>
                  </a:schemeClr>
                </a:solidFill>
              </a:defRPr>
            </a:lvl7pPr>
            <a:lvl8pPr marL="4313445" indent="0" algn="ctr">
              <a:buNone/>
              <a:defRPr>
                <a:solidFill>
                  <a:schemeClr val="tx1">
                    <a:tint val="75000"/>
                  </a:schemeClr>
                </a:solidFill>
              </a:defRPr>
            </a:lvl8pPr>
            <a:lvl9pPr marL="4929649"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5568001" y="1852086"/>
            <a:ext cx="6265412" cy="849939"/>
          </a:xfrm>
        </p:spPr>
        <p:txBody>
          <a:bodyPr anchor="b">
            <a:normAutofit/>
          </a:bodyPr>
          <a:lstStyle>
            <a:lvl1pPr>
              <a:defRPr sz="2933"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10252048" y="897173"/>
            <a:ext cx="1553701" cy="844549"/>
          </a:xfrm>
          <a:solidFill>
            <a:schemeClr val="bg1"/>
          </a:solidFill>
        </p:spPr>
        <p:txBody>
          <a:bodyPr/>
          <a:lstStyle>
            <a:lvl1pPr algn="ctr">
              <a:defRPr sz="1867"/>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329750" y="6169898"/>
            <a:ext cx="747175" cy="346923"/>
          </a:xfrm>
          <a:prstGeom prst="rect">
            <a:avLst/>
          </a:prstGeom>
        </p:spPr>
        <p:txBody>
          <a:bodyPr lIns="0" tIns="0" rIns="0" bIns="0" anchor="b"/>
          <a:lstStyle>
            <a:lvl1pPr>
              <a:defRPr sz="1067">
                <a:solidFill>
                  <a:schemeClr val="bg1">
                    <a:lumMod val="95000"/>
                  </a:schemeClr>
                </a:solidFill>
              </a:defRPr>
            </a:lvl1pPr>
          </a:lstStyle>
          <a:p>
            <a:fld id="{7F034911-0302-4AAB-AEF0-815419E29289}" type="slidenum">
              <a:rPr lang="en-US" smtClean="0"/>
              <a:pPr/>
              <a:t>‹Nº›</a:t>
            </a:fld>
            <a:endParaRPr lang="en-US"/>
          </a:p>
        </p:txBody>
      </p:sp>
      <p:sp>
        <p:nvSpPr>
          <p:cNvPr id="14" name="Footer Placeholder 10"/>
          <p:cNvSpPr>
            <a:spLocks noGrp="1"/>
          </p:cNvSpPr>
          <p:nvPr>
            <p:ph type="ftr" sz="quarter" idx="11"/>
          </p:nvPr>
        </p:nvSpPr>
        <p:spPr>
          <a:xfrm>
            <a:off x="5568001" y="5375269"/>
            <a:ext cx="6265412" cy="794629"/>
          </a:xfrm>
          <a:prstGeom prst="rect">
            <a:avLst/>
          </a:prstGeom>
        </p:spPr>
        <p:txBody>
          <a:bodyPr lIns="0" tIns="0" rIns="0" bIns="0"/>
          <a:lstStyle>
            <a:lvl1pPr>
              <a:defRPr sz="1333">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a:lnSpc>
                <a:spcPct val="85000"/>
              </a:lnSpc>
              <a:spcBef>
                <a:spcPts val="272"/>
              </a:spcBef>
            </a:pPr>
            <a:fld id="{01990C03-C3A3-48FE-AF6D-3AE397C89625}" type="slidenum">
              <a:rPr lang="en-GB" sz="1333">
                <a:solidFill>
                  <a:schemeClr val="bg1"/>
                </a:solidFill>
              </a:rPr>
              <a:pPr>
                <a:lnSpc>
                  <a:spcPct val="85000"/>
                </a:lnSpc>
                <a:spcBef>
                  <a:spcPts val="272"/>
                </a:spcBef>
              </a:pPr>
              <a:t>‹Nº›</a:t>
            </a:fld>
            <a:endParaRPr lang="en-GB" sz="1333" dirty="0">
              <a:solidFill>
                <a:schemeClr val="bg1"/>
              </a:solidFill>
            </a:endParaRPr>
          </a:p>
        </p:txBody>
      </p:sp>
    </p:spTree>
    <p:extLst>
      <p:ext uri="{BB962C8B-B14F-4D97-AF65-F5344CB8AC3E}">
        <p14:creationId xmlns:p14="http://schemas.microsoft.com/office/powerpoint/2010/main" val="1554818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413"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413" rtl="0" eaLnBrk="1" latinLnBrk="0" hangingPunct="1">
                <a:lnSpc>
                  <a:spcPct val="85000"/>
                </a:lnSpc>
                <a:spcBef>
                  <a:spcPts val="272"/>
                </a:spcBef>
              </a:pPr>
              <a:t>‹Nº›</a:t>
            </a:fld>
            <a:endParaRPr lang="en-GB" sz="1067" kern="1200" dirty="0">
              <a:solidFill>
                <a:schemeClr val="bg1"/>
              </a:solidFill>
              <a:latin typeface="+mn-lt"/>
              <a:ea typeface="+mn-ea"/>
              <a:cs typeface="+mn-cs"/>
            </a:endParaRPr>
          </a:p>
        </p:txBody>
      </p:sp>
      <p:sp>
        <p:nvSpPr>
          <p:cNvPr id="6" name="Picture Placeholder 5"/>
          <p:cNvSpPr>
            <a:spLocks noGrp="1"/>
          </p:cNvSpPr>
          <p:nvPr>
            <p:ph type="pic" sz="quarter" idx="10"/>
          </p:nvPr>
        </p:nvSpPr>
        <p:spPr>
          <a:xfrm>
            <a:off x="991177" y="2163485"/>
            <a:ext cx="1615017" cy="1612900"/>
          </a:xfrm>
          <a:prstGeom prst="ellipse">
            <a:avLst/>
          </a:prstGeom>
        </p:spPr>
        <p:txBody>
          <a:bodyPr/>
          <a:lstStyle>
            <a:lvl1pPr>
              <a:defRPr>
                <a:solidFill>
                  <a:schemeClr val="bg1"/>
                </a:solidFill>
              </a:defRPr>
            </a:lvl1pPr>
          </a:lstStyle>
          <a:p>
            <a:r>
              <a:rPr lang="es-ES"/>
              <a:t>Haga clic en el icono para agregar una imagen</a:t>
            </a:r>
            <a:endParaRPr lang="en-GB" dirty="0"/>
          </a:p>
        </p:txBody>
      </p:sp>
      <p:sp>
        <p:nvSpPr>
          <p:cNvPr id="16" name="Picture Placeholder 5"/>
          <p:cNvSpPr>
            <a:spLocks noGrp="1"/>
          </p:cNvSpPr>
          <p:nvPr>
            <p:ph type="pic" sz="quarter" idx="11"/>
          </p:nvPr>
        </p:nvSpPr>
        <p:spPr>
          <a:xfrm>
            <a:off x="5090970" y="2163485"/>
            <a:ext cx="1615017" cy="1612900"/>
          </a:xfrm>
          <a:prstGeom prst="ellipse">
            <a:avLst/>
          </a:prstGeom>
        </p:spPr>
        <p:txBody>
          <a:bodyPr/>
          <a:lstStyle>
            <a:lvl1pPr>
              <a:defRPr>
                <a:solidFill>
                  <a:schemeClr val="bg1"/>
                </a:solidFill>
              </a:defRPr>
            </a:lvl1pPr>
          </a:lstStyle>
          <a:p>
            <a:r>
              <a:rPr lang="es-ES"/>
              <a:t>Haga clic en el icono para agregar una imagen</a:t>
            </a:r>
            <a:endParaRPr lang="en-GB" dirty="0"/>
          </a:p>
        </p:txBody>
      </p:sp>
      <p:sp>
        <p:nvSpPr>
          <p:cNvPr id="19" name="Picture Placeholder 5"/>
          <p:cNvSpPr>
            <a:spLocks noGrp="1"/>
          </p:cNvSpPr>
          <p:nvPr>
            <p:ph type="pic" sz="quarter" idx="12"/>
          </p:nvPr>
        </p:nvSpPr>
        <p:spPr>
          <a:xfrm>
            <a:off x="9190764" y="2163485"/>
            <a:ext cx="1615017" cy="1612900"/>
          </a:xfrm>
          <a:prstGeom prst="ellipse">
            <a:avLst/>
          </a:prstGeom>
        </p:spPr>
        <p:txBody>
          <a:bodyPr/>
          <a:lstStyle>
            <a:lvl1pPr>
              <a:defRPr>
                <a:solidFill>
                  <a:schemeClr val="bg1"/>
                </a:solidFill>
              </a:defRPr>
            </a:lvl1pPr>
          </a:lstStyle>
          <a:p>
            <a:r>
              <a:rPr lang="es-ES"/>
              <a:t>Haga clic en el icono para agregar una imagen</a:t>
            </a:r>
            <a:endParaRPr lang="en-GB" dirty="0"/>
          </a:p>
        </p:txBody>
      </p:sp>
    </p:spTree>
    <p:extLst>
      <p:ext uri="{BB962C8B-B14F-4D97-AF65-F5344CB8AC3E}">
        <p14:creationId xmlns:p14="http://schemas.microsoft.com/office/powerpoint/2010/main" val="4290201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6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2" y="857960"/>
            <a:ext cx="11539460" cy="615397"/>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312001" y="331100"/>
            <a:ext cx="10516893"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61213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7" y="331100"/>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30201" y="1851259"/>
            <a:ext cx="10493855"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Tree>
    <p:extLst>
      <p:ext uri="{BB962C8B-B14F-4D97-AF65-F5344CB8AC3E}">
        <p14:creationId xmlns:p14="http://schemas.microsoft.com/office/powerpoint/2010/main" val="351074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60"/>
            <a:ext cx="11529295" cy="615397"/>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24100"/>
            <a:ext cx="8957556" cy="590215"/>
          </a:xfrm>
        </p:spPr>
        <p:txBody>
          <a:bodyPr anchor="b">
            <a:norm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1263269" y="1653118"/>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222" indent="-381011">
              <a:defRPr>
                <a:solidFill>
                  <a:schemeClr val="bg1"/>
                </a:solidFill>
              </a:defRPr>
            </a:lvl2pPr>
            <a:lvl3pPr marL="1198069" indent="-304809">
              <a:defRPr>
                <a:solidFill>
                  <a:schemeClr val="bg1"/>
                </a:solidFill>
              </a:defRPr>
            </a:lvl3pPr>
            <a:lvl4pPr marL="1676450" indent="-304809">
              <a:defRPr>
                <a:solidFill>
                  <a:schemeClr val="bg1"/>
                </a:solidFill>
              </a:defRPr>
            </a:lvl4pPr>
            <a:lvl5pPr marL="2150599" indent="-304809">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350572" y="1653118"/>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11" name="Picture Placeholder 8"/>
          <p:cNvSpPr>
            <a:spLocks noGrp="1"/>
          </p:cNvSpPr>
          <p:nvPr>
            <p:ph type="pic" sz="quarter" idx="18" hasCustomPrompt="1"/>
          </p:nvPr>
        </p:nvSpPr>
        <p:spPr>
          <a:xfrm>
            <a:off x="4261957" y="1653118"/>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12" name="Picture Placeholder 8"/>
          <p:cNvSpPr>
            <a:spLocks noGrp="1"/>
          </p:cNvSpPr>
          <p:nvPr>
            <p:ph type="pic" sz="quarter" idx="19" hasCustomPrompt="1"/>
          </p:nvPr>
        </p:nvSpPr>
        <p:spPr>
          <a:xfrm>
            <a:off x="8197220" y="1653118"/>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4" name="Text Placeholder 3"/>
          <p:cNvSpPr>
            <a:spLocks noGrp="1"/>
          </p:cNvSpPr>
          <p:nvPr>
            <p:ph type="body" sz="quarter" idx="20" hasCustomPrompt="1"/>
          </p:nvPr>
        </p:nvSpPr>
        <p:spPr>
          <a:xfrm>
            <a:off x="351367" y="2557383"/>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4261959" y="2557383"/>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8191602" y="2557383"/>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5174654" y="1653118"/>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222" indent="-381011">
              <a:defRPr>
                <a:solidFill>
                  <a:schemeClr val="bg1"/>
                </a:solidFill>
              </a:defRPr>
            </a:lvl2pPr>
            <a:lvl3pPr marL="1198069" indent="-304809">
              <a:defRPr>
                <a:solidFill>
                  <a:schemeClr val="bg1"/>
                </a:solidFill>
              </a:defRPr>
            </a:lvl3pPr>
            <a:lvl4pPr marL="1676450" indent="-304809">
              <a:defRPr>
                <a:solidFill>
                  <a:schemeClr val="bg1"/>
                </a:solidFill>
              </a:defRPr>
            </a:lvl4pPr>
            <a:lvl5pPr marL="2150599" indent="-304809">
              <a:defRPr/>
            </a:lvl5pPr>
          </a:lstStyle>
          <a:p>
            <a:pPr lvl="0"/>
            <a:r>
              <a:rPr lang="en-US" dirty="0"/>
              <a:t>Click to edit master text styles</a:t>
            </a:r>
          </a:p>
        </p:txBody>
      </p:sp>
      <p:sp>
        <p:nvSpPr>
          <p:cNvPr id="25" name="Content Placeholder 2"/>
          <p:cNvSpPr>
            <a:spLocks noGrp="1"/>
          </p:cNvSpPr>
          <p:nvPr>
            <p:ph idx="24" hasCustomPrompt="1"/>
          </p:nvPr>
        </p:nvSpPr>
        <p:spPr>
          <a:xfrm>
            <a:off x="9109917" y="1653118"/>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222" indent="-381011">
              <a:defRPr>
                <a:solidFill>
                  <a:schemeClr val="bg1"/>
                </a:solidFill>
              </a:defRPr>
            </a:lvl2pPr>
            <a:lvl3pPr marL="1198069" indent="-304809">
              <a:defRPr>
                <a:solidFill>
                  <a:schemeClr val="bg1"/>
                </a:solidFill>
              </a:defRPr>
            </a:lvl3pPr>
            <a:lvl4pPr marL="1676450" indent="-304809">
              <a:defRPr>
                <a:solidFill>
                  <a:schemeClr val="bg1"/>
                </a:solidFill>
              </a:defRPr>
            </a:lvl4pPr>
            <a:lvl5pPr marL="2150599" indent="-304809">
              <a:defRPr/>
            </a:lvl5pPr>
          </a:lstStyle>
          <a:p>
            <a:pPr lvl="0"/>
            <a:r>
              <a:rPr lang="en-US" dirty="0"/>
              <a:t>Click to edit master text styles</a:t>
            </a:r>
          </a:p>
        </p:txBody>
      </p:sp>
    </p:spTree>
    <p:extLst>
      <p:ext uri="{BB962C8B-B14F-4D97-AF65-F5344CB8AC3E}">
        <p14:creationId xmlns:p14="http://schemas.microsoft.com/office/powerpoint/2010/main" val="120849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1" y="0"/>
            <a:ext cx="5333549" cy="6858000"/>
          </a:xfrm>
        </p:spPr>
        <p:txBody>
          <a:bodyPr/>
          <a:lstStyle/>
          <a:p>
            <a:r>
              <a:rPr lang="es-ES"/>
              <a:t>Haga clic en el icono para agregar una imagen</a:t>
            </a:r>
            <a:endParaRPr lang="en-GB"/>
          </a:p>
        </p:txBody>
      </p:sp>
      <p:sp>
        <p:nvSpPr>
          <p:cNvPr id="2" name="Title 1"/>
          <p:cNvSpPr>
            <a:spLocks noGrp="1"/>
          </p:cNvSpPr>
          <p:nvPr>
            <p:ph type="ctrTitle" hasCustomPrompt="1"/>
          </p:nvPr>
        </p:nvSpPr>
        <p:spPr>
          <a:xfrm>
            <a:off x="6359371" y="2861758"/>
            <a:ext cx="5438665" cy="693973"/>
          </a:xfrm>
        </p:spPr>
        <p:txBody>
          <a:bodyPr anchor="ctr"/>
          <a:lstStyle>
            <a:lvl1pPr>
              <a:defRPr sz="4933" baseline="0"/>
            </a:lvl1pPr>
          </a:lstStyle>
          <a:p>
            <a:r>
              <a:rPr lang="en-US" dirty="0"/>
              <a:t>Impact word(s)</a:t>
            </a:r>
          </a:p>
        </p:txBody>
      </p:sp>
      <p:sp>
        <p:nvSpPr>
          <p:cNvPr id="3" name="Subtitle 2"/>
          <p:cNvSpPr>
            <a:spLocks noGrp="1"/>
          </p:cNvSpPr>
          <p:nvPr>
            <p:ph type="subTitle" idx="1" hasCustomPrompt="1"/>
          </p:nvPr>
        </p:nvSpPr>
        <p:spPr>
          <a:xfrm>
            <a:off x="6359371" y="3819109"/>
            <a:ext cx="5438665" cy="1776400"/>
          </a:xfrm>
        </p:spPr>
        <p:txBody>
          <a:bodyPr/>
          <a:lstStyle>
            <a:lvl1pPr marL="0" indent="0" algn="l">
              <a:buNone/>
              <a:defRPr baseline="0">
                <a:solidFill>
                  <a:schemeClr val="tx1"/>
                </a:solidFill>
              </a:defRPr>
            </a:lvl1pPr>
            <a:lvl2pPr marL="4320" indent="0" algn="l">
              <a:spcBef>
                <a:spcPts val="0"/>
              </a:spcBef>
              <a:buNone/>
              <a:tabLst/>
              <a:defRPr baseline="0">
                <a:solidFill>
                  <a:schemeClr val="tx1"/>
                </a:solidFill>
              </a:defRPr>
            </a:lvl2pPr>
            <a:lvl3pPr marL="1232413" indent="0" algn="ctr">
              <a:buNone/>
              <a:defRPr>
                <a:solidFill>
                  <a:schemeClr val="tx1">
                    <a:tint val="75000"/>
                  </a:schemeClr>
                </a:solidFill>
              </a:defRPr>
            </a:lvl3pPr>
            <a:lvl4pPr marL="1848618" indent="0" algn="ctr">
              <a:buNone/>
              <a:defRPr>
                <a:solidFill>
                  <a:schemeClr val="tx1">
                    <a:tint val="75000"/>
                  </a:schemeClr>
                </a:solidFill>
              </a:defRPr>
            </a:lvl4pPr>
            <a:lvl5pPr marL="2464826" indent="0" algn="ctr">
              <a:buNone/>
              <a:defRPr>
                <a:solidFill>
                  <a:schemeClr val="tx1">
                    <a:tint val="75000"/>
                  </a:schemeClr>
                </a:solidFill>
              </a:defRPr>
            </a:lvl5pPr>
            <a:lvl6pPr marL="3081032" indent="0" algn="ctr">
              <a:buNone/>
              <a:defRPr>
                <a:solidFill>
                  <a:schemeClr val="tx1">
                    <a:tint val="75000"/>
                  </a:schemeClr>
                </a:solidFill>
              </a:defRPr>
            </a:lvl6pPr>
            <a:lvl7pPr marL="3697240" indent="0" algn="ctr">
              <a:buNone/>
              <a:defRPr>
                <a:solidFill>
                  <a:schemeClr val="tx1">
                    <a:tint val="75000"/>
                  </a:schemeClr>
                </a:solidFill>
              </a:defRPr>
            </a:lvl7pPr>
            <a:lvl8pPr marL="4313445" indent="0" algn="ctr">
              <a:buNone/>
              <a:defRPr>
                <a:solidFill>
                  <a:schemeClr val="tx1">
                    <a:tint val="75000"/>
                  </a:schemeClr>
                </a:solidFill>
              </a:defRPr>
            </a:lvl8pPr>
            <a:lvl9pPr marL="4929649"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5923930" y="5375269"/>
            <a:ext cx="5925367" cy="346923"/>
          </a:xfrm>
          <a:prstGeom prst="rect">
            <a:avLst/>
          </a:prstGeom>
        </p:spPr>
        <p:txBody>
          <a:bodyPr lIns="62195" tIns="31098" rIns="62195" bIns="31098"/>
          <a:lstStyle>
            <a:lvl1pPr algn="l">
              <a:defRPr sz="1067">
                <a:solidFill>
                  <a:schemeClr val="bg2"/>
                </a:solidFill>
              </a:defRPr>
            </a:lvl1pPr>
          </a:lstStyle>
          <a:p>
            <a:r>
              <a:rPr lang="en-GB"/>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6359371" y="1852086"/>
            <a:ext cx="5438665" cy="849939"/>
          </a:xfrm>
        </p:spPr>
        <p:txBody>
          <a:bodyPr anchor="b">
            <a:normAutofit/>
          </a:bodyPr>
          <a:lstStyle>
            <a:lvl1pPr>
              <a:defRPr sz="2933"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10431603" y="790483"/>
            <a:ext cx="1366433" cy="962871"/>
          </a:xfrm>
          <a:noFill/>
        </p:spPr>
        <p:txBody>
          <a:bodyPr/>
          <a:lstStyle>
            <a:lvl1pPr algn="ctr">
              <a:defRPr sz="1867"/>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198575987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1" y="0"/>
            <a:ext cx="6095280" cy="6858000"/>
          </a:xfrm>
        </p:spPr>
        <p:txBody>
          <a:bodyPr/>
          <a:lstStyle/>
          <a:p>
            <a:r>
              <a:rPr lang="es-ES"/>
              <a:t>Haga clic en el icono para agregar una imagen</a:t>
            </a:r>
            <a:endParaRPr lang="en-GB"/>
          </a:p>
        </p:txBody>
      </p:sp>
      <p:sp>
        <p:nvSpPr>
          <p:cNvPr id="3" name="Subtitle 2"/>
          <p:cNvSpPr>
            <a:spLocks noGrp="1"/>
          </p:cNvSpPr>
          <p:nvPr>
            <p:ph type="subTitle" idx="1" hasCustomPrompt="1"/>
          </p:nvPr>
        </p:nvSpPr>
        <p:spPr>
          <a:xfrm>
            <a:off x="6381830" y="1497133"/>
            <a:ext cx="5467465" cy="3656447"/>
          </a:xfrm>
        </p:spPr>
        <p:txBody>
          <a:bodyPr anchor="ctr">
            <a:normAutofit/>
          </a:bodyPr>
          <a:lstStyle>
            <a:lvl1pPr marL="0" indent="0" algn="l">
              <a:buNone/>
              <a:defRPr sz="3600" b="1" baseline="0">
                <a:solidFill>
                  <a:schemeClr val="tx1"/>
                </a:solidFill>
              </a:defRPr>
            </a:lvl1pPr>
            <a:lvl2pPr marL="4320" indent="0" algn="l">
              <a:spcBef>
                <a:spcPts val="0"/>
              </a:spcBef>
              <a:buNone/>
              <a:tabLst/>
              <a:defRPr sz="2933" baseline="0">
                <a:solidFill>
                  <a:schemeClr val="bg2"/>
                </a:solidFill>
              </a:defRPr>
            </a:lvl2pPr>
            <a:lvl3pPr marL="1232413" indent="0" algn="ctr">
              <a:buNone/>
              <a:defRPr>
                <a:solidFill>
                  <a:schemeClr val="tx1">
                    <a:tint val="75000"/>
                  </a:schemeClr>
                </a:solidFill>
              </a:defRPr>
            </a:lvl3pPr>
            <a:lvl4pPr marL="1848618" indent="0" algn="ctr">
              <a:buNone/>
              <a:defRPr>
                <a:solidFill>
                  <a:schemeClr val="tx1">
                    <a:tint val="75000"/>
                  </a:schemeClr>
                </a:solidFill>
              </a:defRPr>
            </a:lvl4pPr>
            <a:lvl5pPr marL="2464826" indent="0" algn="ctr">
              <a:buNone/>
              <a:defRPr>
                <a:solidFill>
                  <a:schemeClr val="tx1">
                    <a:tint val="75000"/>
                  </a:schemeClr>
                </a:solidFill>
              </a:defRPr>
            </a:lvl5pPr>
            <a:lvl6pPr marL="3081032" indent="0" algn="ctr">
              <a:buNone/>
              <a:defRPr>
                <a:solidFill>
                  <a:schemeClr val="tx1">
                    <a:tint val="75000"/>
                  </a:schemeClr>
                </a:solidFill>
              </a:defRPr>
            </a:lvl6pPr>
            <a:lvl7pPr marL="3697240" indent="0" algn="ctr">
              <a:buNone/>
              <a:defRPr>
                <a:solidFill>
                  <a:schemeClr val="tx1">
                    <a:tint val="75000"/>
                  </a:schemeClr>
                </a:solidFill>
              </a:defRPr>
            </a:lvl7pPr>
            <a:lvl8pPr marL="4313445" indent="0" algn="ctr">
              <a:buNone/>
              <a:defRPr>
                <a:solidFill>
                  <a:schemeClr val="tx1">
                    <a:tint val="75000"/>
                  </a:schemeClr>
                </a:solidFill>
              </a:defRPr>
            </a:lvl8pPr>
            <a:lvl9pPr marL="4929649"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56832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11952"/>
            <a:ext cx="58928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s-ES"/>
              <a:t>Haga clic en el icono para agregar una imagen</a:t>
            </a:r>
            <a:endParaRPr lang="en-GB"/>
          </a:p>
        </p:txBody>
      </p:sp>
      <p:sp>
        <p:nvSpPr>
          <p:cNvPr id="3" name="Subtitle 2"/>
          <p:cNvSpPr>
            <a:spLocks noGrp="1"/>
          </p:cNvSpPr>
          <p:nvPr>
            <p:ph type="subTitle" idx="1" hasCustomPrompt="1"/>
          </p:nvPr>
        </p:nvSpPr>
        <p:spPr>
          <a:xfrm>
            <a:off x="6381830" y="1497133"/>
            <a:ext cx="5467465" cy="3656447"/>
          </a:xfrm>
        </p:spPr>
        <p:txBody>
          <a:bodyPr anchor="ctr">
            <a:normAutofit/>
          </a:bodyPr>
          <a:lstStyle>
            <a:lvl1pPr marL="0" indent="0" algn="l">
              <a:buNone/>
              <a:defRPr sz="3600" b="1" baseline="0">
                <a:solidFill>
                  <a:schemeClr val="tx1"/>
                </a:solidFill>
              </a:defRPr>
            </a:lvl1pPr>
            <a:lvl2pPr marL="4320" indent="0" algn="l">
              <a:spcBef>
                <a:spcPts val="0"/>
              </a:spcBef>
              <a:buNone/>
              <a:tabLst/>
              <a:defRPr sz="2933" baseline="0">
                <a:solidFill>
                  <a:schemeClr val="bg2"/>
                </a:solidFill>
              </a:defRPr>
            </a:lvl2pPr>
            <a:lvl3pPr marL="1232413" indent="0" algn="ctr">
              <a:buNone/>
              <a:defRPr>
                <a:solidFill>
                  <a:schemeClr val="tx1">
                    <a:tint val="75000"/>
                  </a:schemeClr>
                </a:solidFill>
              </a:defRPr>
            </a:lvl3pPr>
            <a:lvl4pPr marL="1848618" indent="0" algn="ctr">
              <a:buNone/>
              <a:defRPr>
                <a:solidFill>
                  <a:schemeClr val="tx1">
                    <a:tint val="75000"/>
                  </a:schemeClr>
                </a:solidFill>
              </a:defRPr>
            </a:lvl4pPr>
            <a:lvl5pPr marL="2464826" indent="0" algn="ctr">
              <a:buNone/>
              <a:defRPr>
                <a:solidFill>
                  <a:schemeClr val="tx1">
                    <a:tint val="75000"/>
                  </a:schemeClr>
                </a:solidFill>
              </a:defRPr>
            </a:lvl5pPr>
            <a:lvl6pPr marL="3081032" indent="0" algn="ctr">
              <a:buNone/>
              <a:defRPr>
                <a:solidFill>
                  <a:schemeClr val="tx1">
                    <a:tint val="75000"/>
                  </a:schemeClr>
                </a:solidFill>
              </a:defRPr>
            </a:lvl6pPr>
            <a:lvl7pPr marL="3697240" indent="0" algn="ctr">
              <a:buNone/>
              <a:defRPr>
                <a:solidFill>
                  <a:schemeClr val="tx1">
                    <a:tint val="75000"/>
                  </a:schemeClr>
                </a:solidFill>
              </a:defRPr>
            </a:lvl7pPr>
            <a:lvl8pPr marL="4313445" indent="0" algn="ctr">
              <a:buNone/>
              <a:defRPr>
                <a:solidFill>
                  <a:schemeClr val="tx1">
                    <a:tint val="75000"/>
                  </a:schemeClr>
                </a:solidFill>
              </a:defRPr>
            </a:lvl8pPr>
            <a:lvl9pPr marL="4929649"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84572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36" y="857960"/>
            <a:ext cx="11539460" cy="615397"/>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330202" y="1851259"/>
            <a:ext cx="11535495" cy="3524011"/>
          </a:xfrm>
          <a:prstGeom prst="rect">
            <a:avLst/>
          </a:prstGeom>
        </p:spPr>
        <p:txBody>
          <a:bodyPr vert="horz" lIns="0" tIns="0" rIns="0" bIns="0" rtlCol="0">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TextBox 12"/>
          <p:cNvSpPr txBox="1"/>
          <p:nvPr/>
        </p:nvSpPr>
        <p:spPr>
          <a:xfrm>
            <a:off x="319512" y="6249103"/>
            <a:ext cx="409584" cy="317340"/>
          </a:xfrm>
          <a:prstGeom prst="rect">
            <a:avLst/>
          </a:prstGeom>
        </p:spPr>
        <p:txBody>
          <a:bodyPr vert="horz" wrap="none" lIns="0" tIns="0" rIns="0" bIns="0" rtlCol="0" anchor="b">
            <a:normAutofit/>
          </a:bodyPr>
          <a:lstStyle/>
          <a:p>
            <a:pPr marL="0" algn="l" defTabSz="1232413" rtl="0" eaLnBrk="1" latinLnBrk="0" hangingPunct="1">
              <a:lnSpc>
                <a:spcPct val="85000"/>
              </a:lnSpc>
              <a:spcBef>
                <a:spcPts val="272"/>
              </a:spcBef>
            </a:pPr>
            <a:fld id="{01990C03-C3A3-48FE-AF6D-3AE397C89625}" type="slidenum">
              <a:rPr lang="en-GB" sz="1067" kern="1200" smtClean="0">
                <a:solidFill>
                  <a:schemeClr val="bg2"/>
                </a:solidFill>
                <a:latin typeface="+mn-lt"/>
                <a:ea typeface="+mn-ea"/>
                <a:cs typeface="+mn-cs"/>
              </a:rPr>
              <a:pPr marL="0" algn="l" defTabSz="1232413" rtl="0" eaLnBrk="1" latinLnBrk="0" hangingPunct="1">
                <a:lnSpc>
                  <a:spcPct val="85000"/>
                </a:lnSpc>
                <a:spcBef>
                  <a:spcPts val="272"/>
                </a:spcBef>
              </a:pPr>
              <a:t>‹Nº›</a:t>
            </a:fld>
            <a:endParaRPr lang="en-GB" sz="1067" kern="1200" dirty="0">
              <a:solidFill>
                <a:schemeClr val="bg2"/>
              </a:solidFill>
              <a:latin typeface="+mn-lt"/>
              <a:ea typeface="+mn-ea"/>
              <a:cs typeface="+mn-cs"/>
            </a:endParaRPr>
          </a:p>
        </p:txBody>
      </p:sp>
      <p:pic>
        <p:nvPicPr>
          <p:cNvPr id="6" name="Imagen 5"/>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868885" y="45617"/>
            <a:ext cx="996812" cy="374297"/>
          </a:xfrm>
          <a:prstGeom prst="rect">
            <a:avLst/>
          </a:prstGeom>
        </p:spPr>
      </p:pic>
    </p:spTree>
    <p:extLst>
      <p:ext uri="{BB962C8B-B14F-4D97-AF65-F5344CB8AC3E}">
        <p14:creationId xmlns:p14="http://schemas.microsoft.com/office/powerpoint/2010/main" val="3664736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p:txStyles>
    <p:titleStyle>
      <a:lvl1pPr algn="l" defTabSz="1232413" rtl="0" eaLnBrk="1" latinLnBrk="0" hangingPunct="1">
        <a:lnSpc>
          <a:spcPct val="90000"/>
        </a:lnSpc>
        <a:spcBef>
          <a:spcPts val="544"/>
        </a:spcBef>
        <a:buNone/>
        <a:tabLst/>
        <a:defRPr sz="4401" b="1" kern="1200">
          <a:solidFill>
            <a:schemeClr val="tx1"/>
          </a:solidFill>
          <a:latin typeface="+mj-lt"/>
          <a:ea typeface="+mj-ea"/>
          <a:cs typeface="+mj-cs"/>
        </a:defRPr>
      </a:lvl1pPr>
    </p:titleStyle>
    <p:bodyStyle>
      <a:lvl1pPr marL="0" indent="0" algn="l" defTabSz="1232413" rtl="0" eaLnBrk="1" latinLnBrk="0" hangingPunct="1">
        <a:lnSpc>
          <a:spcPct val="100000"/>
        </a:lnSpc>
        <a:spcBef>
          <a:spcPts val="400"/>
        </a:spcBef>
        <a:spcAft>
          <a:spcPts val="400"/>
        </a:spcAft>
        <a:buFont typeface="Arial" panose="020B0604020202020204" pitchFamily="34" charset="0"/>
        <a:buNone/>
        <a:defRPr sz="2133" kern="1200" cap="all" baseline="0">
          <a:solidFill>
            <a:schemeClr val="tx1"/>
          </a:solidFill>
          <a:latin typeface="+mn-lt"/>
          <a:ea typeface="+mn-ea"/>
          <a:cs typeface="+mn-cs"/>
        </a:defRPr>
      </a:lvl1pPr>
      <a:lvl2pPr marL="4320" indent="0" algn="l" defTabSz="1232413" rtl="0" eaLnBrk="1" latinLnBrk="0" hangingPunct="1">
        <a:lnSpc>
          <a:spcPct val="100000"/>
        </a:lnSpc>
        <a:spcBef>
          <a:spcPts val="400"/>
        </a:spcBef>
        <a:spcAft>
          <a:spcPts val="400"/>
        </a:spcAft>
        <a:buFont typeface="Arial" panose="020B0604020202020204" pitchFamily="34" charset="0"/>
        <a:buNone/>
        <a:defRPr sz="1600" kern="1200">
          <a:solidFill>
            <a:schemeClr val="tx1"/>
          </a:solidFill>
          <a:latin typeface="+mn-lt"/>
          <a:ea typeface="+mn-ea"/>
          <a:cs typeface="+mn-cs"/>
        </a:defRPr>
      </a:lvl2pPr>
      <a:lvl3pPr marL="249077" indent="-249077" algn="l" defTabSz="1232413"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3pPr>
      <a:lvl4pPr marL="575899" indent="-254836" algn="l" defTabSz="1232413"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809137" indent="-234679" algn="l" defTabSz="1232413" rtl="0" eaLnBrk="1" latinLnBrk="0" hangingPunct="1">
        <a:lnSpc>
          <a:spcPct val="100000"/>
        </a:lnSpc>
        <a:spcBef>
          <a:spcPts val="400"/>
        </a:spcBef>
        <a:spcAft>
          <a:spcPts val="400"/>
        </a:spcAft>
        <a:buSzPct val="85000"/>
        <a:buFont typeface="Arial" panose="020B0604020202020204" pitchFamily="34" charset="0"/>
        <a:buChar char="•"/>
        <a:defRPr sz="1600" kern="1200">
          <a:solidFill>
            <a:schemeClr val="tx1"/>
          </a:solidFill>
          <a:latin typeface="+mn-lt"/>
          <a:ea typeface="+mn-ea"/>
          <a:cs typeface="+mn-cs"/>
        </a:defRPr>
      </a:lvl5pPr>
      <a:lvl6pPr marL="3389135" indent="-308103" algn="l" defTabSz="123241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342" indent="-308103" algn="l" defTabSz="123241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546" indent="-308103" algn="l" defTabSz="123241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755" indent="-308103" algn="l" defTabSz="123241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32413" rtl="0" eaLnBrk="1" latinLnBrk="0" hangingPunct="1">
        <a:defRPr sz="2400" kern="1200">
          <a:solidFill>
            <a:schemeClr val="tx1"/>
          </a:solidFill>
          <a:latin typeface="+mn-lt"/>
          <a:ea typeface="+mn-ea"/>
          <a:cs typeface="+mn-cs"/>
        </a:defRPr>
      </a:lvl1pPr>
      <a:lvl2pPr marL="616205" algn="l" defTabSz="1232413" rtl="0" eaLnBrk="1" latinLnBrk="0" hangingPunct="1">
        <a:defRPr sz="2400" kern="1200">
          <a:solidFill>
            <a:schemeClr val="tx1"/>
          </a:solidFill>
          <a:latin typeface="+mn-lt"/>
          <a:ea typeface="+mn-ea"/>
          <a:cs typeface="+mn-cs"/>
        </a:defRPr>
      </a:lvl2pPr>
      <a:lvl3pPr marL="1232413" algn="l" defTabSz="1232413" rtl="0" eaLnBrk="1" latinLnBrk="0" hangingPunct="1">
        <a:defRPr sz="2400" kern="1200">
          <a:solidFill>
            <a:schemeClr val="tx1"/>
          </a:solidFill>
          <a:latin typeface="+mn-lt"/>
          <a:ea typeface="+mn-ea"/>
          <a:cs typeface="+mn-cs"/>
        </a:defRPr>
      </a:lvl3pPr>
      <a:lvl4pPr marL="1848618" algn="l" defTabSz="1232413" rtl="0" eaLnBrk="1" latinLnBrk="0" hangingPunct="1">
        <a:defRPr sz="2400" kern="1200">
          <a:solidFill>
            <a:schemeClr val="tx1"/>
          </a:solidFill>
          <a:latin typeface="+mn-lt"/>
          <a:ea typeface="+mn-ea"/>
          <a:cs typeface="+mn-cs"/>
        </a:defRPr>
      </a:lvl4pPr>
      <a:lvl5pPr marL="2464826" algn="l" defTabSz="1232413" rtl="0" eaLnBrk="1" latinLnBrk="0" hangingPunct="1">
        <a:defRPr sz="2400" kern="1200">
          <a:solidFill>
            <a:schemeClr val="tx1"/>
          </a:solidFill>
          <a:latin typeface="+mn-lt"/>
          <a:ea typeface="+mn-ea"/>
          <a:cs typeface="+mn-cs"/>
        </a:defRPr>
      </a:lvl5pPr>
      <a:lvl6pPr marL="3081032" algn="l" defTabSz="1232413" rtl="0" eaLnBrk="1" latinLnBrk="0" hangingPunct="1">
        <a:defRPr sz="2400" kern="1200">
          <a:solidFill>
            <a:schemeClr val="tx1"/>
          </a:solidFill>
          <a:latin typeface="+mn-lt"/>
          <a:ea typeface="+mn-ea"/>
          <a:cs typeface="+mn-cs"/>
        </a:defRPr>
      </a:lvl6pPr>
      <a:lvl7pPr marL="3697240" algn="l" defTabSz="1232413" rtl="0" eaLnBrk="1" latinLnBrk="0" hangingPunct="1">
        <a:defRPr sz="2400" kern="1200">
          <a:solidFill>
            <a:schemeClr val="tx1"/>
          </a:solidFill>
          <a:latin typeface="+mn-lt"/>
          <a:ea typeface="+mn-ea"/>
          <a:cs typeface="+mn-cs"/>
        </a:defRPr>
      </a:lvl7pPr>
      <a:lvl8pPr marL="4313445" algn="l" defTabSz="1232413" rtl="0" eaLnBrk="1" latinLnBrk="0" hangingPunct="1">
        <a:defRPr sz="2400" kern="1200">
          <a:solidFill>
            <a:schemeClr val="tx1"/>
          </a:solidFill>
          <a:latin typeface="+mn-lt"/>
          <a:ea typeface="+mn-ea"/>
          <a:cs typeface="+mn-cs"/>
        </a:defRPr>
      </a:lvl8pPr>
      <a:lvl9pPr marL="4929649" algn="l" defTabSz="123241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bez.es/Odebrecht" TargetMode="External"/><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6359369" y="670693"/>
            <a:ext cx="5438665" cy="2732799"/>
          </a:xfrm>
        </p:spPr>
        <p:txBody>
          <a:bodyPr/>
          <a:lstStyle/>
          <a:p>
            <a:pPr algn="ctr"/>
            <a:r>
              <a:rPr lang="es-PE" dirty="0"/>
              <a:t>Décima encuesta </a:t>
            </a:r>
            <a:r>
              <a:rPr lang="es-PE" dirty="0" smtClean="0"/>
              <a:t>nacional sobre percepciones de corrupción</a:t>
            </a:r>
            <a:endParaRPr lang="es-PE" dirty="0"/>
          </a:p>
        </p:txBody>
      </p:sp>
      <p:sp>
        <p:nvSpPr>
          <p:cNvPr id="4" name="Subtítulo 3"/>
          <p:cNvSpPr>
            <a:spLocks noGrp="1"/>
          </p:cNvSpPr>
          <p:nvPr>
            <p:ph type="subTitle" idx="1"/>
          </p:nvPr>
        </p:nvSpPr>
        <p:spPr>
          <a:xfrm>
            <a:off x="6359369" y="3533627"/>
            <a:ext cx="5438665" cy="381735"/>
          </a:xfrm>
        </p:spPr>
        <p:txBody>
          <a:bodyPr/>
          <a:lstStyle/>
          <a:p>
            <a:pPr algn="ctr"/>
            <a:r>
              <a:rPr lang="es-PE" dirty="0"/>
              <a:t>Setiembre 2017</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925" y="4216638"/>
            <a:ext cx="3591295" cy="1833011"/>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6000" cy="6960358"/>
          </a:xfrm>
          <a:prstGeom prst="rect">
            <a:avLst/>
          </a:prstGeom>
        </p:spPr>
      </p:pic>
    </p:spTree>
    <p:extLst>
      <p:ext uri="{BB962C8B-B14F-4D97-AF65-F5344CB8AC3E}">
        <p14:creationId xmlns:p14="http://schemas.microsoft.com/office/powerpoint/2010/main" val="3126071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2343" t="4472" b="3055"/>
          <a:stretch/>
        </p:blipFill>
        <p:spPr>
          <a:xfrm>
            <a:off x="134360" y="254728"/>
            <a:ext cx="11031017" cy="6368699"/>
          </a:xfrm>
          <a:prstGeom prst="rect">
            <a:avLst/>
          </a:prstGeom>
        </p:spPr>
      </p:pic>
      <p:sp>
        <p:nvSpPr>
          <p:cNvPr id="8" name="CuadroTexto 7"/>
          <p:cNvSpPr txBox="1"/>
          <p:nvPr/>
        </p:nvSpPr>
        <p:spPr>
          <a:xfrm>
            <a:off x="7913848" y="6456775"/>
            <a:ext cx="3368768" cy="166651"/>
          </a:xfrm>
          <a:prstGeom prst="rect">
            <a:avLst/>
          </a:prstGeom>
        </p:spPr>
        <p:txBody>
          <a:bodyPr vert="horz" wrap="square" lIns="0" tIns="0" rIns="0" bIns="0" rtlCol="0">
            <a:spAutoFit/>
          </a:bodyPr>
          <a:lstStyle/>
          <a:p>
            <a:pPr marL="4689" defTabSz="900227"/>
            <a:r>
              <a:rPr lang="es-PE" sz="1083" kern="0" dirty="0">
                <a:solidFill>
                  <a:sysClr val="windowText" lastClr="000000"/>
                </a:solidFill>
              </a:rPr>
              <a:t>Fuente: </a:t>
            </a:r>
            <a:r>
              <a:rPr lang="es-PE" sz="1083" kern="0" dirty="0">
                <a:solidFill>
                  <a:sysClr val="windowText" lastClr="000000"/>
                </a:solidFill>
                <a:hlinkClick r:id="rId3"/>
              </a:rPr>
              <a:t>www.bez.es/Odebrecht</a:t>
            </a:r>
            <a:r>
              <a:rPr lang="es-PE" sz="1083" kern="0" dirty="0">
                <a:solidFill>
                  <a:sysClr val="windowText" lastClr="000000"/>
                </a:solidFill>
              </a:rPr>
              <a:t>contaminalatinoamerica</a:t>
            </a:r>
          </a:p>
        </p:txBody>
      </p:sp>
      <p:sp>
        <p:nvSpPr>
          <p:cNvPr id="10" name="Rectángulo 9"/>
          <p:cNvSpPr/>
          <p:nvPr/>
        </p:nvSpPr>
        <p:spPr>
          <a:xfrm>
            <a:off x="6825526" y="483141"/>
            <a:ext cx="5078835" cy="280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sz="1772" b="1" kern="0" dirty="0">
              <a:solidFill>
                <a:sysClr val="windowText" lastClr="000000"/>
              </a:solidFill>
            </a:endParaRPr>
          </a:p>
        </p:txBody>
      </p:sp>
      <p:sp>
        <p:nvSpPr>
          <p:cNvPr id="11" name="CuadroTexto 10"/>
          <p:cNvSpPr txBox="1"/>
          <p:nvPr/>
        </p:nvSpPr>
        <p:spPr>
          <a:xfrm>
            <a:off x="6825526" y="794150"/>
            <a:ext cx="4483963" cy="2181619"/>
          </a:xfrm>
          <a:prstGeom prst="rect">
            <a:avLst/>
          </a:prstGeom>
        </p:spPr>
        <p:txBody>
          <a:bodyPr vert="horz" wrap="square" lIns="0" tIns="0" rIns="0" bIns="0" rtlCol="0">
            <a:spAutoFit/>
          </a:bodyPr>
          <a:lstStyle/>
          <a:p>
            <a:pPr marL="4689" algn="just" defTabSz="900227"/>
            <a:r>
              <a:rPr lang="es-PE" sz="2363" b="1" kern="0" dirty="0">
                <a:solidFill>
                  <a:sysClr val="windowText" lastClr="000000"/>
                </a:solidFill>
                <a:effectLst>
                  <a:outerShdw blurRad="38100" dist="38100" dir="2700000" algn="tl">
                    <a:srgbClr val="000000">
                      <a:alpha val="43137"/>
                    </a:srgbClr>
                  </a:outerShdw>
                </a:effectLst>
              </a:rPr>
              <a:t>La empresa brasilera </a:t>
            </a:r>
            <a:r>
              <a:rPr lang="es-PE" sz="2363" b="1" kern="0" dirty="0" err="1">
                <a:solidFill>
                  <a:sysClr val="windowText" lastClr="000000"/>
                </a:solidFill>
                <a:effectLst>
                  <a:outerShdw blurRad="38100" dist="38100" dir="2700000" algn="tl">
                    <a:srgbClr val="000000">
                      <a:alpha val="43137"/>
                    </a:srgbClr>
                  </a:outerShdw>
                </a:effectLst>
              </a:rPr>
              <a:t>Odebrecht</a:t>
            </a:r>
            <a:r>
              <a:rPr lang="es-PE" sz="2363" b="1" kern="0" dirty="0">
                <a:solidFill>
                  <a:sysClr val="windowText" lastClr="000000"/>
                </a:solidFill>
                <a:effectLst>
                  <a:outerShdw blurRad="38100" dist="38100" dir="2700000" algn="tl">
                    <a:srgbClr val="000000">
                      <a:alpha val="43137"/>
                    </a:srgbClr>
                  </a:outerShdw>
                </a:effectLst>
              </a:rPr>
              <a:t>,  reveló que pagó sobornos a autoridades  en 12 países, para asegurar las concesiones públicas de sus proyectos y leyes favorables para sus operaciones.</a:t>
            </a:r>
          </a:p>
        </p:txBody>
      </p:sp>
    </p:spTree>
    <p:extLst>
      <p:ext uri="{BB962C8B-B14F-4D97-AF65-F5344CB8AC3E}">
        <p14:creationId xmlns:p14="http://schemas.microsoft.com/office/powerpoint/2010/main" val="389561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53187"/>
            <a:ext cx="12192000" cy="6751627"/>
          </a:xfrm>
          <a:prstGeom prst="rect">
            <a:avLst/>
          </a:prstGeom>
          <a:solidFill>
            <a:schemeClr val="bg1"/>
          </a:solidFill>
          <a:ln>
            <a:noFill/>
          </a:ln>
          <a:effectLst/>
        </p:spPr>
      </p:sp>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964073" y="4195788"/>
            <a:ext cx="6224968" cy="2608789"/>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8" name="Imagen 7"/>
          <p:cNvPicPr>
            <a:picLocks noChangeAspect="1"/>
          </p:cNvPicPr>
          <p:nvPr/>
        </p:nvPicPr>
        <p:blipFill rotWithShape="1">
          <a:blip r:embed="rId4">
            <a:grayscl/>
            <a:extLst>
              <a:ext uri="{28A0092B-C50C-407E-A947-70E740481C1C}">
                <a14:useLocalDpi xmlns:a14="http://schemas.microsoft.com/office/drawing/2010/main" val="0"/>
              </a:ext>
            </a:extLst>
          </a:blip>
          <a:srcRect t="16290" r="2" b="19354"/>
          <a:stretch/>
        </p:blipFill>
        <p:spPr>
          <a:xfrm>
            <a:off x="19" y="3922776"/>
            <a:ext cx="7698544" cy="2882038"/>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t="14106" r="2" b="11465"/>
          <a:stretch/>
        </p:blipFill>
        <p:spPr>
          <a:xfrm>
            <a:off x="4493435" y="53426"/>
            <a:ext cx="7698564" cy="329479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5" name="Imagen 4"/>
          <p:cNvPicPr>
            <a:picLocks noChangeAspect="1"/>
          </p:cNvPicPr>
          <p:nvPr/>
        </p:nvPicPr>
        <p:blipFill rotWithShape="1">
          <a:blip r:embed="rId6">
            <a:extLst>
              <a:ext uri="{28A0092B-C50C-407E-A947-70E740481C1C}">
                <a14:useLocalDpi xmlns:a14="http://schemas.microsoft.com/office/drawing/2010/main" val="0"/>
              </a:ext>
            </a:extLst>
          </a:blip>
          <a:srcRect t="1219" r="-2" b="21491"/>
          <a:stretch/>
        </p:blipFill>
        <p:spPr>
          <a:xfrm>
            <a:off x="-15378" y="53426"/>
            <a:ext cx="5859797" cy="32947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sp>
        <p:nvSpPr>
          <p:cNvPr id="10" name="CuadroTexto 9"/>
          <p:cNvSpPr txBox="1"/>
          <p:nvPr/>
        </p:nvSpPr>
        <p:spPr>
          <a:xfrm>
            <a:off x="-18336" y="2741374"/>
            <a:ext cx="12207376" cy="1454413"/>
          </a:xfrm>
          <a:prstGeom prst="rect">
            <a:avLst/>
          </a:prstGeom>
          <a:solidFill>
            <a:srgbClr val="2F469C"/>
          </a:solidFill>
        </p:spPr>
        <p:txBody>
          <a:bodyPr vert="horz" wrap="square" lIns="0" tIns="0" rIns="0" bIns="0" rtlCol="0">
            <a:spAutoFit/>
          </a:bodyPr>
          <a:lstStyle/>
          <a:p>
            <a:pPr marL="4689" algn="just" defTabSz="900227"/>
            <a:r>
              <a:rPr lang="es-PE" sz="3150" b="1" kern="0" dirty="0">
                <a:solidFill>
                  <a:schemeClr val="bg1"/>
                </a:solidFill>
                <a:effectLst>
                  <a:outerShdw blurRad="38100" dist="38100" dir="2700000" algn="tl">
                    <a:srgbClr val="000000">
                      <a:alpha val="43137"/>
                    </a:srgbClr>
                  </a:outerShdw>
                </a:effectLst>
              </a:rPr>
              <a:t>En nuestro país han sido implicados expresidentes, gobernadores regionales, exministros y funcionarios de los últimos 3 gobiernos por haber recibido sobornos a cambio de concesiones públicas… </a:t>
            </a:r>
          </a:p>
        </p:txBody>
      </p:sp>
    </p:spTree>
    <p:extLst>
      <p:ext uri="{BB962C8B-B14F-4D97-AF65-F5344CB8AC3E}">
        <p14:creationId xmlns:p14="http://schemas.microsoft.com/office/powerpoint/2010/main" val="8481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67763"/>
            <a:ext cx="11539460" cy="1145350"/>
          </a:xfrm>
        </p:spPr>
        <p:txBody>
          <a:bodyPr/>
          <a:lstStyle/>
          <a:p>
            <a:pPr algn="just"/>
            <a:r>
              <a:rPr lang="es-PE" sz="2757" dirty="0"/>
              <a:t>Dada su implicancia en la política nacional, dos de cada tres ha escuchado hablar sobre el caso Lava Jato. Este hecho ha significado para muchos mayor desconfianza en el Estado.</a:t>
            </a:r>
          </a:p>
        </p:txBody>
      </p:sp>
      <p:sp>
        <p:nvSpPr>
          <p:cNvPr id="3" name="Marcador de texto 2"/>
          <p:cNvSpPr>
            <a:spLocks noGrp="1"/>
          </p:cNvSpPr>
          <p:nvPr>
            <p:ph type="body" sz="quarter" idx="13"/>
          </p:nvPr>
        </p:nvSpPr>
        <p:spPr>
          <a:xfrm>
            <a:off x="309835" y="150167"/>
            <a:ext cx="8967722" cy="419131"/>
          </a:xfrm>
        </p:spPr>
        <p:txBody>
          <a:bodyPr>
            <a:normAutofit/>
          </a:bodyPr>
          <a:lstStyle/>
          <a:p>
            <a:r>
              <a:rPr lang="es-PE" sz="1871" dirty="0"/>
              <a:t>El contexto en el que nos encontramos</a:t>
            </a:r>
          </a:p>
        </p:txBody>
      </p:sp>
      <p:graphicFrame>
        <p:nvGraphicFramePr>
          <p:cNvPr id="35" name="Gráfico 34"/>
          <p:cNvGraphicFramePr/>
          <p:nvPr>
            <p:extLst>
              <p:ext uri="{D42A27DB-BD31-4B8C-83A1-F6EECF244321}">
                <p14:modId xmlns:p14="http://schemas.microsoft.com/office/powerpoint/2010/main" val="3057586754"/>
              </p:ext>
            </p:extLst>
          </p:nvPr>
        </p:nvGraphicFramePr>
        <p:xfrm>
          <a:off x="-856776" y="2745906"/>
          <a:ext cx="5975920" cy="3419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Gráfico 37"/>
          <p:cNvGraphicFramePr/>
          <p:nvPr>
            <p:extLst/>
          </p:nvPr>
        </p:nvGraphicFramePr>
        <p:xfrm>
          <a:off x="5436358" y="2433563"/>
          <a:ext cx="6635738" cy="39428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575372" y="2010042"/>
            <a:ext cx="3751044" cy="636306"/>
          </a:xfrm>
          <a:prstGeom prst="rect">
            <a:avLst/>
          </a:prstGeom>
        </p:spPr>
        <p:txBody>
          <a:bodyPr wrap="square">
            <a:spAutoFit/>
          </a:bodyPr>
          <a:lstStyle/>
          <a:p>
            <a:pPr algn="ctr" defTabSz="900227"/>
            <a:r>
              <a:rPr lang="es-ES_tradnl" sz="1772" b="1" kern="0" dirty="0">
                <a:solidFill>
                  <a:srgbClr val="000000"/>
                </a:solidFill>
                <a:latin typeface="+mj-lt"/>
                <a:ea typeface="Times New Roman" panose="02020603050405020304" pitchFamily="18" charset="0"/>
              </a:rPr>
              <a:t>¿Usted ha escuchado hablar del caso Lava Jato / </a:t>
            </a:r>
            <a:r>
              <a:rPr lang="es-ES_tradnl" sz="1772" b="1" kern="0" dirty="0" err="1">
                <a:solidFill>
                  <a:srgbClr val="000000"/>
                </a:solidFill>
                <a:latin typeface="+mj-lt"/>
                <a:ea typeface="Times New Roman" panose="02020603050405020304" pitchFamily="18" charset="0"/>
              </a:rPr>
              <a:t>Odebrecht</a:t>
            </a:r>
            <a:r>
              <a:rPr lang="es-ES_tradnl" sz="1772" b="1" kern="0" dirty="0">
                <a:solidFill>
                  <a:srgbClr val="000000"/>
                </a:solidFill>
                <a:latin typeface="+mj-lt"/>
                <a:ea typeface="Times New Roman" panose="02020603050405020304" pitchFamily="18" charset="0"/>
              </a:rPr>
              <a:t> o no? </a:t>
            </a:r>
            <a:endParaRPr lang="es-PE" sz="1772" b="1" kern="0" dirty="0">
              <a:solidFill>
                <a:sysClr val="windowText" lastClr="000000"/>
              </a:solidFill>
              <a:latin typeface="+mj-lt"/>
            </a:endParaRPr>
          </a:p>
        </p:txBody>
      </p:sp>
      <p:sp>
        <p:nvSpPr>
          <p:cNvPr id="7" name="Abrir llave 6"/>
          <p:cNvSpPr/>
          <p:nvPr/>
        </p:nvSpPr>
        <p:spPr>
          <a:xfrm>
            <a:off x="4489030" y="2745905"/>
            <a:ext cx="724167" cy="3419725"/>
          </a:xfrm>
          <a:prstGeom prst="leftBrace">
            <a:avLst/>
          </a:prstGeom>
          <a:noFill/>
          <a:ln w="28575">
            <a:solidFill>
              <a:srgbClr val="2F469C"/>
            </a:solidFill>
            <a:prstDash val="sysDash"/>
            <a:round/>
            <a:headEnd/>
            <a:tailEnd/>
          </a:ln>
          <a:effectLst/>
          <a:extLst>
            <a:ext uri="{909E8E84-426E-40DD-AFC4-6F175D3DCCD1}">
              <a14:hiddenFill xmlns:a14="http://schemas.microsoft.com/office/drawing/2010/main">
                <a:noFill/>
              </a14:hiddenFill>
            </a:ext>
          </a:extLst>
        </p:spPr>
        <p:txBody>
          <a:bodyPr rtlCol="0" anchor="ctr"/>
          <a:lstStyle/>
          <a:p>
            <a:pPr algn="ctr" defTabSz="900227"/>
            <a:endParaRPr lang="es-PE" kern="0">
              <a:solidFill>
                <a:sysClr val="windowText" lastClr="000000"/>
              </a:solidFill>
            </a:endParaRPr>
          </a:p>
        </p:txBody>
      </p:sp>
      <p:sp>
        <p:nvSpPr>
          <p:cNvPr id="5" name="Rectángulo 4"/>
          <p:cNvSpPr/>
          <p:nvPr/>
        </p:nvSpPr>
        <p:spPr>
          <a:xfrm>
            <a:off x="7037400" y="2069959"/>
            <a:ext cx="3433652" cy="363603"/>
          </a:xfrm>
          <a:prstGeom prst="rect">
            <a:avLst/>
          </a:prstGeom>
        </p:spPr>
        <p:txBody>
          <a:bodyPr wrap="none">
            <a:spAutoFit/>
          </a:bodyPr>
          <a:lstStyle/>
          <a:p>
            <a:pPr algn="ctr" defTabSz="900227"/>
            <a:r>
              <a:rPr lang="es-ES_tradnl" sz="1772" b="1" kern="0" dirty="0">
                <a:solidFill>
                  <a:srgbClr val="000000"/>
                </a:solidFill>
                <a:latin typeface="+mj-lt"/>
                <a:ea typeface="Times New Roman" panose="02020603050405020304" pitchFamily="18" charset="0"/>
              </a:rPr>
              <a:t>¿Cómo cree que perjudica al país? </a:t>
            </a:r>
            <a:endParaRPr lang="es-PE" sz="1772" b="1" kern="0" dirty="0">
              <a:solidFill>
                <a:sysClr val="windowText" lastClr="000000"/>
              </a:solidFill>
              <a:latin typeface="+mj-lt"/>
            </a:endParaRPr>
          </a:p>
        </p:txBody>
      </p:sp>
      <p:sp>
        <p:nvSpPr>
          <p:cNvPr id="9" name="5 Marcador de pie de página"/>
          <p:cNvSpPr txBox="1">
            <a:spLocks/>
          </p:cNvSpPr>
          <p:nvPr/>
        </p:nvSpPr>
        <p:spPr>
          <a:xfrm>
            <a:off x="175735" y="656192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0" name="5 Marcador de pie de página"/>
          <p:cNvSpPr txBox="1">
            <a:spLocks/>
          </p:cNvSpPr>
          <p:nvPr/>
        </p:nvSpPr>
        <p:spPr>
          <a:xfrm>
            <a:off x="5412994" y="6547949"/>
            <a:ext cx="5058058" cy="302496"/>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a:t>
            </a:r>
            <a:r>
              <a:rPr lang="es-PE" sz="1050" dirty="0"/>
              <a:t>Total de entrevistados que han escuchado sobre el caso Lava Jato (983)</a:t>
            </a:r>
            <a:endParaRPr lang="de-DE" sz="1050" dirty="0"/>
          </a:p>
        </p:txBody>
      </p:sp>
    </p:spTree>
    <p:extLst>
      <p:ext uri="{BB962C8B-B14F-4D97-AF65-F5344CB8AC3E}">
        <p14:creationId xmlns:p14="http://schemas.microsoft.com/office/powerpoint/2010/main" val="95699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1405199" y="1349882"/>
            <a:ext cx="10090150" cy="3103242"/>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PERFIL DEL ENTREVISTADO</a:t>
            </a:r>
          </a:p>
        </p:txBody>
      </p:sp>
    </p:spTree>
    <p:extLst>
      <p:ext uri="{BB962C8B-B14F-4D97-AF65-F5344CB8AC3E}">
        <p14:creationId xmlns:p14="http://schemas.microsoft.com/office/powerpoint/2010/main" val="230470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965" y="355623"/>
            <a:ext cx="7348726" cy="436273"/>
          </a:xfrm>
        </p:spPr>
        <p:txBody>
          <a:bodyPr/>
          <a:lstStyle/>
          <a:p>
            <a:r>
              <a:rPr lang="es-PE" sz="3150" dirty="0"/>
              <a:t>Perfil del entrevistado</a:t>
            </a:r>
          </a:p>
        </p:txBody>
      </p:sp>
      <p:sp>
        <p:nvSpPr>
          <p:cNvPr id="6" name="Elipse 5"/>
          <p:cNvSpPr/>
          <p:nvPr/>
        </p:nvSpPr>
        <p:spPr>
          <a:xfrm>
            <a:off x="4665547" y="2809548"/>
            <a:ext cx="2861884" cy="2796080"/>
          </a:xfrm>
          <a:prstGeom prst="ellipse">
            <a:avLst/>
          </a:prstGeom>
          <a:solidFill>
            <a:srgbClr val="2F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sz="1772" kern="0">
              <a:solidFill>
                <a:sysClr val="windowText" lastClr="000000"/>
              </a:solidFill>
            </a:endParaRPr>
          </a:p>
        </p:txBody>
      </p:sp>
      <p:grpSp>
        <p:nvGrpSpPr>
          <p:cNvPr id="7" name="Group 17"/>
          <p:cNvGrpSpPr>
            <a:grpSpLocks noChangeAspect="1"/>
          </p:cNvGrpSpPr>
          <p:nvPr/>
        </p:nvGrpSpPr>
        <p:grpSpPr>
          <a:xfrm>
            <a:off x="6185183" y="3653833"/>
            <a:ext cx="750638" cy="1697806"/>
            <a:chOff x="3543300" y="1363663"/>
            <a:chExt cx="1552575" cy="4137026"/>
          </a:xfrm>
          <a:solidFill>
            <a:schemeClr val="bg1"/>
          </a:solidFill>
        </p:grpSpPr>
        <p:sp>
          <p:nvSpPr>
            <p:cNvPr id="8"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0022" tIns="45011" rIns="90022" bIns="45011" numCol="1" anchor="t" anchorCtr="0" compatLnSpc="1">
              <a:prstTxWarp prst="textNoShape">
                <a:avLst/>
              </a:prstTxWarp>
            </a:bodyPr>
            <a:lstStyle/>
            <a:p>
              <a:pPr defTabSz="900227"/>
              <a:endParaRPr lang="en-GB" sz="1772" kern="0">
                <a:solidFill>
                  <a:sysClr val="windowText" lastClr="000000"/>
                </a:solidFill>
              </a:endParaRPr>
            </a:p>
          </p:txBody>
        </p:sp>
        <p:sp>
          <p:nvSpPr>
            <p:cNvPr id="9"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0022" tIns="45011" rIns="90022" bIns="45011" numCol="1" anchor="t" anchorCtr="0" compatLnSpc="1">
              <a:prstTxWarp prst="textNoShape">
                <a:avLst/>
              </a:prstTxWarp>
            </a:bodyPr>
            <a:lstStyle/>
            <a:p>
              <a:pPr defTabSz="900227"/>
              <a:endParaRPr lang="en-GB" sz="1772" kern="0">
                <a:solidFill>
                  <a:sysClr val="windowText" lastClr="000000"/>
                </a:solidFill>
              </a:endParaRPr>
            </a:p>
          </p:txBody>
        </p:sp>
      </p:grpSp>
      <p:grpSp>
        <p:nvGrpSpPr>
          <p:cNvPr id="10" name="Group 16"/>
          <p:cNvGrpSpPr>
            <a:grpSpLocks noChangeAspect="1"/>
          </p:cNvGrpSpPr>
          <p:nvPr/>
        </p:nvGrpSpPr>
        <p:grpSpPr>
          <a:xfrm>
            <a:off x="5287084" y="3653833"/>
            <a:ext cx="898099" cy="1697806"/>
            <a:chOff x="1312863" y="1484313"/>
            <a:chExt cx="1803400" cy="4016375"/>
          </a:xfrm>
          <a:solidFill>
            <a:schemeClr val="bg1"/>
          </a:solidFill>
        </p:grpSpPr>
        <p:sp>
          <p:nvSpPr>
            <p:cNvPr id="11"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0022" tIns="45011" rIns="90022" bIns="45011" numCol="1" anchor="t" anchorCtr="0" compatLnSpc="1">
              <a:prstTxWarp prst="textNoShape">
                <a:avLst/>
              </a:prstTxWarp>
            </a:bodyPr>
            <a:lstStyle/>
            <a:p>
              <a:pPr defTabSz="900227"/>
              <a:endParaRPr lang="en-GB" sz="1772" kern="0">
                <a:solidFill>
                  <a:sysClr val="windowText" lastClr="000000"/>
                </a:solidFill>
              </a:endParaRPr>
            </a:p>
          </p:txBody>
        </p:sp>
        <p:sp>
          <p:nvSpPr>
            <p:cNvPr id="12"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0022" tIns="45011" rIns="90022" bIns="45011" numCol="1" anchor="t" anchorCtr="0" compatLnSpc="1">
              <a:prstTxWarp prst="textNoShape">
                <a:avLst/>
              </a:prstTxWarp>
            </a:bodyPr>
            <a:lstStyle/>
            <a:p>
              <a:pPr defTabSz="900227"/>
              <a:endParaRPr lang="en-GB" sz="1772" kern="0">
                <a:solidFill>
                  <a:sysClr val="windowText" lastClr="000000"/>
                </a:solidFill>
              </a:endParaRPr>
            </a:p>
          </p:txBody>
        </p:sp>
      </p:grpSp>
      <p:sp>
        <p:nvSpPr>
          <p:cNvPr id="13" name="CuadroTexto 12"/>
          <p:cNvSpPr txBox="1"/>
          <p:nvPr/>
        </p:nvSpPr>
        <p:spPr>
          <a:xfrm>
            <a:off x="5286203" y="3057399"/>
            <a:ext cx="810287" cy="545405"/>
          </a:xfrm>
          <a:prstGeom prst="rect">
            <a:avLst/>
          </a:prstGeom>
        </p:spPr>
        <p:txBody>
          <a:bodyPr vert="horz" wrap="square" lIns="0" tIns="0" rIns="0" bIns="0" rtlCol="0">
            <a:spAutoFit/>
          </a:bodyPr>
          <a:lstStyle/>
          <a:p>
            <a:pPr marL="4689" defTabSz="900227"/>
            <a:r>
              <a:rPr lang="es-PE" sz="3544" b="1" kern="0" dirty="0">
                <a:solidFill>
                  <a:schemeClr val="bg1"/>
                </a:solidFill>
              </a:rPr>
              <a:t>50%</a:t>
            </a:r>
          </a:p>
        </p:txBody>
      </p:sp>
      <p:sp>
        <p:nvSpPr>
          <p:cNvPr id="14" name="CuadroTexto 13"/>
          <p:cNvSpPr txBox="1"/>
          <p:nvPr/>
        </p:nvSpPr>
        <p:spPr>
          <a:xfrm>
            <a:off x="6185183" y="3057399"/>
            <a:ext cx="810287" cy="545405"/>
          </a:xfrm>
          <a:prstGeom prst="rect">
            <a:avLst/>
          </a:prstGeom>
        </p:spPr>
        <p:txBody>
          <a:bodyPr vert="horz" wrap="square" lIns="0" tIns="0" rIns="0" bIns="0" rtlCol="0">
            <a:spAutoFit/>
          </a:bodyPr>
          <a:lstStyle/>
          <a:p>
            <a:pPr marL="4689" algn="ctr" defTabSz="900227"/>
            <a:r>
              <a:rPr lang="es-PE" sz="3544" b="1" kern="0" dirty="0">
                <a:solidFill>
                  <a:schemeClr val="bg1"/>
                </a:solidFill>
              </a:rPr>
              <a:t>50%</a:t>
            </a:r>
          </a:p>
        </p:txBody>
      </p:sp>
      <p:sp>
        <p:nvSpPr>
          <p:cNvPr id="29" name="CuadroTexto 28"/>
          <p:cNvSpPr txBox="1"/>
          <p:nvPr/>
        </p:nvSpPr>
        <p:spPr>
          <a:xfrm>
            <a:off x="731268" y="1479928"/>
            <a:ext cx="2284133" cy="272703"/>
          </a:xfrm>
          <a:prstGeom prst="rect">
            <a:avLst/>
          </a:prstGeom>
        </p:spPr>
        <p:txBody>
          <a:bodyPr vert="horz" wrap="square" lIns="0" tIns="0" rIns="0" bIns="0" rtlCol="0">
            <a:spAutoFit/>
          </a:bodyPr>
          <a:lstStyle/>
          <a:p>
            <a:pPr marL="4689" algn="ctr" defTabSz="900227"/>
            <a:r>
              <a:rPr lang="es-PE" sz="1772" b="1" kern="0" dirty="0">
                <a:solidFill>
                  <a:sysClr val="windowText" lastClr="000000"/>
                </a:solidFill>
              </a:rPr>
              <a:t>Nivel socioeconómico</a:t>
            </a:r>
          </a:p>
        </p:txBody>
      </p:sp>
      <p:sp>
        <p:nvSpPr>
          <p:cNvPr id="30" name="CuadroTexto 29"/>
          <p:cNvSpPr txBox="1"/>
          <p:nvPr/>
        </p:nvSpPr>
        <p:spPr>
          <a:xfrm>
            <a:off x="9114471" y="1503811"/>
            <a:ext cx="2284133" cy="272703"/>
          </a:xfrm>
          <a:prstGeom prst="rect">
            <a:avLst/>
          </a:prstGeom>
        </p:spPr>
        <p:txBody>
          <a:bodyPr vert="horz" wrap="square" lIns="0" tIns="0" rIns="0" bIns="0" rtlCol="0">
            <a:spAutoFit/>
          </a:bodyPr>
          <a:lstStyle/>
          <a:p>
            <a:pPr marL="4689" algn="ctr" defTabSz="900227"/>
            <a:r>
              <a:rPr lang="es-PE" sz="1772" b="1" kern="0" dirty="0">
                <a:solidFill>
                  <a:sysClr val="windowText" lastClr="000000"/>
                </a:solidFill>
              </a:rPr>
              <a:t>Edad</a:t>
            </a:r>
          </a:p>
        </p:txBody>
      </p:sp>
      <p:graphicFrame>
        <p:nvGraphicFramePr>
          <p:cNvPr id="33" name="Gráfico 32"/>
          <p:cNvGraphicFramePr/>
          <p:nvPr>
            <p:extLst/>
          </p:nvPr>
        </p:nvGraphicFramePr>
        <p:xfrm>
          <a:off x="197158" y="1896212"/>
          <a:ext cx="4537121" cy="4015991"/>
        </p:xfrm>
        <a:graphic>
          <a:graphicData uri="http://schemas.openxmlformats.org/drawingml/2006/chart">
            <c:chart xmlns:c="http://schemas.openxmlformats.org/drawingml/2006/chart" xmlns:r="http://schemas.openxmlformats.org/officeDocument/2006/relationships" r:id="rId2"/>
          </a:graphicData>
        </a:graphic>
      </p:graphicFrame>
      <p:sp>
        <p:nvSpPr>
          <p:cNvPr id="54" name="Text Box 14"/>
          <p:cNvSpPr txBox="1">
            <a:spLocks noChangeArrowheads="1"/>
          </p:cNvSpPr>
          <p:nvPr/>
        </p:nvSpPr>
        <p:spPr bwMode="auto">
          <a:xfrm>
            <a:off x="10991603" y="2880863"/>
            <a:ext cx="440301" cy="393904"/>
          </a:xfrm>
          <a:prstGeom prst="rect">
            <a:avLst/>
          </a:prstGeom>
          <a:noFill/>
          <a:ln w="9525" algn="ctr">
            <a:noFill/>
            <a:miter lim="800000"/>
            <a:headEnd/>
            <a:tailEnd/>
          </a:ln>
          <a:effectLst/>
        </p:spPr>
        <p:txBody>
          <a:bodyPr wrap="none" lIns="0" rIns="0">
            <a:spAutoFit/>
          </a:bodyPr>
          <a:lstStyle/>
          <a:p>
            <a:pPr algn="ctr" defTabSz="900227"/>
            <a:r>
              <a:rPr lang="es-ES" sz="1969" b="1" kern="0" dirty="0">
                <a:solidFill>
                  <a:schemeClr val="bg1"/>
                </a:solidFill>
              </a:rPr>
              <a:t>40%</a:t>
            </a:r>
          </a:p>
        </p:txBody>
      </p:sp>
      <p:sp>
        <p:nvSpPr>
          <p:cNvPr id="55" name="AutoShape 5"/>
          <p:cNvSpPr>
            <a:spLocks noChangeArrowheads="1"/>
          </p:cNvSpPr>
          <p:nvPr/>
        </p:nvSpPr>
        <p:spPr bwMode="auto">
          <a:xfrm rot="5400000">
            <a:off x="9644930" y="3564871"/>
            <a:ext cx="3099668" cy="981848"/>
          </a:xfrm>
          <a:prstGeom prst="roundRect">
            <a:avLst>
              <a:gd name="adj" fmla="val 16667"/>
            </a:avLst>
          </a:prstGeom>
          <a:solidFill>
            <a:srgbClr val="2F469C"/>
          </a:solidFill>
          <a:ln w="38100" algn="ctr">
            <a:solidFill>
              <a:schemeClr val="bg2"/>
            </a:solidFill>
            <a:round/>
            <a:headEnd/>
            <a:tailEnd/>
          </a:ln>
          <a:effectLst/>
        </p:spPr>
        <p:txBody>
          <a:bodyPr wrap="none" lIns="0" rIns="0" anchor="ctr"/>
          <a:lstStyle/>
          <a:p>
            <a:pPr defTabSz="900227"/>
            <a:endParaRPr lang="es-PE" sz="1772" kern="0">
              <a:solidFill>
                <a:sysClr val="windowText" lastClr="000000"/>
              </a:solidFill>
            </a:endParaRPr>
          </a:p>
        </p:txBody>
      </p:sp>
      <p:sp>
        <p:nvSpPr>
          <p:cNvPr id="56" name="Oval 7"/>
          <p:cNvSpPr>
            <a:spLocks noChangeArrowheads="1"/>
          </p:cNvSpPr>
          <p:nvPr/>
        </p:nvSpPr>
        <p:spPr bwMode="auto">
          <a:xfrm>
            <a:off x="10787447" y="2974224"/>
            <a:ext cx="725606" cy="698778"/>
          </a:xfrm>
          <a:prstGeom prst="ellipse">
            <a:avLst/>
          </a:prstGeom>
          <a:solidFill>
            <a:schemeClr val="accent6"/>
          </a:solidFill>
          <a:ln w="38100" algn="ctr">
            <a:solidFill>
              <a:schemeClr val="bg1"/>
            </a:solidFill>
            <a:round/>
            <a:headEnd/>
            <a:tailEnd/>
          </a:ln>
          <a:effectLst/>
        </p:spPr>
        <p:txBody>
          <a:bodyPr wrap="none" lIns="0" rIns="0" anchor="ctr"/>
          <a:lstStyle/>
          <a:p>
            <a:pPr algn="ctr" defTabSz="900227"/>
            <a:endParaRPr lang="en-US" sz="1969" i="1" kern="0">
              <a:solidFill>
                <a:schemeClr val="accent2"/>
              </a:solidFill>
            </a:endParaRPr>
          </a:p>
        </p:txBody>
      </p:sp>
      <p:sp>
        <p:nvSpPr>
          <p:cNvPr id="57" name="AutoShape 8"/>
          <p:cNvSpPr>
            <a:spLocks noChangeArrowheads="1"/>
          </p:cNvSpPr>
          <p:nvPr/>
        </p:nvSpPr>
        <p:spPr bwMode="auto">
          <a:xfrm rot="5400000">
            <a:off x="10217770" y="4178754"/>
            <a:ext cx="1864961" cy="850453"/>
          </a:xfrm>
          <a:prstGeom prst="roundRect">
            <a:avLst>
              <a:gd name="adj" fmla="val 16667"/>
            </a:avLst>
          </a:prstGeom>
          <a:solidFill>
            <a:schemeClr val="accent6"/>
          </a:solidFill>
          <a:ln w="38100" algn="ctr">
            <a:solidFill>
              <a:schemeClr val="bg1"/>
            </a:solidFill>
            <a:round/>
            <a:headEnd/>
            <a:tailEnd/>
          </a:ln>
          <a:effectLst/>
        </p:spPr>
        <p:txBody>
          <a:bodyPr wrap="none" lIns="0" rIns="0" anchor="ctr"/>
          <a:lstStyle/>
          <a:p>
            <a:pPr defTabSz="900227"/>
            <a:endParaRPr lang="es-PE" sz="1772" kern="0">
              <a:solidFill>
                <a:sysClr val="windowText" lastClr="000000"/>
              </a:solidFill>
            </a:endParaRPr>
          </a:p>
        </p:txBody>
      </p:sp>
      <p:sp>
        <p:nvSpPr>
          <p:cNvPr id="58" name="Oval 9"/>
          <p:cNvSpPr>
            <a:spLocks noChangeArrowheads="1"/>
          </p:cNvSpPr>
          <p:nvPr/>
        </p:nvSpPr>
        <p:spPr bwMode="auto">
          <a:xfrm>
            <a:off x="10814247" y="4207589"/>
            <a:ext cx="613564" cy="527656"/>
          </a:xfrm>
          <a:prstGeom prst="ellipse">
            <a:avLst/>
          </a:prstGeom>
          <a:solidFill>
            <a:schemeClr val="accent5"/>
          </a:solidFill>
          <a:ln w="38100" algn="ctr">
            <a:solidFill>
              <a:schemeClr val="bg1"/>
            </a:solidFill>
            <a:round/>
            <a:headEnd/>
            <a:tailEnd/>
          </a:ln>
          <a:effectLst/>
        </p:spPr>
        <p:txBody>
          <a:bodyPr wrap="none" lIns="0" rIns="0" anchor="ctr"/>
          <a:lstStyle/>
          <a:p>
            <a:pPr algn="ctr" defTabSz="900227"/>
            <a:endParaRPr lang="en-US" sz="1772" b="1" kern="0">
              <a:solidFill>
                <a:schemeClr val="bg1"/>
              </a:solidFill>
            </a:endParaRPr>
          </a:p>
        </p:txBody>
      </p:sp>
      <p:sp>
        <p:nvSpPr>
          <p:cNvPr id="59" name="AutoShape 10"/>
          <p:cNvSpPr>
            <a:spLocks noChangeArrowheads="1"/>
          </p:cNvSpPr>
          <p:nvPr/>
        </p:nvSpPr>
        <p:spPr bwMode="auto">
          <a:xfrm rot="5400000">
            <a:off x="10741455" y="4812305"/>
            <a:ext cx="786018" cy="631900"/>
          </a:xfrm>
          <a:prstGeom prst="roundRect">
            <a:avLst>
              <a:gd name="adj" fmla="val 16667"/>
            </a:avLst>
          </a:prstGeom>
          <a:solidFill>
            <a:schemeClr val="accent5"/>
          </a:solidFill>
          <a:ln w="38100" algn="ctr">
            <a:solidFill>
              <a:schemeClr val="bg1"/>
            </a:solidFill>
            <a:round/>
            <a:headEnd/>
            <a:tailEnd/>
          </a:ln>
          <a:effectLst/>
        </p:spPr>
        <p:txBody>
          <a:bodyPr wrap="none" lIns="0" rIns="0" anchor="ctr"/>
          <a:lstStyle/>
          <a:p>
            <a:pPr defTabSz="900227"/>
            <a:endParaRPr lang="es-PE" sz="1772" kern="0">
              <a:solidFill>
                <a:sysClr val="windowText" lastClr="000000"/>
              </a:solidFill>
            </a:endParaRPr>
          </a:p>
        </p:txBody>
      </p:sp>
      <p:sp>
        <p:nvSpPr>
          <p:cNvPr id="60" name="Oval 11"/>
          <p:cNvSpPr>
            <a:spLocks noChangeArrowheads="1"/>
          </p:cNvSpPr>
          <p:nvPr/>
        </p:nvSpPr>
        <p:spPr bwMode="auto">
          <a:xfrm>
            <a:off x="10788521" y="1896212"/>
            <a:ext cx="798647" cy="712202"/>
          </a:xfrm>
          <a:prstGeom prst="ellipse">
            <a:avLst/>
          </a:prstGeom>
          <a:solidFill>
            <a:srgbClr val="2F469C"/>
          </a:solidFill>
          <a:ln w="38100" algn="ctr">
            <a:solidFill>
              <a:schemeClr val="bg2"/>
            </a:solidFill>
            <a:round/>
            <a:headEnd/>
            <a:tailEnd/>
          </a:ln>
          <a:effectLst/>
        </p:spPr>
        <p:txBody>
          <a:bodyPr wrap="none" lIns="0" rIns="0" anchor="ctr"/>
          <a:lstStyle/>
          <a:p>
            <a:pPr defTabSz="900227"/>
            <a:endParaRPr lang="es-PE" sz="1772" kern="0">
              <a:solidFill>
                <a:sysClr val="windowText" lastClr="000000"/>
              </a:solidFill>
            </a:endParaRPr>
          </a:p>
        </p:txBody>
      </p:sp>
      <p:sp>
        <p:nvSpPr>
          <p:cNvPr id="61" name="Text Box 13"/>
          <p:cNvSpPr txBox="1">
            <a:spLocks noChangeArrowheads="1"/>
          </p:cNvSpPr>
          <p:nvPr/>
        </p:nvSpPr>
        <p:spPr bwMode="auto">
          <a:xfrm>
            <a:off x="10958303" y="3671498"/>
            <a:ext cx="440301" cy="393904"/>
          </a:xfrm>
          <a:prstGeom prst="rect">
            <a:avLst/>
          </a:prstGeom>
          <a:noFill/>
          <a:ln w="9525" algn="ctr">
            <a:noFill/>
            <a:miter lim="800000"/>
            <a:headEnd/>
            <a:tailEnd/>
          </a:ln>
          <a:effectLst/>
        </p:spPr>
        <p:txBody>
          <a:bodyPr wrap="none" lIns="0" rIns="0">
            <a:spAutoFit/>
          </a:bodyPr>
          <a:lstStyle/>
          <a:p>
            <a:pPr algn="ctr" defTabSz="900227"/>
            <a:r>
              <a:rPr lang="es-ES" sz="1969" b="1" kern="0" dirty="0">
                <a:solidFill>
                  <a:schemeClr val="bg1"/>
                </a:solidFill>
              </a:rPr>
              <a:t>40%</a:t>
            </a:r>
          </a:p>
        </p:txBody>
      </p:sp>
      <p:sp>
        <p:nvSpPr>
          <p:cNvPr id="62" name="Text Box 14"/>
          <p:cNvSpPr txBox="1">
            <a:spLocks noChangeArrowheads="1"/>
          </p:cNvSpPr>
          <p:nvPr/>
        </p:nvSpPr>
        <p:spPr bwMode="auto">
          <a:xfrm>
            <a:off x="10976863" y="2556146"/>
            <a:ext cx="440301" cy="393904"/>
          </a:xfrm>
          <a:prstGeom prst="rect">
            <a:avLst/>
          </a:prstGeom>
          <a:noFill/>
          <a:ln w="9525" algn="ctr">
            <a:noFill/>
            <a:miter lim="800000"/>
            <a:headEnd/>
            <a:tailEnd/>
          </a:ln>
          <a:effectLst/>
        </p:spPr>
        <p:txBody>
          <a:bodyPr wrap="none" lIns="0" rIns="0">
            <a:spAutoFit/>
          </a:bodyPr>
          <a:lstStyle/>
          <a:p>
            <a:pPr algn="ctr" defTabSz="900227"/>
            <a:r>
              <a:rPr lang="es-ES" sz="1969" b="1" kern="0" dirty="0">
                <a:solidFill>
                  <a:schemeClr val="bg1"/>
                </a:solidFill>
              </a:rPr>
              <a:t>40%</a:t>
            </a:r>
          </a:p>
        </p:txBody>
      </p:sp>
      <p:sp>
        <p:nvSpPr>
          <p:cNvPr id="63" name="AutoShape 15"/>
          <p:cNvSpPr>
            <a:spLocks noChangeArrowheads="1"/>
          </p:cNvSpPr>
          <p:nvPr/>
        </p:nvSpPr>
        <p:spPr bwMode="auto">
          <a:xfrm>
            <a:off x="8379930" y="4557097"/>
            <a:ext cx="2266846" cy="629541"/>
          </a:xfrm>
          <a:prstGeom prst="wedgeRoundRectCallout">
            <a:avLst>
              <a:gd name="adj1" fmla="val 61815"/>
              <a:gd name="adj2" fmla="val 60042"/>
              <a:gd name="adj3" fmla="val 16667"/>
            </a:avLst>
          </a:prstGeom>
          <a:solidFill>
            <a:schemeClr val="accent5"/>
          </a:solidFill>
          <a:ln w="9525" algn="ctr">
            <a:noFill/>
            <a:miter lim="800000"/>
            <a:headEnd/>
            <a:tailEnd/>
          </a:ln>
          <a:effectLst/>
        </p:spPr>
        <p:txBody>
          <a:bodyPr lIns="0" rIns="0" anchor="ctr"/>
          <a:lstStyle/>
          <a:p>
            <a:pPr algn="ctr" defTabSz="900227">
              <a:spcBef>
                <a:spcPct val="10000"/>
              </a:spcBef>
            </a:pPr>
            <a:r>
              <a:rPr lang="es-ES" sz="1772" b="1" kern="0" dirty="0">
                <a:solidFill>
                  <a:schemeClr val="bg1"/>
                </a:solidFill>
              </a:rPr>
              <a:t>Adolescentes y jóvenes</a:t>
            </a:r>
          </a:p>
          <a:p>
            <a:pPr algn="ctr" defTabSz="900227">
              <a:spcBef>
                <a:spcPct val="10000"/>
              </a:spcBef>
            </a:pPr>
            <a:r>
              <a:rPr lang="es-ES" sz="1575" kern="0" dirty="0">
                <a:solidFill>
                  <a:schemeClr val="bg1"/>
                </a:solidFill>
              </a:rPr>
              <a:t>Entre 18 y 24 años</a:t>
            </a:r>
          </a:p>
        </p:txBody>
      </p:sp>
      <p:sp>
        <p:nvSpPr>
          <p:cNvPr id="64" name="AutoShape 16"/>
          <p:cNvSpPr>
            <a:spLocks noChangeArrowheads="1"/>
          </p:cNvSpPr>
          <p:nvPr/>
        </p:nvSpPr>
        <p:spPr bwMode="auto">
          <a:xfrm>
            <a:off x="8327590" y="3477296"/>
            <a:ext cx="2266846" cy="629541"/>
          </a:xfrm>
          <a:prstGeom prst="wedgeRoundRectCallout">
            <a:avLst>
              <a:gd name="adj1" fmla="val 59495"/>
              <a:gd name="adj2" fmla="val 27310"/>
              <a:gd name="adj3" fmla="val 16667"/>
            </a:avLst>
          </a:prstGeom>
          <a:solidFill>
            <a:schemeClr val="accent6"/>
          </a:solidFill>
          <a:ln w="9525" algn="ctr">
            <a:noFill/>
            <a:miter lim="800000"/>
            <a:headEnd/>
            <a:tailEnd/>
          </a:ln>
          <a:effectLst/>
        </p:spPr>
        <p:txBody>
          <a:bodyPr lIns="0" rIns="0" anchor="ctr"/>
          <a:lstStyle/>
          <a:p>
            <a:pPr algn="ctr" defTabSz="900227">
              <a:spcBef>
                <a:spcPct val="10000"/>
              </a:spcBef>
            </a:pPr>
            <a:r>
              <a:rPr lang="es-ES" sz="1772" b="1" kern="0" dirty="0">
                <a:solidFill>
                  <a:schemeClr val="bg1"/>
                </a:solidFill>
              </a:rPr>
              <a:t>Adultos jóvenes</a:t>
            </a:r>
          </a:p>
          <a:p>
            <a:pPr algn="ctr" defTabSz="900227">
              <a:spcBef>
                <a:spcPct val="10000"/>
              </a:spcBef>
            </a:pPr>
            <a:r>
              <a:rPr lang="es-ES" sz="1575" kern="0" dirty="0">
                <a:solidFill>
                  <a:schemeClr val="bg1"/>
                </a:solidFill>
              </a:rPr>
              <a:t>Entre 25 y 39 años</a:t>
            </a:r>
          </a:p>
        </p:txBody>
      </p:sp>
      <p:sp>
        <p:nvSpPr>
          <p:cNvPr id="65" name="AutoShape 17"/>
          <p:cNvSpPr>
            <a:spLocks noChangeArrowheads="1"/>
          </p:cNvSpPr>
          <p:nvPr/>
        </p:nvSpPr>
        <p:spPr bwMode="auto">
          <a:xfrm>
            <a:off x="8327590" y="2391801"/>
            <a:ext cx="2266846" cy="629541"/>
          </a:xfrm>
          <a:prstGeom prst="wedgeRoundRectCallout">
            <a:avLst>
              <a:gd name="adj1" fmla="val 59495"/>
              <a:gd name="adj2" fmla="val 27310"/>
              <a:gd name="adj3" fmla="val 16667"/>
            </a:avLst>
          </a:prstGeom>
          <a:solidFill>
            <a:srgbClr val="2F469C"/>
          </a:solidFill>
          <a:ln w="9525" algn="ctr">
            <a:noFill/>
            <a:miter lim="800000"/>
            <a:headEnd/>
            <a:tailEnd/>
          </a:ln>
          <a:effectLst/>
        </p:spPr>
        <p:txBody>
          <a:bodyPr lIns="0" rIns="0" anchor="ctr"/>
          <a:lstStyle/>
          <a:p>
            <a:pPr algn="ctr" defTabSz="900227">
              <a:spcBef>
                <a:spcPct val="10000"/>
              </a:spcBef>
            </a:pPr>
            <a:r>
              <a:rPr lang="es-ES" sz="1772" b="1" kern="0" dirty="0">
                <a:solidFill>
                  <a:schemeClr val="bg1"/>
                </a:solidFill>
              </a:rPr>
              <a:t>Adultos</a:t>
            </a:r>
          </a:p>
          <a:p>
            <a:pPr algn="ctr" defTabSz="900227">
              <a:spcBef>
                <a:spcPct val="10000"/>
              </a:spcBef>
            </a:pPr>
            <a:r>
              <a:rPr lang="es-ES" sz="1575" kern="0" dirty="0">
                <a:solidFill>
                  <a:schemeClr val="bg1"/>
                </a:solidFill>
              </a:rPr>
              <a:t>Entre 40 y 70 años</a:t>
            </a:r>
          </a:p>
        </p:txBody>
      </p:sp>
      <p:sp>
        <p:nvSpPr>
          <p:cNvPr id="66" name="Rectangle 18"/>
          <p:cNvSpPr>
            <a:spLocks noChangeArrowheads="1"/>
          </p:cNvSpPr>
          <p:nvPr/>
        </p:nvSpPr>
        <p:spPr bwMode="auto">
          <a:xfrm>
            <a:off x="10851464" y="4679176"/>
            <a:ext cx="501032" cy="393904"/>
          </a:xfrm>
          <a:prstGeom prst="rect">
            <a:avLst/>
          </a:prstGeom>
          <a:noFill/>
          <a:ln w="9525" algn="ctr">
            <a:noFill/>
            <a:miter lim="800000"/>
            <a:headEnd/>
            <a:tailEnd/>
          </a:ln>
          <a:effectLst/>
        </p:spPr>
        <p:txBody>
          <a:bodyPr wrap="square" lIns="0" rIns="0">
            <a:spAutoFit/>
          </a:bodyPr>
          <a:lstStyle/>
          <a:p>
            <a:pPr algn="ctr" defTabSz="900227"/>
            <a:r>
              <a:rPr lang="es-ES" sz="1969" b="1" kern="0" dirty="0">
                <a:solidFill>
                  <a:schemeClr val="bg1"/>
                </a:solidFill>
              </a:rPr>
              <a:t>20%</a:t>
            </a:r>
          </a:p>
        </p:txBody>
      </p:sp>
      <p:sp>
        <p:nvSpPr>
          <p:cNvPr id="75" name="CuadroTexto 74"/>
          <p:cNvSpPr txBox="1"/>
          <p:nvPr/>
        </p:nvSpPr>
        <p:spPr>
          <a:xfrm>
            <a:off x="4840301" y="1746359"/>
            <a:ext cx="2284133" cy="272703"/>
          </a:xfrm>
          <a:prstGeom prst="rect">
            <a:avLst/>
          </a:prstGeom>
        </p:spPr>
        <p:txBody>
          <a:bodyPr vert="horz" wrap="square" lIns="0" tIns="0" rIns="0" bIns="0" rtlCol="0">
            <a:spAutoFit/>
          </a:bodyPr>
          <a:lstStyle/>
          <a:p>
            <a:pPr marL="4689" algn="ctr" defTabSz="900227"/>
            <a:r>
              <a:rPr lang="es-PE" sz="1772" b="1" kern="0" dirty="0">
                <a:solidFill>
                  <a:sysClr val="windowText" lastClr="000000"/>
                </a:solidFill>
              </a:rPr>
              <a:t>Género</a:t>
            </a:r>
          </a:p>
        </p:txBody>
      </p:sp>
      <p:sp>
        <p:nvSpPr>
          <p:cNvPr id="76" name="5 Marcador de pie de página"/>
          <p:cNvSpPr txBox="1">
            <a:spLocks/>
          </p:cNvSpPr>
          <p:nvPr/>
        </p:nvSpPr>
        <p:spPr>
          <a:xfrm>
            <a:off x="214300" y="6544313"/>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Tree>
    <p:extLst>
      <p:ext uri="{BB962C8B-B14F-4D97-AF65-F5344CB8AC3E}">
        <p14:creationId xmlns:p14="http://schemas.microsoft.com/office/powerpoint/2010/main" val="3766882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71965" y="355623"/>
            <a:ext cx="7348726" cy="436273"/>
          </a:xfrm>
        </p:spPr>
        <p:txBody>
          <a:bodyPr/>
          <a:lstStyle/>
          <a:p>
            <a:r>
              <a:rPr lang="es-PE" sz="3150" dirty="0"/>
              <a:t>Perfil del entrevistado</a:t>
            </a:r>
          </a:p>
        </p:txBody>
      </p:sp>
      <p:sp>
        <p:nvSpPr>
          <p:cNvPr id="6" name="TextBox 25"/>
          <p:cNvSpPr txBox="1"/>
          <p:nvPr/>
        </p:nvSpPr>
        <p:spPr>
          <a:xfrm>
            <a:off x="516941" y="1342763"/>
            <a:ext cx="1883511" cy="307777"/>
          </a:xfrm>
          <a:prstGeom prst="rect">
            <a:avLst/>
          </a:prstGeom>
          <a:noFill/>
        </p:spPr>
        <p:txBody>
          <a:bodyPr wrap="square" lIns="0" tIns="0" rIns="0" bIns="0" rtlCol="0">
            <a:spAutoFit/>
          </a:bodyPr>
          <a:lstStyle/>
          <a:p>
            <a:pPr defTabSz="788491">
              <a:defRPr/>
            </a:pPr>
            <a:r>
              <a:rPr lang="es-AR" sz="2000" b="1" kern="0" dirty="0">
                <a:solidFill>
                  <a:sysClr val="windowText" lastClr="000000"/>
                </a:solidFill>
                <a:latin typeface="+mj-lt"/>
              </a:rPr>
              <a:t>Nivel Educativo</a:t>
            </a:r>
          </a:p>
        </p:txBody>
      </p:sp>
      <p:sp>
        <p:nvSpPr>
          <p:cNvPr id="8" name="TextBox 51"/>
          <p:cNvSpPr txBox="1"/>
          <p:nvPr/>
        </p:nvSpPr>
        <p:spPr>
          <a:xfrm>
            <a:off x="4160021" y="5175084"/>
            <a:ext cx="1002183" cy="545405"/>
          </a:xfrm>
          <a:prstGeom prst="rect">
            <a:avLst/>
          </a:prstGeom>
          <a:noFill/>
        </p:spPr>
        <p:txBody>
          <a:bodyPr wrap="square" lIns="0" tIns="0" rIns="0" bIns="0" rtlCol="0">
            <a:spAutoFit/>
          </a:bodyPr>
          <a:lstStyle/>
          <a:p>
            <a:pPr algn="ctr" defTabSz="788491">
              <a:defRPr/>
            </a:pPr>
            <a:r>
              <a:rPr lang="es-AR" sz="1772" b="1" kern="0" dirty="0">
                <a:solidFill>
                  <a:sysClr val="windowText" lastClr="000000"/>
                </a:solidFill>
                <a:latin typeface="+mj-lt"/>
              </a:rPr>
              <a:t>Primaria completa</a:t>
            </a:r>
          </a:p>
        </p:txBody>
      </p:sp>
      <p:sp>
        <p:nvSpPr>
          <p:cNvPr id="10" name="TextBox 56"/>
          <p:cNvSpPr txBox="1"/>
          <p:nvPr/>
        </p:nvSpPr>
        <p:spPr>
          <a:xfrm>
            <a:off x="6937015" y="5180425"/>
            <a:ext cx="1275227" cy="545405"/>
          </a:xfrm>
          <a:prstGeom prst="rect">
            <a:avLst/>
          </a:prstGeom>
          <a:noFill/>
        </p:spPr>
        <p:txBody>
          <a:bodyPr wrap="square" lIns="0" tIns="0" rIns="0" bIns="0" rtlCol="0">
            <a:spAutoFit/>
          </a:bodyPr>
          <a:lstStyle/>
          <a:p>
            <a:pPr algn="ctr" defTabSz="788491">
              <a:defRPr/>
            </a:pPr>
            <a:r>
              <a:rPr lang="es-AR" sz="1772" b="1" kern="0" dirty="0">
                <a:solidFill>
                  <a:sysClr val="windowText" lastClr="000000"/>
                </a:solidFill>
                <a:latin typeface="+mj-lt"/>
              </a:rPr>
              <a:t>Secundaria completa</a:t>
            </a:r>
          </a:p>
        </p:txBody>
      </p:sp>
      <p:sp>
        <p:nvSpPr>
          <p:cNvPr id="12" name="TextBox 61"/>
          <p:cNvSpPr txBox="1"/>
          <p:nvPr/>
        </p:nvSpPr>
        <p:spPr>
          <a:xfrm>
            <a:off x="9453579" y="4907723"/>
            <a:ext cx="1868529" cy="818108"/>
          </a:xfrm>
          <a:prstGeom prst="rect">
            <a:avLst/>
          </a:prstGeom>
          <a:noFill/>
        </p:spPr>
        <p:txBody>
          <a:bodyPr wrap="square" lIns="0" tIns="0" rIns="0" bIns="0" rtlCol="0">
            <a:spAutoFit/>
          </a:bodyPr>
          <a:lstStyle/>
          <a:p>
            <a:pPr algn="ctr" defTabSz="788491">
              <a:defRPr/>
            </a:pPr>
            <a:r>
              <a:rPr lang="es-AR" sz="1772" b="1" kern="0" dirty="0">
                <a:solidFill>
                  <a:sysClr val="windowText" lastClr="000000"/>
                </a:solidFill>
                <a:latin typeface="+mj-lt"/>
              </a:rPr>
              <a:t>Técnico / Universitario completo</a:t>
            </a:r>
          </a:p>
        </p:txBody>
      </p:sp>
      <p:sp>
        <p:nvSpPr>
          <p:cNvPr id="13" name="Freeform 8"/>
          <p:cNvSpPr>
            <a:spLocks noChangeAspect="1" noEditPoints="1"/>
          </p:cNvSpPr>
          <p:nvPr/>
        </p:nvSpPr>
        <p:spPr bwMode="auto">
          <a:xfrm>
            <a:off x="3840060" y="3467046"/>
            <a:ext cx="1642106" cy="1214110"/>
          </a:xfrm>
          <a:custGeom>
            <a:avLst/>
            <a:gdLst/>
            <a:ahLst/>
            <a:cxnLst>
              <a:cxn ang="0">
                <a:pos x="16" y="168"/>
              </a:cxn>
              <a:cxn ang="0">
                <a:pos x="36" y="164"/>
              </a:cxn>
              <a:cxn ang="0">
                <a:pos x="17" y="162"/>
              </a:cxn>
              <a:cxn ang="0">
                <a:pos x="211" y="124"/>
              </a:cxn>
              <a:cxn ang="0">
                <a:pos x="217" y="127"/>
              </a:cxn>
              <a:cxn ang="0">
                <a:pos x="190" y="134"/>
              </a:cxn>
              <a:cxn ang="0">
                <a:pos x="173" y="138"/>
              </a:cxn>
              <a:cxn ang="0">
                <a:pos x="178" y="135"/>
              </a:cxn>
              <a:cxn ang="0">
                <a:pos x="189" y="125"/>
              </a:cxn>
              <a:cxn ang="0">
                <a:pos x="211" y="120"/>
              </a:cxn>
              <a:cxn ang="0">
                <a:pos x="107" y="106"/>
              </a:cxn>
              <a:cxn ang="0">
                <a:pos x="104" y="121"/>
              </a:cxn>
              <a:cxn ang="0">
                <a:pos x="137" y="116"/>
              </a:cxn>
              <a:cxn ang="0">
                <a:pos x="144" y="117"/>
              </a:cxn>
              <a:cxn ang="0">
                <a:pos x="157" y="126"/>
              </a:cxn>
              <a:cxn ang="0">
                <a:pos x="174" y="118"/>
              </a:cxn>
              <a:cxn ang="0">
                <a:pos x="178" y="122"/>
              </a:cxn>
              <a:cxn ang="0">
                <a:pos x="162" y="128"/>
              </a:cxn>
              <a:cxn ang="0">
                <a:pos x="104" y="134"/>
              </a:cxn>
              <a:cxn ang="0">
                <a:pos x="72" y="135"/>
              </a:cxn>
              <a:cxn ang="0">
                <a:pos x="69" y="129"/>
              </a:cxn>
              <a:cxn ang="0">
                <a:pos x="80" y="122"/>
              </a:cxn>
              <a:cxn ang="0">
                <a:pos x="113" y="100"/>
              </a:cxn>
              <a:cxn ang="0">
                <a:pos x="114" y="111"/>
              </a:cxn>
              <a:cxn ang="0">
                <a:pos x="112" y="138"/>
              </a:cxn>
              <a:cxn ang="0">
                <a:pos x="147" y="107"/>
              </a:cxn>
              <a:cxn ang="0">
                <a:pos x="147" y="107"/>
              </a:cxn>
              <a:cxn ang="0">
                <a:pos x="125" y="184"/>
              </a:cxn>
              <a:cxn ang="0">
                <a:pos x="142" y="197"/>
              </a:cxn>
              <a:cxn ang="0">
                <a:pos x="160" y="184"/>
              </a:cxn>
              <a:cxn ang="0">
                <a:pos x="146" y="193"/>
              </a:cxn>
              <a:cxn ang="0">
                <a:pos x="124" y="182"/>
              </a:cxn>
              <a:cxn ang="0">
                <a:pos x="269" y="168"/>
              </a:cxn>
              <a:cxn ang="0">
                <a:pos x="264" y="164"/>
              </a:cxn>
              <a:cxn ang="0">
                <a:pos x="263" y="164"/>
              </a:cxn>
              <a:cxn ang="0">
                <a:pos x="167" y="178"/>
              </a:cxn>
              <a:cxn ang="0">
                <a:pos x="251" y="34"/>
              </a:cxn>
              <a:cxn ang="0">
                <a:pos x="252" y="34"/>
              </a:cxn>
              <a:cxn ang="0">
                <a:pos x="284" y="173"/>
              </a:cxn>
              <a:cxn ang="0">
                <a:pos x="278" y="181"/>
              </a:cxn>
              <a:cxn ang="0">
                <a:pos x="159" y="206"/>
              </a:cxn>
              <a:cxn ang="0">
                <a:pos x="126" y="206"/>
              </a:cxn>
              <a:cxn ang="0">
                <a:pos x="7" y="181"/>
              </a:cxn>
              <a:cxn ang="0">
                <a:pos x="6" y="181"/>
              </a:cxn>
              <a:cxn ang="0">
                <a:pos x="25" y="40"/>
              </a:cxn>
              <a:cxn ang="0">
                <a:pos x="33" y="34"/>
              </a:cxn>
              <a:cxn ang="0">
                <a:pos x="44" y="6"/>
              </a:cxn>
              <a:cxn ang="0">
                <a:pos x="48" y="3"/>
              </a:cxn>
              <a:cxn ang="0">
                <a:pos x="237" y="3"/>
              </a:cxn>
              <a:cxn ang="0">
                <a:pos x="247" y="35"/>
              </a:cxn>
              <a:cxn ang="0">
                <a:pos x="145" y="69"/>
              </a:cxn>
              <a:cxn ang="0">
                <a:pos x="139" y="32"/>
              </a:cxn>
              <a:cxn ang="0">
                <a:pos x="27" y="155"/>
              </a:cxn>
              <a:cxn ang="0">
                <a:pos x="142" y="183"/>
              </a:cxn>
              <a:cxn ang="0">
                <a:pos x="257" y="155"/>
              </a:cxn>
              <a:cxn ang="0">
                <a:pos x="146" y="32"/>
              </a:cxn>
            </a:cxnLst>
            <a:rect l="0" t="0" r="r" b="b"/>
            <a:pathLst>
              <a:path w="284" h="210">
                <a:moveTo>
                  <a:pt x="17" y="162"/>
                </a:moveTo>
                <a:cubicBezTo>
                  <a:pt x="16" y="168"/>
                  <a:pt x="16" y="168"/>
                  <a:pt x="16" y="168"/>
                </a:cubicBezTo>
                <a:cubicBezTo>
                  <a:pt x="117" y="178"/>
                  <a:pt x="117" y="178"/>
                  <a:pt x="117" y="178"/>
                </a:cubicBezTo>
                <a:cubicBezTo>
                  <a:pt x="91" y="166"/>
                  <a:pt x="58" y="165"/>
                  <a:pt x="36" y="164"/>
                </a:cubicBezTo>
                <a:cubicBezTo>
                  <a:pt x="30" y="164"/>
                  <a:pt x="25" y="164"/>
                  <a:pt x="21" y="164"/>
                </a:cubicBezTo>
                <a:cubicBezTo>
                  <a:pt x="20" y="164"/>
                  <a:pt x="18" y="163"/>
                  <a:pt x="17" y="162"/>
                </a:cubicBezTo>
                <a:close/>
                <a:moveTo>
                  <a:pt x="207" y="118"/>
                </a:moveTo>
                <a:cubicBezTo>
                  <a:pt x="197" y="89"/>
                  <a:pt x="186" y="158"/>
                  <a:pt x="211" y="124"/>
                </a:cubicBezTo>
                <a:cubicBezTo>
                  <a:pt x="212" y="122"/>
                  <a:pt x="214" y="122"/>
                  <a:pt x="216" y="123"/>
                </a:cubicBezTo>
                <a:cubicBezTo>
                  <a:pt x="218" y="124"/>
                  <a:pt x="218" y="126"/>
                  <a:pt x="217" y="127"/>
                </a:cubicBezTo>
                <a:cubicBezTo>
                  <a:pt x="214" y="133"/>
                  <a:pt x="211" y="138"/>
                  <a:pt x="205" y="140"/>
                </a:cubicBezTo>
                <a:cubicBezTo>
                  <a:pt x="196" y="145"/>
                  <a:pt x="191" y="141"/>
                  <a:pt x="190" y="134"/>
                </a:cubicBezTo>
                <a:cubicBezTo>
                  <a:pt x="187" y="139"/>
                  <a:pt x="183" y="142"/>
                  <a:pt x="177" y="142"/>
                </a:cubicBezTo>
                <a:cubicBezTo>
                  <a:pt x="175" y="141"/>
                  <a:pt x="173" y="140"/>
                  <a:pt x="173" y="138"/>
                </a:cubicBezTo>
                <a:cubicBezTo>
                  <a:pt x="174" y="136"/>
                  <a:pt x="175" y="134"/>
                  <a:pt x="177" y="135"/>
                </a:cubicBezTo>
                <a:cubicBezTo>
                  <a:pt x="178" y="135"/>
                  <a:pt x="178" y="135"/>
                  <a:pt x="178" y="135"/>
                </a:cubicBezTo>
                <a:cubicBezTo>
                  <a:pt x="183" y="134"/>
                  <a:pt x="186" y="129"/>
                  <a:pt x="189" y="125"/>
                </a:cubicBezTo>
                <a:cubicBezTo>
                  <a:pt x="189" y="125"/>
                  <a:pt x="189" y="125"/>
                  <a:pt x="189" y="125"/>
                </a:cubicBezTo>
                <a:cubicBezTo>
                  <a:pt x="191" y="108"/>
                  <a:pt x="204" y="88"/>
                  <a:pt x="214" y="116"/>
                </a:cubicBezTo>
                <a:cubicBezTo>
                  <a:pt x="214" y="117"/>
                  <a:pt x="213" y="119"/>
                  <a:pt x="211" y="120"/>
                </a:cubicBezTo>
                <a:cubicBezTo>
                  <a:pt x="209" y="121"/>
                  <a:pt x="208" y="120"/>
                  <a:pt x="207" y="118"/>
                </a:cubicBezTo>
                <a:close/>
                <a:moveTo>
                  <a:pt x="107" y="106"/>
                </a:moveTo>
                <a:cubicBezTo>
                  <a:pt x="96" y="113"/>
                  <a:pt x="83" y="129"/>
                  <a:pt x="87" y="134"/>
                </a:cubicBezTo>
                <a:cubicBezTo>
                  <a:pt x="96" y="134"/>
                  <a:pt x="101" y="128"/>
                  <a:pt x="104" y="121"/>
                </a:cubicBezTo>
                <a:cubicBezTo>
                  <a:pt x="104" y="115"/>
                  <a:pt x="106" y="110"/>
                  <a:pt x="107" y="106"/>
                </a:cubicBezTo>
                <a:close/>
                <a:moveTo>
                  <a:pt x="137" y="116"/>
                </a:moveTo>
                <a:cubicBezTo>
                  <a:pt x="143" y="92"/>
                  <a:pt x="158" y="65"/>
                  <a:pt x="171" y="67"/>
                </a:cubicBezTo>
                <a:cubicBezTo>
                  <a:pt x="187" y="68"/>
                  <a:pt x="164" y="96"/>
                  <a:pt x="144" y="117"/>
                </a:cubicBezTo>
                <a:cubicBezTo>
                  <a:pt x="140" y="128"/>
                  <a:pt x="139" y="138"/>
                  <a:pt x="139" y="142"/>
                </a:cubicBezTo>
                <a:cubicBezTo>
                  <a:pt x="143" y="143"/>
                  <a:pt x="150" y="134"/>
                  <a:pt x="157" y="126"/>
                </a:cubicBezTo>
                <a:cubicBezTo>
                  <a:pt x="145" y="116"/>
                  <a:pt x="188" y="89"/>
                  <a:pt x="168" y="120"/>
                </a:cubicBezTo>
                <a:cubicBezTo>
                  <a:pt x="169" y="120"/>
                  <a:pt x="170" y="121"/>
                  <a:pt x="174" y="118"/>
                </a:cubicBezTo>
                <a:cubicBezTo>
                  <a:pt x="175" y="117"/>
                  <a:pt x="177" y="117"/>
                  <a:pt x="178" y="118"/>
                </a:cubicBezTo>
                <a:cubicBezTo>
                  <a:pt x="179" y="119"/>
                  <a:pt x="179" y="121"/>
                  <a:pt x="178" y="122"/>
                </a:cubicBezTo>
                <a:cubicBezTo>
                  <a:pt x="175" y="127"/>
                  <a:pt x="167" y="129"/>
                  <a:pt x="162" y="128"/>
                </a:cubicBezTo>
                <a:cubicBezTo>
                  <a:pt x="162" y="128"/>
                  <a:pt x="162" y="128"/>
                  <a:pt x="162" y="128"/>
                </a:cubicBezTo>
                <a:cubicBezTo>
                  <a:pt x="136" y="163"/>
                  <a:pt x="130" y="150"/>
                  <a:pt x="134" y="127"/>
                </a:cubicBezTo>
                <a:cubicBezTo>
                  <a:pt x="126" y="135"/>
                  <a:pt x="107" y="158"/>
                  <a:pt x="104" y="134"/>
                </a:cubicBezTo>
                <a:cubicBezTo>
                  <a:pt x="93" y="149"/>
                  <a:pt x="81" y="142"/>
                  <a:pt x="80" y="131"/>
                </a:cubicBezTo>
                <a:cubicBezTo>
                  <a:pt x="78" y="132"/>
                  <a:pt x="78" y="132"/>
                  <a:pt x="72" y="135"/>
                </a:cubicBezTo>
                <a:cubicBezTo>
                  <a:pt x="70" y="136"/>
                  <a:pt x="68" y="135"/>
                  <a:pt x="67" y="133"/>
                </a:cubicBezTo>
                <a:cubicBezTo>
                  <a:pt x="67" y="132"/>
                  <a:pt x="67" y="129"/>
                  <a:pt x="69" y="129"/>
                </a:cubicBezTo>
                <a:cubicBezTo>
                  <a:pt x="76" y="125"/>
                  <a:pt x="73" y="126"/>
                  <a:pt x="79" y="123"/>
                </a:cubicBezTo>
                <a:cubicBezTo>
                  <a:pt x="80" y="123"/>
                  <a:pt x="80" y="122"/>
                  <a:pt x="80" y="122"/>
                </a:cubicBezTo>
                <a:cubicBezTo>
                  <a:pt x="83" y="114"/>
                  <a:pt x="91" y="104"/>
                  <a:pt x="108" y="98"/>
                </a:cubicBezTo>
                <a:cubicBezTo>
                  <a:pt x="110" y="97"/>
                  <a:pt x="112" y="98"/>
                  <a:pt x="113" y="100"/>
                </a:cubicBezTo>
                <a:cubicBezTo>
                  <a:pt x="113" y="100"/>
                  <a:pt x="113" y="100"/>
                  <a:pt x="113" y="101"/>
                </a:cubicBezTo>
                <a:cubicBezTo>
                  <a:pt x="117" y="104"/>
                  <a:pt x="116" y="104"/>
                  <a:pt x="114" y="111"/>
                </a:cubicBezTo>
                <a:cubicBezTo>
                  <a:pt x="114" y="112"/>
                  <a:pt x="113" y="113"/>
                  <a:pt x="113" y="114"/>
                </a:cubicBezTo>
                <a:cubicBezTo>
                  <a:pt x="112" y="123"/>
                  <a:pt x="110" y="134"/>
                  <a:pt x="112" y="138"/>
                </a:cubicBezTo>
                <a:cubicBezTo>
                  <a:pt x="120" y="133"/>
                  <a:pt x="130" y="123"/>
                  <a:pt x="137" y="116"/>
                </a:cubicBezTo>
                <a:close/>
                <a:moveTo>
                  <a:pt x="147" y="107"/>
                </a:moveTo>
                <a:cubicBezTo>
                  <a:pt x="157" y="96"/>
                  <a:pt x="170" y="80"/>
                  <a:pt x="169" y="74"/>
                </a:cubicBezTo>
                <a:cubicBezTo>
                  <a:pt x="168" y="69"/>
                  <a:pt x="152" y="91"/>
                  <a:pt x="147" y="107"/>
                </a:cubicBezTo>
                <a:close/>
                <a:moveTo>
                  <a:pt x="124" y="182"/>
                </a:moveTo>
                <a:cubicBezTo>
                  <a:pt x="124" y="182"/>
                  <a:pt x="125" y="183"/>
                  <a:pt x="125" y="184"/>
                </a:cubicBezTo>
                <a:cubicBezTo>
                  <a:pt x="126" y="189"/>
                  <a:pt x="129" y="192"/>
                  <a:pt x="133" y="194"/>
                </a:cubicBezTo>
                <a:cubicBezTo>
                  <a:pt x="135" y="196"/>
                  <a:pt x="139" y="197"/>
                  <a:pt x="142" y="197"/>
                </a:cubicBezTo>
                <a:cubicBezTo>
                  <a:pt x="146" y="197"/>
                  <a:pt x="149" y="196"/>
                  <a:pt x="152" y="194"/>
                </a:cubicBezTo>
                <a:cubicBezTo>
                  <a:pt x="156" y="192"/>
                  <a:pt x="159" y="189"/>
                  <a:pt x="160" y="184"/>
                </a:cubicBezTo>
                <a:cubicBezTo>
                  <a:pt x="160" y="183"/>
                  <a:pt x="161" y="182"/>
                  <a:pt x="161" y="182"/>
                </a:cubicBezTo>
                <a:cubicBezTo>
                  <a:pt x="155" y="185"/>
                  <a:pt x="150" y="188"/>
                  <a:pt x="146" y="193"/>
                </a:cubicBezTo>
                <a:cubicBezTo>
                  <a:pt x="144" y="195"/>
                  <a:pt x="141" y="195"/>
                  <a:pt x="139" y="193"/>
                </a:cubicBezTo>
                <a:cubicBezTo>
                  <a:pt x="134" y="188"/>
                  <a:pt x="129" y="185"/>
                  <a:pt x="124" y="182"/>
                </a:cubicBezTo>
                <a:close/>
                <a:moveTo>
                  <a:pt x="167" y="178"/>
                </a:moveTo>
                <a:cubicBezTo>
                  <a:pt x="269" y="168"/>
                  <a:pt x="269" y="168"/>
                  <a:pt x="269" y="168"/>
                </a:cubicBezTo>
                <a:cubicBezTo>
                  <a:pt x="267" y="162"/>
                  <a:pt x="267" y="162"/>
                  <a:pt x="267" y="162"/>
                </a:cubicBezTo>
                <a:cubicBezTo>
                  <a:pt x="267" y="163"/>
                  <a:pt x="266" y="163"/>
                  <a:pt x="264" y="164"/>
                </a:cubicBezTo>
                <a:cubicBezTo>
                  <a:pt x="264" y="164"/>
                  <a:pt x="264" y="164"/>
                  <a:pt x="263" y="164"/>
                </a:cubicBezTo>
                <a:cubicBezTo>
                  <a:pt x="263" y="164"/>
                  <a:pt x="263" y="164"/>
                  <a:pt x="263" y="164"/>
                </a:cubicBezTo>
                <a:cubicBezTo>
                  <a:pt x="260" y="164"/>
                  <a:pt x="256" y="164"/>
                  <a:pt x="251" y="164"/>
                </a:cubicBezTo>
                <a:cubicBezTo>
                  <a:pt x="229" y="164"/>
                  <a:pt x="195" y="165"/>
                  <a:pt x="167" y="178"/>
                </a:cubicBezTo>
                <a:close/>
                <a:moveTo>
                  <a:pt x="247" y="35"/>
                </a:moveTo>
                <a:cubicBezTo>
                  <a:pt x="251" y="34"/>
                  <a:pt x="251" y="34"/>
                  <a:pt x="251" y="34"/>
                </a:cubicBezTo>
                <a:cubicBezTo>
                  <a:pt x="251" y="34"/>
                  <a:pt x="251" y="34"/>
                  <a:pt x="251" y="34"/>
                </a:cubicBezTo>
                <a:cubicBezTo>
                  <a:pt x="252" y="34"/>
                  <a:pt x="252" y="34"/>
                  <a:pt x="252" y="34"/>
                </a:cubicBezTo>
                <a:cubicBezTo>
                  <a:pt x="255" y="33"/>
                  <a:pt x="259" y="35"/>
                  <a:pt x="260" y="39"/>
                </a:cubicBezTo>
                <a:cubicBezTo>
                  <a:pt x="284" y="173"/>
                  <a:pt x="284" y="173"/>
                  <a:pt x="284" y="173"/>
                </a:cubicBezTo>
                <a:cubicBezTo>
                  <a:pt x="284" y="173"/>
                  <a:pt x="284" y="173"/>
                  <a:pt x="284" y="174"/>
                </a:cubicBezTo>
                <a:cubicBezTo>
                  <a:pt x="284" y="177"/>
                  <a:pt x="282" y="181"/>
                  <a:pt x="278" y="181"/>
                </a:cubicBezTo>
                <a:cubicBezTo>
                  <a:pt x="172" y="192"/>
                  <a:pt x="172" y="192"/>
                  <a:pt x="172" y="192"/>
                </a:cubicBezTo>
                <a:cubicBezTo>
                  <a:pt x="169" y="198"/>
                  <a:pt x="165" y="203"/>
                  <a:pt x="159" y="206"/>
                </a:cubicBezTo>
                <a:cubicBezTo>
                  <a:pt x="154" y="209"/>
                  <a:pt x="148" y="210"/>
                  <a:pt x="142" y="210"/>
                </a:cubicBezTo>
                <a:cubicBezTo>
                  <a:pt x="137" y="210"/>
                  <a:pt x="131" y="209"/>
                  <a:pt x="126" y="206"/>
                </a:cubicBezTo>
                <a:cubicBezTo>
                  <a:pt x="120" y="203"/>
                  <a:pt x="115" y="198"/>
                  <a:pt x="113" y="192"/>
                </a:cubicBezTo>
                <a:cubicBezTo>
                  <a:pt x="7" y="181"/>
                  <a:pt x="7" y="181"/>
                  <a:pt x="7" y="181"/>
                </a:cubicBezTo>
                <a:cubicBezTo>
                  <a:pt x="7" y="181"/>
                  <a:pt x="7" y="181"/>
                  <a:pt x="7" y="181"/>
                </a:cubicBezTo>
                <a:cubicBezTo>
                  <a:pt x="7" y="181"/>
                  <a:pt x="6" y="181"/>
                  <a:pt x="6" y="181"/>
                </a:cubicBezTo>
                <a:cubicBezTo>
                  <a:pt x="2" y="180"/>
                  <a:pt x="0" y="177"/>
                  <a:pt x="1" y="173"/>
                </a:cubicBezTo>
                <a:cubicBezTo>
                  <a:pt x="25" y="40"/>
                  <a:pt x="25" y="40"/>
                  <a:pt x="25" y="40"/>
                </a:cubicBezTo>
                <a:cubicBezTo>
                  <a:pt x="25" y="39"/>
                  <a:pt x="25" y="39"/>
                  <a:pt x="25" y="39"/>
                </a:cubicBezTo>
                <a:cubicBezTo>
                  <a:pt x="26" y="35"/>
                  <a:pt x="30" y="33"/>
                  <a:pt x="33" y="34"/>
                </a:cubicBezTo>
                <a:cubicBezTo>
                  <a:pt x="38" y="35"/>
                  <a:pt x="38" y="35"/>
                  <a:pt x="38" y="35"/>
                </a:cubicBezTo>
                <a:cubicBezTo>
                  <a:pt x="40" y="26"/>
                  <a:pt x="42" y="16"/>
                  <a:pt x="44" y="6"/>
                </a:cubicBezTo>
                <a:cubicBezTo>
                  <a:pt x="44" y="4"/>
                  <a:pt x="46" y="3"/>
                  <a:pt x="48" y="3"/>
                </a:cubicBezTo>
                <a:cubicBezTo>
                  <a:pt x="48" y="3"/>
                  <a:pt x="48" y="3"/>
                  <a:pt x="48" y="3"/>
                </a:cubicBezTo>
                <a:cubicBezTo>
                  <a:pt x="80" y="0"/>
                  <a:pt x="115" y="8"/>
                  <a:pt x="142" y="23"/>
                </a:cubicBezTo>
                <a:cubicBezTo>
                  <a:pt x="170" y="8"/>
                  <a:pt x="205" y="0"/>
                  <a:pt x="237" y="3"/>
                </a:cubicBezTo>
                <a:cubicBezTo>
                  <a:pt x="239" y="3"/>
                  <a:pt x="241" y="5"/>
                  <a:pt x="241" y="7"/>
                </a:cubicBezTo>
                <a:cubicBezTo>
                  <a:pt x="243" y="16"/>
                  <a:pt x="245" y="26"/>
                  <a:pt x="247" y="35"/>
                </a:cubicBezTo>
                <a:close/>
                <a:moveTo>
                  <a:pt x="146" y="32"/>
                </a:moveTo>
                <a:cubicBezTo>
                  <a:pt x="145" y="69"/>
                  <a:pt x="145" y="69"/>
                  <a:pt x="145" y="69"/>
                </a:cubicBezTo>
                <a:cubicBezTo>
                  <a:pt x="145" y="74"/>
                  <a:pt x="140" y="74"/>
                  <a:pt x="140" y="69"/>
                </a:cubicBezTo>
                <a:cubicBezTo>
                  <a:pt x="139" y="32"/>
                  <a:pt x="139" y="32"/>
                  <a:pt x="139" y="32"/>
                </a:cubicBezTo>
                <a:cubicBezTo>
                  <a:pt x="114" y="17"/>
                  <a:pt x="81" y="10"/>
                  <a:pt x="52" y="12"/>
                </a:cubicBezTo>
                <a:cubicBezTo>
                  <a:pt x="27" y="155"/>
                  <a:pt x="27" y="155"/>
                  <a:pt x="27" y="155"/>
                </a:cubicBezTo>
                <a:cubicBezTo>
                  <a:pt x="30" y="155"/>
                  <a:pt x="33" y="155"/>
                  <a:pt x="36" y="155"/>
                </a:cubicBezTo>
                <a:cubicBezTo>
                  <a:pt x="65" y="156"/>
                  <a:pt x="112" y="157"/>
                  <a:pt x="142" y="183"/>
                </a:cubicBezTo>
                <a:cubicBezTo>
                  <a:pt x="174" y="156"/>
                  <a:pt x="222" y="155"/>
                  <a:pt x="251" y="155"/>
                </a:cubicBezTo>
                <a:cubicBezTo>
                  <a:pt x="253" y="155"/>
                  <a:pt x="255" y="155"/>
                  <a:pt x="257" y="155"/>
                </a:cubicBezTo>
                <a:cubicBezTo>
                  <a:pt x="232" y="12"/>
                  <a:pt x="232" y="12"/>
                  <a:pt x="232" y="12"/>
                </a:cubicBezTo>
                <a:cubicBezTo>
                  <a:pt x="203" y="10"/>
                  <a:pt x="171" y="17"/>
                  <a:pt x="146" y="32"/>
                </a:cubicBezTo>
                <a:close/>
              </a:path>
            </a:pathLst>
          </a:custGeom>
          <a:solidFill>
            <a:srgbClr val="2F469C"/>
          </a:solidFill>
          <a:ln w="9525">
            <a:noFill/>
            <a:round/>
            <a:headEnd/>
            <a:tailEnd/>
          </a:ln>
        </p:spPr>
        <p:txBody>
          <a:bodyPr vert="horz" wrap="square" lIns="89974" tIns="44987" rIns="89974" bIns="44987" numCol="1" anchor="t" anchorCtr="0" compatLnSpc="1">
            <a:prstTxWarp prst="textNoShape">
              <a:avLst/>
            </a:prstTxWarp>
          </a:bodyPr>
          <a:lstStyle/>
          <a:p>
            <a:pPr defTabSz="899750"/>
            <a:endParaRPr lang="en-GB" sz="1772" kern="0" dirty="0">
              <a:solidFill>
                <a:srgbClr val="795198"/>
              </a:solidFill>
              <a:latin typeface="Arial"/>
            </a:endParaRPr>
          </a:p>
        </p:txBody>
      </p:sp>
      <p:sp>
        <p:nvSpPr>
          <p:cNvPr id="14" name="Freeform 16"/>
          <p:cNvSpPr>
            <a:spLocks noChangeAspect="1" noEditPoints="1"/>
          </p:cNvSpPr>
          <p:nvPr/>
        </p:nvSpPr>
        <p:spPr bwMode="auto">
          <a:xfrm>
            <a:off x="9357542" y="3441414"/>
            <a:ext cx="1905293" cy="1295381"/>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rgbClr val="2F469C"/>
          </a:solidFill>
          <a:ln w="9525">
            <a:noFill/>
            <a:round/>
            <a:headEnd/>
            <a:tailEnd/>
          </a:ln>
        </p:spPr>
        <p:txBody>
          <a:bodyPr vert="horz" wrap="square" lIns="89974" tIns="44987" rIns="89974" bIns="44987" numCol="1" anchor="t" anchorCtr="0" compatLnSpc="1">
            <a:prstTxWarp prst="textNoShape">
              <a:avLst/>
            </a:prstTxWarp>
          </a:bodyPr>
          <a:lstStyle/>
          <a:p>
            <a:pPr defTabSz="899750"/>
            <a:endParaRPr lang="en-GB" sz="1772" kern="0" dirty="0">
              <a:solidFill>
                <a:srgbClr val="795198"/>
              </a:solidFill>
              <a:latin typeface="Arial"/>
            </a:endParaRPr>
          </a:p>
        </p:txBody>
      </p:sp>
      <p:sp>
        <p:nvSpPr>
          <p:cNvPr id="15" name="Freeform 19"/>
          <p:cNvSpPr>
            <a:spLocks noChangeAspect="1" noEditPoints="1"/>
          </p:cNvSpPr>
          <p:nvPr/>
        </p:nvSpPr>
        <p:spPr bwMode="auto">
          <a:xfrm>
            <a:off x="6689438" y="3396413"/>
            <a:ext cx="1522804" cy="1291939"/>
          </a:xfrm>
          <a:custGeom>
            <a:avLst/>
            <a:gdLst/>
            <a:ahLst/>
            <a:cxnLst>
              <a:cxn ang="0">
                <a:pos x="94" y="132"/>
              </a:cxn>
              <a:cxn ang="0">
                <a:pos x="100" y="116"/>
              </a:cxn>
              <a:cxn ang="0">
                <a:pos x="158" y="125"/>
              </a:cxn>
              <a:cxn ang="0">
                <a:pos x="171" y="132"/>
              </a:cxn>
              <a:cxn ang="0">
                <a:pos x="178" y="116"/>
              </a:cxn>
              <a:cxn ang="0">
                <a:pos x="221" y="204"/>
              </a:cxn>
              <a:cxn ang="0">
                <a:pos x="221" y="204"/>
              </a:cxn>
              <a:cxn ang="0">
                <a:pos x="42" y="209"/>
              </a:cxn>
              <a:cxn ang="0">
                <a:pos x="38" y="204"/>
              </a:cxn>
              <a:cxn ang="0">
                <a:pos x="38" y="94"/>
              </a:cxn>
              <a:cxn ang="0">
                <a:pos x="81" y="125"/>
              </a:cxn>
              <a:cxn ang="0">
                <a:pos x="200" y="116"/>
              </a:cxn>
              <a:cxn ang="0">
                <a:pos x="190" y="188"/>
              </a:cxn>
              <a:cxn ang="0">
                <a:pos x="59" y="177"/>
              </a:cxn>
              <a:cxn ang="0">
                <a:pos x="75" y="121"/>
              </a:cxn>
              <a:cxn ang="0">
                <a:pos x="88" y="137"/>
              </a:cxn>
              <a:cxn ang="0">
                <a:pos x="106" y="125"/>
              </a:cxn>
              <a:cxn ang="0">
                <a:pos x="153" y="122"/>
              </a:cxn>
              <a:cxn ang="0">
                <a:pos x="165" y="137"/>
              </a:cxn>
              <a:cxn ang="0">
                <a:pos x="183" y="125"/>
              </a:cxn>
              <a:cxn ang="0">
                <a:pos x="200" y="116"/>
              </a:cxn>
              <a:cxn ang="0">
                <a:pos x="247" y="175"/>
              </a:cxn>
              <a:cxn ang="0">
                <a:pos x="232" y="197"/>
              </a:cxn>
              <a:cxn ang="0">
                <a:pos x="231" y="209"/>
              </a:cxn>
              <a:cxn ang="0">
                <a:pos x="42" y="220"/>
              </a:cxn>
              <a:cxn ang="0">
                <a:pos x="0" y="175"/>
              </a:cxn>
              <a:cxn ang="0">
                <a:pos x="26" y="75"/>
              </a:cxn>
              <a:cxn ang="0">
                <a:pos x="22" y="50"/>
              </a:cxn>
              <a:cxn ang="0">
                <a:pos x="28" y="37"/>
              </a:cxn>
              <a:cxn ang="0">
                <a:pos x="230" y="37"/>
              </a:cxn>
              <a:cxn ang="0">
                <a:pos x="236" y="50"/>
              </a:cxn>
              <a:cxn ang="0">
                <a:pos x="232" y="75"/>
              </a:cxn>
              <a:cxn ang="0">
                <a:pos x="258" y="175"/>
              </a:cxn>
              <a:cxn ang="0">
                <a:pos x="26" y="197"/>
              </a:cxn>
              <a:cxn ang="0">
                <a:pos x="11" y="175"/>
              </a:cxn>
              <a:cxn ang="0">
                <a:pos x="100" y="99"/>
              </a:cxn>
              <a:cxn ang="0">
                <a:pos x="88" y="92"/>
              </a:cxn>
              <a:cxn ang="0">
                <a:pos x="81" y="104"/>
              </a:cxn>
              <a:cxn ang="0">
                <a:pos x="33" y="50"/>
              </a:cxn>
              <a:cxn ang="0">
                <a:pos x="225" y="49"/>
              </a:cxn>
              <a:cxn ang="0">
                <a:pos x="212" y="87"/>
              </a:cxn>
              <a:cxn ang="0">
                <a:pos x="178" y="99"/>
              </a:cxn>
              <a:cxn ang="0">
                <a:pos x="165" y="92"/>
              </a:cxn>
              <a:cxn ang="0">
                <a:pos x="158" y="105"/>
              </a:cxn>
              <a:cxn ang="0">
                <a:pos x="164" y="27"/>
              </a:cxn>
              <a:cxn ang="0">
                <a:pos x="160" y="11"/>
              </a:cxn>
              <a:cxn ang="0">
                <a:pos x="94" y="16"/>
              </a:cxn>
              <a:cxn ang="0">
                <a:pos x="90" y="32"/>
              </a:cxn>
              <a:cxn ang="0">
                <a:pos x="83" y="27"/>
              </a:cxn>
              <a:cxn ang="0">
                <a:pos x="99" y="0"/>
              </a:cxn>
              <a:cxn ang="0">
                <a:pos x="175" y="16"/>
              </a:cxn>
              <a:cxn ang="0">
                <a:pos x="171" y="32"/>
              </a:cxn>
              <a:cxn ang="0">
                <a:pos x="164" y="27"/>
              </a:cxn>
            </a:cxnLst>
            <a:rect l="0" t="0" r="r" b="b"/>
            <a:pathLst>
              <a:path w="259" h="220">
                <a:moveTo>
                  <a:pt x="88" y="132"/>
                </a:moveTo>
                <a:cubicBezTo>
                  <a:pt x="94" y="132"/>
                  <a:pt x="94" y="132"/>
                  <a:pt x="94" y="132"/>
                </a:cubicBezTo>
                <a:cubicBezTo>
                  <a:pt x="97" y="132"/>
                  <a:pt x="100" y="129"/>
                  <a:pt x="100" y="125"/>
                </a:cubicBezTo>
                <a:cubicBezTo>
                  <a:pt x="100" y="116"/>
                  <a:pt x="100" y="116"/>
                  <a:pt x="100" y="116"/>
                </a:cubicBezTo>
                <a:cubicBezTo>
                  <a:pt x="158" y="116"/>
                  <a:pt x="158" y="116"/>
                  <a:pt x="158" y="116"/>
                </a:cubicBezTo>
                <a:cubicBezTo>
                  <a:pt x="158" y="125"/>
                  <a:pt x="158" y="125"/>
                  <a:pt x="158" y="125"/>
                </a:cubicBezTo>
                <a:cubicBezTo>
                  <a:pt x="158" y="129"/>
                  <a:pt x="161" y="132"/>
                  <a:pt x="165" y="132"/>
                </a:cubicBezTo>
                <a:cubicBezTo>
                  <a:pt x="171" y="132"/>
                  <a:pt x="171" y="132"/>
                  <a:pt x="171" y="132"/>
                </a:cubicBezTo>
                <a:cubicBezTo>
                  <a:pt x="174" y="132"/>
                  <a:pt x="178" y="129"/>
                  <a:pt x="178" y="125"/>
                </a:cubicBezTo>
                <a:cubicBezTo>
                  <a:pt x="178" y="116"/>
                  <a:pt x="178" y="116"/>
                  <a:pt x="178" y="116"/>
                </a:cubicBezTo>
                <a:cubicBezTo>
                  <a:pt x="196" y="114"/>
                  <a:pt x="211" y="106"/>
                  <a:pt x="221" y="94"/>
                </a:cubicBezTo>
                <a:cubicBezTo>
                  <a:pt x="221" y="204"/>
                  <a:pt x="221" y="204"/>
                  <a:pt x="221" y="204"/>
                </a:cubicBezTo>
                <a:cubicBezTo>
                  <a:pt x="221" y="204"/>
                  <a:pt x="221" y="204"/>
                  <a:pt x="221" y="204"/>
                </a:cubicBezTo>
                <a:cubicBezTo>
                  <a:pt x="221" y="204"/>
                  <a:pt x="221" y="204"/>
                  <a:pt x="221" y="204"/>
                </a:cubicBezTo>
                <a:cubicBezTo>
                  <a:pt x="221" y="207"/>
                  <a:pt x="219" y="209"/>
                  <a:pt x="216" y="209"/>
                </a:cubicBezTo>
                <a:cubicBezTo>
                  <a:pt x="42" y="209"/>
                  <a:pt x="42" y="209"/>
                  <a:pt x="42" y="209"/>
                </a:cubicBezTo>
                <a:cubicBezTo>
                  <a:pt x="41" y="209"/>
                  <a:pt x="40" y="208"/>
                  <a:pt x="39" y="207"/>
                </a:cubicBezTo>
                <a:cubicBezTo>
                  <a:pt x="38" y="206"/>
                  <a:pt x="38" y="205"/>
                  <a:pt x="38" y="204"/>
                </a:cubicBezTo>
                <a:cubicBezTo>
                  <a:pt x="38" y="204"/>
                  <a:pt x="38" y="204"/>
                  <a:pt x="38" y="204"/>
                </a:cubicBezTo>
                <a:cubicBezTo>
                  <a:pt x="38" y="94"/>
                  <a:pt x="38" y="94"/>
                  <a:pt x="38" y="94"/>
                </a:cubicBezTo>
                <a:cubicBezTo>
                  <a:pt x="48" y="106"/>
                  <a:pt x="63" y="114"/>
                  <a:pt x="81" y="116"/>
                </a:cubicBezTo>
                <a:cubicBezTo>
                  <a:pt x="81" y="125"/>
                  <a:pt x="81" y="125"/>
                  <a:pt x="81" y="125"/>
                </a:cubicBezTo>
                <a:cubicBezTo>
                  <a:pt x="81" y="129"/>
                  <a:pt x="84" y="132"/>
                  <a:pt x="88" y="132"/>
                </a:cubicBezTo>
                <a:close/>
                <a:moveTo>
                  <a:pt x="200" y="116"/>
                </a:moveTo>
                <a:cubicBezTo>
                  <a:pt x="200" y="177"/>
                  <a:pt x="200" y="177"/>
                  <a:pt x="200" y="177"/>
                </a:cubicBezTo>
                <a:cubicBezTo>
                  <a:pt x="200" y="183"/>
                  <a:pt x="196" y="188"/>
                  <a:pt x="190" y="188"/>
                </a:cubicBezTo>
                <a:cubicBezTo>
                  <a:pt x="69" y="188"/>
                  <a:pt x="69" y="188"/>
                  <a:pt x="69" y="188"/>
                </a:cubicBezTo>
                <a:cubicBezTo>
                  <a:pt x="63" y="188"/>
                  <a:pt x="59" y="183"/>
                  <a:pt x="59" y="177"/>
                </a:cubicBezTo>
                <a:cubicBezTo>
                  <a:pt x="59" y="116"/>
                  <a:pt x="59" y="116"/>
                  <a:pt x="59" y="116"/>
                </a:cubicBezTo>
                <a:cubicBezTo>
                  <a:pt x="64" y="118"/>
                  <a:pt x="70" y="120"/>
                  <a:pt x="75" y="121"/>
                </a:cubicBezTo>
                <a:cubicBezTo>
                  <a:pt x="75" y="125"/>
                  <a:pt x="75" y="125"/>
                  <a:pt x="75" y="125"/>
                </a:cubicBezTo>
                <a:cubicBezTo>
                  <a:pt x="75" y="132"/>
                  <a:pt x="81" y="137"/>
                  <a:pt x="88" y="137"/>
                </a:cubicBezTo>
                <a:cubicBezTo>
                  <a:pt x="94" y="137"/>
                  <a:pt x="94" y="137"/>
                  <a:pt x="94" y="137"/>
                </a:cubicBezTo>
                <a:cubicBezTo>
                  <a:pt x="100" y="137"/>
                  <a:pt x="106" y="132"/>
                  <a:pt x="106" y="125"/>
                </a:cubicBezTo>
                <a:cubicBezTo>
                  <a:pt x="106" y="122"/>
                  <a:pt x="106" y="122"/>
                  <a:pt x="106" y="122"/>
                </a:cubicBezTo>
                <a:cubicBezTo>
                  <a:pt x="153" y="122"/>
                  <a:pt x="153" y="122"/>
                  <a:pt x="153" y="122"/>
                </a:cubicBezTo>
                <a:cubicBezTo>
                  <a:pt x="153" y="125"/>
                  <a:pt x="153" y="125"/>
                  <a:pt x="153" y="125"/>
                </a:cubicBezTo>
                <a:cubicBezTo>
                  <a:pt x="153" y="132"/>
                  <a:pt x="158" y="137"/>
                  <a:pt x="165" y="137"/>
                </a:cubicBezTo>
                <a:cubicBezTo>
                  <a:pt x="171" y="137"/>
                  <a:pt x="171" y="137"/>
                  <a:pt x="171" y="137"/>
                </a:cubicBezTo>
                <a:cubicBezTo>
                  <a:pt x="178" y="137"/>
                  <a:pt x="183" y="132"/>
                  <a:pt x="183" y="125"/>
                </a:cubicBezTo>
                <a:cubicBezTo>
                  <a:pt x="183" y="121"/>
                  <a:pt x="183" y="121"/>
                  <a:pt x="183" y="121"/>
                </a:cubicBezTo>
                <a:cubicBezTo>
                  <a:pt x="189" y="120"/>
                  <a:pt x="195" y="118"/>
                  <a:pt x="200" y="116"/>
                </a:cubicBezTo>
                <a:close/>
                <a:moveTo>
                  <a:pt x="232" y="197"/>
                </a:moveTo>
                <a:cubicBezTo>
                  <a:pt x="244" y="195"/>
                  <a:pt x="247" y="186"/>
                  <a:pt x="247" y="175"/>
                </a:cubicBezTo>
                <a:cubicBezTo>
                  <a:pt x="247" y="160"/>
                  <a:pt x="239" y="128"/>
                  <a:pt x="232" y="109"/>
                </a:cubicBezTo>
                <a:cubicBezTo>
                  <a:pt x="232" y="197"/>
                  <a:pt x="232" y="197"/>
                  <a:pt x="232" y="197"/>
                </a:cubicBezTo>
                <a:close/>
                <a:moveTo>
                  <a:pt x="258" y="175"/>
                </a:moveTo>
                <a:cubicBezTo>
                  <a:pt x="259" y="193"/>
                  <a:pt x="252" y="207"/>
                  <a:pt x="231" y="209"/>
                </a:cubicBezTo>
                <a:cubicBezTo>
                  <a:pt x="229" y="215"/>
                  <a:pt x="223" y="220"/>
                  <a:pt x="216" y="220"/>
                </a:cubicBezTo>
                <a:cubicBezTo>
                  <a:pt x="42" y="220"/>
                  <a:pt x="42" y="220"/>
                  <a:pt x="42" y="220"/>
                </a:cubicBezTo>
                <a:cubicBezTo>
                  <a:pt x="35" y="220"/>
                  <a:pt x="29" y="215"/>
                  <a:pt x="27" y="209"/>
                </a:cubicBezTo>
                <a:cubicBezTo>
                  <a:pt x="6" y="207"/>
                  <a:pt x="0" y="193"/>
                  <a:pt x="0" y="175"/>
                </a:cubicBezTo>
                <a:cubicBezTo>
                  <a:pt x="1" y="157"/>
                  <a:pt x="9" y="122"/>
                  <a:pt x="17" y="102"/>
                </a:cubicBezTo>
                <a:cubicBezTo>
                  <a:pt x="21" y="92"/>
                  <a:pt x="25" y="82"/>
                  <a:pt x="26" y="75"/>
                </a:cubicBezTo>
                <a:cubicBezTo>
                  <a:pt x="26" y="75"/>
                  <a:pt x="26" y="75"/>
                  <a:pt x="26" y="75"/>
                </a:cubicBezTo>
                <a:cubicBezTo>
                  <a:pt x="24" y="67"/>
                  <a:pt x="22" y="59"/>
                  <a:pt x="22" y="50"/>
                </a:cubicBezTo>
                <a:cubicBezTo>
                  <a:pt x="22" y="48"/>
                  <a:pt x="22" y="45"/>
                  <a:pt x="22" y="43"/>
                </a:cubicBezTo>
                <a:cubicBezTo>
                  <a:pt x="23" y="40"/>
                  <a:pt x="25" y="37"/>
                  <a:pt x="28" y="37"/>
                </a:cubicBezTo>
                <a:cubicBezTo>
                  <a:pt x="28" y="37"/>
                  <a:pt x="28" y="37"/>
                  <a:pt x="28" y="37"/>
                </a:cubicBezTo>
                <a:cubicBezTo>
                  <a:pt x="230" y="37"/>
                  <a:pt x="230" y="37"/>
                  <a:pt x="230" y="37"/>
                </a:cubicBezTo>
                <a:cubicBezTo>
                  <a:pt x="234" y="37"/>
                  <a:pt x="236" y="40"/>
                  <a:pt x="236" y="43"/>
                </a:cubicBezTo>
                <a:cubicBezTo>
                  <a:pt x="236" y="46"/>
                  <a:pt x="236" y="48"/>
                  <a:pt x="236" y="50"/>
                </a:cubicBezTo>
                <a:cubicBezTo>
                  <a:pt x="236" y="59"/>
                  <a:pt x="235" y="67"/>
                  <a:pt x="232" y="75"/>
                </a:cubicBezTo>
                <a:cubicBezTo>
                  <a:pt x="232" y="75"/>
                  <a:pt x="232" y="75"/>
                  <a:pt x="232" y="75"/>
                </a:cubicBezTo>
                <a:cubicBezTo>
                  <a:pt x="234" y="82"/>
                  <a:pt x="238" y="92"/>
                  <a:pt x="241" y="102"/>
                </a:cubicBezTo>
                <a:cubicBezTo>
                  <a:pt x="249" y="122"/>
                  <a:pt x="258" y="157"/>
                  <a:pt x="258" y="175"/>
                </a:cubicBezTo>
                <a:close/>
                <a:moveTo>
                  <a:pt x="11" y="175"/>
                </a:moveTo>
                <a:cubicBezTo>
                  <a:pt x="11" y="187"/>
                  <a:pt x="15" y="195"/>
                  <a:pt x="26" y="197"/>
                </a:cubicBezTo>
                <a:cubicBezTo>
                  <a:pt x="26" y="109"/>
                  <a:pt x="26" y="109"/>
                  <a:pt x="26" y="109"/>
                </a:cubicBezTo>
                <a:cubicBezTo>
                  <a:pt x="19" y="128"/>
                  <a:pt x="12" y="160"/>
                  <a:pt x="11" y="175"/>
                </a:cubicBezTo>
                <a:close/>
                <a:moveTo>
                  <a:pt x="100" y="105"/>
                </a:moveTo>
                <a:cubicBezTo>
                  <a:pt x="100" y="99"/>
                  <a:pt x="100" y="99"/>
                  <a:pt x="100" y="99"/>
                </a:cubicBezTo>
                <a:cubicBezTo>
                  <a:pt x="100" y="95"/>
                  <a:pt x="97" y="92"/>
                  <a:pt x="94" y="92"/>
                </a:cubicBezTo>
                <a:cubicBezTo>
                  <a:pt x="88" y="92"/>
                  <a:pt x="88" y="92"/>
                  <a:pt x="88" y="92"/>
                </a:cubicBezTo>
                <a:cubicBezTo>
                  <a:pt x="84" y="92"/>
                  <a:pt x="81" y="95"/>
                  <a:pt x="81" y="99"/>
                </a:cubicBezTo>
                <a:cubicBezTo>
                  <a:pt x="81" y="104"/>
                  <a:pt x="81" y="104"/>
                  <a:pt x="81" y="104"/>
                </a:cubicBezTo>
                <a:cubicBezTo>
                  <a:pt x="66" y="103"/>
                  <a:pt x="54" y="96"/>
                  <a:pt x="46" y="87"/>
                </a:cubicBezTo>
                <a:cubicBezTo>
                  <a:pt x="38" y="77"/>
                  <a:pt x="33" y="64"/>
                  <a:pt x="33" y="50"/>
                </a:cubicBezTo>
                <a:cubicBezTo>
                  <a:pt x="33" y="50"/>
                  <a:pt x="33" y="49"/>
                  <a:pt x="33" y="49"/>
                </a:cubicBezTo>
                <a:cubicBezTo>
                  <a:pt x="225" y="49"/>
                  <a:pt x="225" y="49"/>
                  <a:pt x="225" y="49"/>
                </a:cubicBezTo>
                <a:cubicBezTo>
                  <a:pt x="225" y="49"/>
                  <a:pt x="225" y="50"/>
                  <a:pt x="225" y="50"/>
                </a:cubicBezTo>
                <a:cubicBezTo>
                  <a:pt x="225" y="64"/>
                  <a:pt x="221" y="77"/>
                  <a:pt x="212" y="87"/>
                </a:cubicBezTo>
                <a:cubicBezTo>
                  <a:pt x="204" y="96"/>
                  <a:pt x="192" y="103"/>
                  <a:pt x="178" y="104"/>
                </a:cubicBezTo>
                <a:cubicBezTo>
                  <a:pt x="178" y="99"/>
                  <a:pt x="178" y="99"/>
                  <a:pt x="178" y="99"/>
                </a:cubicBezTo>
                <a:cubicBezTo>
                  <a:pt x="178" y="95"/>
                  <a:pt x="174" y="92"/>
                  <a:pt x="171" y="92"/>
                </a:cubicBezTo>
                <a:cubicBezTo>
                  <a:pt x="165" y="92"/>
                  <a:pt x="165" y="92"/>
                  <a:pt x="165" y="92"/>
                </a:cubicBezTo>
                <a:cubicBezTo>
                  <a:pt x="161" y="92"/>
                  <a:pt x="158" y="95"/>
                  <a:pt x="158" y="99"/>
                </a:cubicBezTo>
                <a:cubicBezTo>
                  <a:pt x="158" y="105"/>
                  <a:pt x="158" y="105"/>
                  <a:pt x="158" y="105"/>
                </a:cubicBezTo>
                <a:cubicBezTo>
                  <a:pt x="100" y="105"/>
                  <a:pt x="100" y="105"/>
                  <a:pt x="100" y="105"/>
                </a:cubicBezTo>
                <a:close/>
                <a:moveTo>
                  <a:pt x="164" y="27"/>
                </a:moveTo>
                <a:cubicBezTo>
                  <a:pt x="164" y="16"/>
                  <a:pt x="164" y="16"/>
                  <a:pt x="164" y="16"/>
                </a:cubicBezTo>
                <a:cubicBezTo>
                  <a:pt x="164" y="13"/>
                  <a:pt x="162" y="11"/>
                  <a:pt x="160" y="11"/>
                </a:cubicBezTo>
                <a:cubicBezTo>
                  <a:pt x="99" y="11"/>
                  <a:pt x="99" y="11"/>
                  <a:pt x="99" y="11"/>
                </a:cubicBezTo>
                <a:cubicBezTo>
                  <a:pt x="97" y="11"/>
                  <a:pt x="94" y="13"/>
                  <a:pt x="94" y="16"/>
                </a:cubicBezTo>
                <a:cubicBezTo>
                  <a:pt x="94" y="27"/>
                  <a:pt x="94" y="27"/>
                  <a:pt x="94" y="27"/>
                </a:cubicBezTo>
                <a:cubicBezTo>
                  <a:pt x="94" y="30"/>
                  <a:pt x="92" y="32"/>
                  <a:pt x="90" y="32"/>
                </a:cubicBezTo>
                <a:cubicBezTo>
                  <a:pt x="88" y="32"/>
                  <a:pt x="88" y="32"/>
                  <a:pt x="88" y="32"/>
                </a:cubicBezTo>
                <a:cubicBezTo>
                  <a:pt x="85" y="32"/>
                  <a:pt x="83" y="30"/>
                  <a:pt x="83" y="27"/>
                </a:cubicBezTo>
                <a:cubicBezTo>
                  <a:pt x="83" y="16"/>
                  <a:pt x="83" y="16"/>
                  <a:pt x="83" y="16"/>
                </a:cubicBezTo>
                <a:cubicBezTo>
                  <a:pt x="83" y="7"/>
                  <a:pt x="90" y="0"/>
                  <a:pt x="99" y="0"/>
                </a:cubicBezTo>
                <a:cubicBezTo>
                  <a:pt x="160" y="0"/>
                  <a:pt x="160" y="0"/>
                  <a:pt x="160" y="0"/>
                </a:cubicBezTo>
                <a:cubicBezTo>
                  <a:pt x="168" y="0"/>
                  <a:pt x="175" y="7"/>
                  <a:pt x="175" y="16"/>
                </a:cubicBezTo>
                <a:cubicBezTo>
                  <a:pt x="175" y="27"/>
                  <a:pt x="175" y="27"/>
                  <a:pt x="175" y="27"/>
                </a:cubicBezTo>
                <a:cubicBezTo>
                  <a:pt x="175" y="30"/>
                  <a:pt x="173" y="32"/>
                  <a:pt x="171" y="32"/>
                </a:cubicBezTo>
                <a:cubicBezTo>
                  <a:pt x="169" y="32"/>
                  <a:pt x="169" y="32"/>
                  <a:pt x="169" y="32"/>
                </a:cubicBezTo>
                <a:cubicBezTo>
                  <a:pt x="166" y="32"/>
                  <a:pt x="164" y="30"/>
                  <a:pt x="164" y="27"/>
                </a:cubicBezTo>
                <a:close/>
              </a:path>
            </a:pathLst>
          </a:custGeom>
          <a:solidFill>
            <a:srgbClr val="2F469C"/>
          </a:solidFill>
          <a:ln w="9525">
            <a:noFill/>
            <a:round/>
            <a:headEnd/>
            <a:tailEnd/>
          </a:ln>
        </p:spPr>
        <p:txBody>
          <a:bodyPr vert="horz" wrap="square" lIns="89974" tIns="44987" rIns="89974" bIns="44987" numCol="1" anchor="t" anchorCtr="0" compatLnSpc="1">
            <a:prstTxWarp prst="textNoShape">
              <a:avLst/>
            </a:prstTxWarp>
          </a:bodyPr>
          <a:lstStyle/>
          <a:p>
            <a:pPr defTabSz="899750"/>
            <a:endParaRPr lang="en-GB" sz="1772" kern="0" dirty="0">
              <a:solidFill>
                <a:srgbClr val="795198"/>
              </a:solidFill>
              <a:latin typeface="Arial"/>
            </a:endParaRPr>
          </a:p>
        </p:txBody>
      </p:sp>
      <p:grpSp>
        <p:nvGrpSpPr>
          <p:cNvPr id="22" name="Group 36"/>
          <p:cNvGrpSpPr>
            <a:grpSpLocks noChangeAspect="1"/>
          </p:cNvGrpSpPr>
          <p:nvPr/>
        </p:nvGrpSpPr>
        <p:grpSpPr>
          <a:xfrm>
            <a:off x="1008493" y="3377099"/>
            <a:ext cx="1686268" cy="1323068"/>
            <a:chOff x="2798953" y="2854871"/>
            <a:chExt cx="622524" cy="488441"/>
          </a:xfrm>
          <a:solidFill>
            <a:srgbClr val="2F469C"/>
          </a:solidFill>
        </p:grpSpPr>
        <p:sp>
          <p:nvSpPr>
            <p:cNvPr id="23" name="Freeform 26"/>
            <p:cNvSpPr>
              <a:spLocks noEditPoints="1"/>
            </p:cNvSpPr>
            <p:nvPr/>
          </p:nvSpPr>
          <p:spPr bwMode="auto">
            <a:xfrm>
              <a:off x="2798953" y="2895095"/>
              <a:ext cx="328502" cy="436725"/>
            </a:xfrm>
            <a:custGeom>
              <a:avLst/>
              <a:gdLst/>
              <a:ahLst/>
              <a:cxnLst>
                <a:cxn ang="0">
                  <a:pos x="42" y="96"/>
                </a:cxn>
                <a:cxn ang="0">
                  <a:pos x="51" y="92"/>
                </a:cxn>
                <a:cxn ang="0">
                  <a:pos x="49" y="124"/>
                </a:cxn>
                <a:cxn ang="0">
                  <a:pos x="73" y="109"/>
                </a:cxn>
                <a:cxn ang="0">
                  <a:pos x="97" y="124"/>
                </a:cxn>
                <a:cxn ang="0">
                  <a:pos x="95" y="92"/>
                </a:cxn>
                <a:cxn ang="0">
                  <a:pos x="104" y="96"/>
                </a:cxn>
                <a:cxn ang="0">
                  <a:pos x="120" y="109"/>
                </a:cxn>
                <a:cxn ang="0">
                  <a:pos x="131" y="188"/>
                </a:cxn>
                <a:cxn ang="0">
                  <a:pos x="130" y="191"/>
                </a:cxn>
                <a:cxn ang="0">
                  <a:pos x="127" y="193"/>
                </a:cxn>
                <a:cxn ang="0">
                  <a:pos x="19" y="193"/>
                </a:cxn>
                <a:cxn ang="0">
                  <a:pos x="16" y="191"/>
                </a:cxn>
                <a:cxn ang="0">
                  <a:pos x="15" y="188"/>
                </a:cxn>
                <a:cxn ang="0">
                  <a:pos x="26" y="109"/>
                </a:cxn>
                <a:cxn ang="0">
                  <a:pos x="42" y="96"/>
                </a:cxn>
                <a:cxn ang="0">
                  <a:pos x="99" y="43"/>
                </a:cxn>
                <a:cxn ang="0">
                  <a:pos x="72" y="44"/>
                </a:cxn>
                <a:cxn ang="0">
                  <a:pos x="71" y="29"/>
                </a:cxn>
                <a:cxn ang="0">
                  <a:pos x="63" y="45"/>
                </a:cxn>
                <a:cxn ang="0">
                  <a:pos x="57" y="45"/>
                </a:cxn>
                <a:cxn ang="0">
                  <a:pos x="58" y="33"/>
                </a:cxn>
                <a:cxn ang="0">
                  <a:pos x="50" y="45"/>
                </a:cxn>
                <a:cxn ang="0">
                  <a:pos x="47" y="46"/>
                </a:cxn>
                <a:cxn ang="0">
                  <a:pos x="55" y="69"/>
                </a:cxn>
                <a:cxn ang="0">
                  <a:pos x="73" y="81"/>
                </a:cxn>
                <a:cxn ang="0">
                  <a:pos x="90" y="69"/>
                </a:cxn>
                <a:cxn ang="0">
                  <a:pos x="99" y="43"/>
                </a:cxn>
                <a:cxn ang="0">
                  <a:pos x="99" y="65"/>
                </a:cxn>
                <a:cxn ang="0">
                  <a:pos x="73" y="88"/>
                </a:cxn>
                <a:cxn ang="0">
                  <a:pos x="46" y="65"/>
                </a:cxn>
                <a:cxn ang="0">
                  <a:pos x="36" y="49"/>
                </a:cxn>
                <a:cxn ang="0">
                  <a:pos x="29" y="84"/>
                </a:cxn>
                <a:cxn ang="0">
                  <a:pos x="36" y="41"/>
                </a:cxn>
                <a:cxn ang="0">
                  <a:pos x="36" y="36"/>
                </a:cxn>
                <a:cxn ang="0">
                  <a:pos x="73" y="0"/>
                </a:cxn>
                <a:cxn ang="0">
                  <a:pos x="110" y="36"/>
                </a:cxn>
                <a:cxn ang="0">
                  <a:pos x="109" y="41"/>
                </a:cxn>
                <a:cxn ang="0">
                  <a:pos x="117" y="84"/>
                </a:cxn>
                <a:cxn ang="0">
                  <a:pos x="109" y="48"/>
                </a:cxn>
                <a:cxn ang="0">
                  <a:pos x="99" y="65"/>
                </a:cxn>
              </a:cxnLst>
              <a:rect l="0" t="0" r="r" b="b"/>
              <a:pathLst>
                <a:path w="145" h="193">
                  <a:moveTo>
                    <a:pt x="42" y="96"/>
                  </a:moveTo>
                  <a:cubicBezTo>
                    <a:pt x="45" y="94"/>
                    <a:pt x="48" y="93"/>
                    <a:pt x="51" y="92"/>
                  </a:cubicBezTo>
                  <a:cubicBezTo>
                    <a:pt x="49" y="103"/>
                    <a:pt x="49" y="114"/>
                    <a:pt x="49" y="124"/>
                  </a:cubicBezTo>
                  <a:cubicBezTo>
                    <a:pt x="56" y="119"/>
                    <a:pt x="66" y="114"/>
                    <a:pt x="73" y="109"/>
                  </a:cubicBezTo>
                  <a:cubicBezTo>
                    <a:pt x="80" y="114"/>
                    <a:pt x="90" y="119"/>
                    <a:pt x="97" y="124"/>
                  </a:cubicBezTo>
                  <a:cubicBezTo>
                    <a:pt x="97" y="114"/>
                    <a:pt x="97" y="103"/>
                    <a:pt x="95" y="92"/>
                  </a:cubicBezTo>
                  <a:cubicBezTo>
                    <a:pt x="98" y="93"/>
                    <a:pt x="101" y="94"/>
                    <a:pt x="104" y="96"/>
                  </a:cubicBezTo>
                  <a:cubicBezTo>
                    <a:pt x="112" y="99"/>
                    <a:pt x="118" y="102"/>
                    <a:pt x="120" y="109"/>
                  </a:cubicBezTo>
                  <a:cubicBezTo>
                    <a:pt x="126" y="130"/>
                    <a:pt x="130" y="168"/>
                    <a:pt x="131" y="188"/>
                  </a:cubicBezTo>
                  <a:cubicBezTo>
                    <a:pt x="131" y="190"/>
                    <a:pt x="131" y="191"/>
                    <a:pt x="130" y="191"/>
                  </a:cubicBezTo>
                  <a:cubicBezTo>
                    <a:pt x="129" y="192"/>
                    <a:pt x="128" y="193"/>
                    <a:pt x="127" y="193"/>
                  </a:cubicBezTo>
                  <a:cubicBezTo>
                    <a:pt x="19" y="193"/>
                    <a:pt x="19" y="193"/>
                    <a:pt x="19" y="193"/>
                  </a:cubicBezTo>
                  <a:cubicBezTo>
                    <a:pt x="18" y="193"/>
                    <a:pt x="17" y="192"/>
                    <a:pt x="16" y="191"/>
                  </a:cubicBezTo>
                  <a:cubicBezTo>
                    <a:pt x="16" y="191"/>
                    <a:pt x="15" y="190"/>
                    <a:pt x="15" y="188"/>
                  </a:cubicBezTo>
                  <a:cubicBezTo>
                    <a:pt x="16" y="168"/>
                    <a:pt x="20" y="130"/>
                    <a:pt x="26" y="109"/>
                  </a:cubicBezTo>
                  <a:cubicBezTo>
                    <a:pt x="29" y="102"/>
                    <a:pt x="35" y="99"/>
                    <a:pt x="42" y="96"/>
                  </a:cubicBezTo>
                  <a:close/>
                  <a:moveTo>
                    <a:pt x="99" y="43"/>
                  </a:moveTo>
                  <a:cubicBezTo>
                    <a:pt x="90" y="46"/>
                    <a:pt x="82" y="46"/>
                    <a:pt x="72" y="44"/>
                  </a:cubicBezTo>
                  <a:cubicBezTo>
                    <a:pt x="73" y="38"/>
                    <a:pt x="72" y="35"/>
                    <a:pt x="71" y="29"/>
                  </a:cubicBezTo>
                  <a:cubicBezTo>
                    <a:pt x="69" y="37"/>
                    <a:pt x="67" y="42"/>
                    <a:pt x="63" y="45"/>
                  </a:cubicBezTo>
                  <a:cubicBezTo>
                    <a:pt x="61" y="46"/>
                    <a:pt x="59" y="46"/>
                    <a:pt x="57" y="45"/>
                  </a:cubicBezTo>
                  <a:cubicBezTo>
                    <a:pt x="58" y="40"/>
                    <a:pt x="58" y="38"/>
                    <a:pt x="58" y="33"/>
                  </a:cubicBezTo>
                  <a:cubicBezTo>
                    <a:pt x="56" y="38"/>
                    <a:pt x="54" y="41"/>
                    <a:pt x="50" y="45"/>
                  </a:cubicBezTo>
                  <a:cubicBezTo>
                    <a:pt x="48" y="46"/>
                    <a:pt x="48" y="46"/>
                    <a:pt x="47" y="46"/>
                  </a:cubicBezTo>
                  <a:cubicBezTo>
                    <a:pt x="48" y="54"/>
                    <a:pt x="51" y="62"/>
                    <a:pt x="55" y="69"/>
                  </a:cubicBezTo>
                  <a:cubicBezTo>
                    <a:pt x="61" y="76"/>
                    <a:pt x="66" y="81"/>
                    <a:pt x="73" y="81"/>
                  </a:cubicBezTo>
                  <a:cubicBezTo>
                    <a:pt x="79" y="81"/>
                    <a:pt x="85" y="76"/>
                    <a:pt x="90" y="69"/>
                  </a:cubicBezTo>
                  <a:cubicBezTo>
                    <a:pt x="95" y="61"/>
                    <a:pt x="98" y="52"/>
                    <a:pt x="99" y="43"/>
                  </a:cubicBezTo>
                  <a:close/>
                  <a:moveTo>
                    <a:pt x="99" y="65"/>
                  </a:moveTo>
                  <a:cubicBezTo>
                    <a:pt x="94" y="75"/>
                    <a:pt x="85" y="88"/>
                    <a:pt x="73" y="88"/>
                  </a:cubicBezTo>
                  <a:cubicBezTo>
                    <a:pt x="60" y="88"/>
                    <a:pt x="51" y="75"/>
                    <a:pt x="46" y="65"/>
                  </a:cubicBezTo>
                  <a:cubicBezTo>
                    <a:pt x="39" y="60"/>
                    <a:pt x="37" y="55"/>
                    <a:pt x="36" y="49"/>
                  </a:cubicBezTo>
                  <a:cubicBezTo>
                    <a:pt x="28" y="56"/>
                    <a:pt x="28" y="76"/>
                    <a:pt x="29" y="84"/>
                  </a:cubicBezTo>
                  <a:cubicBezTo>
                    <a:pt x="0" y="87"/>
                    <a:pt x="9" y="45"/>
                    <a:pt x="36" y="41"/>
                  </a:cubicBezTo>
                  <a:cubicBezTo>
                    <a:pt x="36" y="39"/>
                    <a:pt x="36" y="38"/>
                    <a:pt x="36" y="36"/>
                  </a:cubicBezTo>
                  <a:cubicBezTo>
                    <a:pt x="36" y="16"/>
                    <a:pt x="53" y="0"/>
                    <a:pt x="73" y="0"/>
                  </a:cubicBezTo>
                  <a:cubicBezTo>
                    <a:pt x="93" y="0"/>
                    <a:pt x="110" y="16"/>
                    <a:pt x="110" y="36"/>
                  </a:cubicBezTo>
                  <a:cubicBezTo>
                    <a:pt x="110" y="38"/>
                    <a:pt x="110" y="39"/>
                    <a:pt x="109" y="41"/>
                  </a:cubicBezTo>
                  <a:cubicBezTo>
                    <a:pt x="136" y="45"/>
                    <a:pt x="145" y="87"/>
                    <a:pt x="117" y="84"/>
                  </a:cubicBezTo>
                  <a:cubicBezTo>
                    <a:pt x="117" y="75"/>
                    <a:pt x="118" y="55"/>
                    <a:pt x="109" y="48"/>
                  </a:cubicBezTo>
                  <a:cubicBezTo>
                    <a:pt x="107" y="55"/>
                    <a:pt x="105" y="60"/>
                    <a:pt x="99" y="65"/>
                  </a:cubicBezTo>
                  <a:close/>
                </a:path>
              </a:pathLst>
            </a:custGeom>
            <a:grpFill/>
            <a:ln w="9525">
              <a:noFill/>
              <a:round/>
              <a:headEnd/>
              <a:tailEnd/>
            </a:ln>
          </p:spPr>
          <p:txBody>
            <a:bodyPr vert="horz" wrap="square" lIns="90022" tIns="45011" rIns="90022" bIns="45011" numCol="1" anchor="t" anchorCtr="0" compatLnSpc="1">
              <a:prstTxWarp prst="textNoShape">
                <a:avLst/>
              </a:prstTxWarp>
            </a:bodyPr>
            <a:lstStyle/>
            <a:p>
              <a:pPr defTabSz="900227"/>
              <a:endParaRPr lang="en-GB" sz="1772" kern="0">
                <a:solidFill>
                  <a:sysClr val="windowText" lastClr="000000"/>
                </a:solidFill>
              </a:endParaRPr>
            </a:p>
          </p:txBody>
        </p:sp>
        <p:sp>
          <p:nvSpPr>
            <p:cNvPr id="24" name="Freeform 27"/>
            <p:cNvSpPr>
              <a:spLocks noEditPoints="1"/>
            </p:cNvSpPr>
            <p:nvPr/>
          </p:nvSpPr>
          <p:spPr bwMode="auto">
            <a:xfrm>
              <a:off x="3081483" y="2854871"/>
              <a:ext cx="312220" cy="476949"/>
            </a:xfrm>
            <a:custGeom>
              <a:avLst/>
              <a:gdLst/>
              <a:ahLst/>
              <a:cxnLst>
                <a:cxn ang="0">
                  <a:pos x="34" y="57"/>
                </a:cxn>
                <a:cxn ang="0">
                  <a:pos x="39" y="24"/>
                </a:cxn>
                <a:cxn ang="0">
                  <a:pos x="72" y="10"/>
                </a:cxn>
                <a:cxn ang="0">
                  <a:pos x="72" y="3"/>
                </a:cxn>
                <a:cxn ang="0">
                  <a:pos x="80" y="10"/>
                </a:cxn>
                <a:cxn ang="0">
                  <a:pos x="85" y="3"/>
                </a:cxn>
                <a:cxn ang="0">
                  <a:pos x="89" y="15"/>
                </a:cxn>
                <a:cxn ang="0">
                  <a:pos x="99" y="12"/>
                </a:cxn>
                <a:cxn ang="0">
                  <a:pos x="95" y="21"/>
                </a:cxn>
                <a:cxn ang="0">
                  <a:pos x="100" y="26"/>
                </a:cxn>
                <a:cxn ang="0">
                  <a:pos x="104" y="57"/>
                </a:cxn>
                <a:cxn ang="0">
                  <a:pos x="107" y="66"/>
                </a:cxn>
                <a:cxn ang="0">
                  <a:pos x="100" y="73"/>
                </a:cxn>
                <a:cxn ang="0">
                  <a:pos x="69" y="106"/>
                </a:cxn>
                <a:cxn ang="0">
                  <a:pos x="38" y="73"/>
                </a:cxn>
                <a:cxn ang="0">
                  <a:pos x="31" y="66"/>
                </a:cxn>
                <a:cxn ang="0">
                  <a:pos x="34" y="57"/>
                </a:cxn>
                <a:cxn ang="0">
                  <a:pos x="96" y="59"/>
                </a:cxn>
                <a:cxn ang="0">
                  <a:pos x="86" y="43"/>
                </a:cxn>
                <a:cxn ang="0">
                  <a:pos x="41" y="56"/>
                </a:cxn>
                <a:cxn ang="0">
                  <a:pos x="69" y="99"/>
                </a:cxn>
                <a:cxn ang="0">
                  <a:pos x="96" y="59"/>
                </a:cxn>
                <a:cxn ang="0">
                  <a:pos x="32" y="110"/>
                </a:cxn>
                <a:cxn ang="0">
                  <a:pos x="10" y="123"/>
                </a:cxn>
                <a:cxn ang="0">
                  <a:pos x="0" y="205"/>
                </a:cxn>
                <a:cxn ang="0">
                  <a:pos x="6" y="211"/>
                </a:cxn>
                <a:cxn ang="0">
                  <a:pos x="132" y="211"/>
                </a:cxn>
                <a:cxn ang="0">
                  <a:pos x="138" y="205"/>
                </a:cxn>
                <a:cxn ang="0">
                  <a:pos x="129" y="123"/>
                </a:cxn>
                <a:cxn ang="0">
                  <a:pos x="106" y="110"/>
                </a:cxn>
                <a:cxn ang="0">
                  <a:pos x="104" y="113"/>
                </a:cxn>
                <a:cxn ang="0">
                  <a:pos x="77" y="140"/>
                </a:cxn>
                <a:cxn ang="0">
                  <a:pos x="72" y="143"/>
                </a:cxn>
                <a:cxn ang="0">
                  <a:pos x="72" y="204"/>
                </a:cxn>
                <a:cxn ang="0">
                  <a:pos x="66" y="204"/>
                </a:cxn>
                <a:cxn ang="0">
                  <a:pos x="66" y="143"/>
                </a:cxn>
                <a:cxn ang="0">
                  <a:pos x="61" y="140"/>
                </a:cxn>
                <a:cxn ang="0">
                  <a:pos x="34" y="113"/>
                </a:cxn>
                <a:cxn ang="0">
                  <a:pos x="32" y="110"/>
                </a:cxn>
                <a:cxn ang="0">
                  <a:pos x="91" y="106"/>
                </a:cxn>
                <a:cxn ang="0">
                  <a:pos x="69" y="128"/>
                </a:cxn>
                <a:cxn ang="0">
                  <a:pos x="48" y="106"/>
                </a:cxn>
                <a:cxn ang="0">
                  <a:pos x="38" y="109"/>
                </a:cxn>
                <a:cxn ang="0">
                  <a:pos x="39" y="110"/>
                </a:cxn>
                <a:cxn ang="0">
                  <a:pos x="40" y="110"/>
                </a:cxn>
                <a:cxn ang="0">
                  <a:pos x="64" y="135"/>
                </a:cxn>
                <a:cxn ang="0">
                  <a:pos x="69" y="138"/>
                </a:cxn>
                <a:cxn ang="0">
                  <a:pos x="74" y="135"/>
                </a:cxn>
                <a:cxn ang="0">
                  <a:pos x="99" y="110"/>
                </a:cxn>
                <a:cxn ang="0">
                  <a:pos x="99" y="110"/>
                </a:cxn>
                <a:cxn ang="0">
                  <a:pos x="99" y="110"/>
                </a:cxn>
                <a:cxn ang="0">
                  <a:pos x="100" y="109"/>
                </a:cxn>
                <a:cxn ang="0">
                  <a:pos x="91" y="106"/>
                </a:cxn>
                <a:cxn ang="0">
                  <a:pos x="82" y="146"/>
                </a:cxn>
                <a:cxn ang="0">
                  <a:pos x="88" y="152"/>
                </a:cxn>
                <a:cxn ang="0">
                  <a:pos x="82" y="158"/>
                </a:cxn>
                <a:cxn ang="0">
                  <a:pos x="77" y="152"/>
                </a:cxn>
                <a:cxn ang="0">
                  <a:pos x="82" y="146"/>
                </a:cxn>
              </a:cxnLst>
              <a:rect l="0" t="0" r="r" b="b"/>
              <a:pathLst>
                <a:path w="138" h="211">
                  <a:moveTo>
                    <a:pt x="34" y="57"/>
                  </a:moveTo>
                  <a:cubicBezTo>
                    <a:pt x="28" y="42"/>
                    <a:pt x="33" y="32"/>
                    <a:pt x="39" y="24"/>
                  </a:cubicBezTo>
                  <a:cubicBezTo>
                    <a:pt x="48" y="14"/>
                    <a:pt x="60" y="9"/>
                    <a:pt x="72" y="10"/>
                  </a:cubicBezTo>
                  <a:cubicBezTo>
                    <a:pt x="71" y="8"/>
                    <a:pt x="71" y="6"/>
                    <a:pt x="72" y="3"/>
                  </a:cubicBezTo>
                  <a:cubicBezTo>
                    <a:pt x="72" y="2"/>
                    <a:pt x="80" y="11"/>
                    <a:pt x="80" y="10"/>
                  </a:cubicBezTo>
                  <a:cubicBezTo>
                    <a:pt x="81" y="9"/>
                    <a:pt x="85" y="0"/>
                    <a:pt x="85" y="3"/>
                  </a:cubicBezTo>
                  <a:cubicBezTo>
                    <a:pt x="86" y="9"/>
                    <a:pt x="88" y="13"/>
                    <a:pt x="89" y="15"/>
                  </a:cubicBezTo>
                  <a:cubicBezTo>
                    <a:pt x="91" y="14"/>
                    <a:pt x="101" y="9"/>
                    <a:pt x="99" y="12"/>
                  </a:cubicBezTo>
                  <a:cubicBezTo>
                    <a:pt x="97" y="16"/>
                    <a:pt x="96" y="19"/>
                    <a:pt x="95" y="21"/>
                  </a:cubicBezTo>
                  <a:cubicBezTo>
                    <a:pt x="97" y="22"/>
                    <a:pt x="99" y="24"/>
                    <a:pt x="100" y="26"/>
                  </a:cubicBezTo>
                  <a:cubicBezTo>
                    <a:pt x="108" y="37"/>
                    <a:pt x="108" y="47"/>
                    <a:pt x="104" y="57"/>
                  </a:cubicBezTo>
                  <a:cubicBezTo>
                    <a:pt x="107" y="58"/>
                    <a:pt x="107" y="64"/>
                    <a:pt x="107" y="66"/>
                  </a:cubicBezTo>
                  <a:cubicBezTo>
                    <a:pt x="106" y="68"/>
                    <a:pt x="102" y="73"/>
                    <a:pt x="100" y="73"/>
                  </a:cubicBezTo>
                  <a:cubicBezTo>
                    <a:pt x="95" y="86"/>
                    <a:pt x="85" y="106"/>
                    <a:pt x="69" y="106"/>
                  </a:cubicBezTo>
                  <a:cubicBezTo>
                    <a:pt x="52" y="106"/>
                    <a:pt x="43" y="87"/>
                    <a:pt x="38" y="73"/>
                  </a:cubicBezTo>
                  <a:cubicBezTo>
                    <a:pt x="36" y="73"/>
                    <a:pt x="32" y="69"/>
                    <a:pt x="31" y="66"/>
                  </a:cubicBezTo>
                  <a:cubicBezTo>
                    <a:pt x="30" y="64"/>
                    <a:pt x="31" y="59"/>
                    <a:pt x="34" y="57"/>
                  </a:cubicBezTo>
                  <a:close/>
                  <a:moveTo>
                    <a:pt x="96" y="59"/>
                  </a:moveTo>
                  <a:cubicBezTo>
                    <a:pt x="91" y="55"/>
                    <a:pt x="88" y="50"/>
                    <a:pt x="86" y="43"/>
                  </a:cubicBezTo>
                  <a:cubicBezTo>
                    <a:pt x="75" y="55"/>
                    <a:pt x="56" y="57"/>
                    <a:pt x="41" y="56"/>
                  </a:cubicBezTo>
                  <a:cubicBezTo>
                    <a:pt x="44" y="71"/>
                    <a:pt x="51" y="99"/>
                    <a:pt x="69" y="99"/>
                  </a:cubicBezTo>
                  <a:cubicBezTo>
                    <a:pt x="84" y="99"/>
                    <a:pt x="94" y="72"/>
                    <a:pt x="96" y="59"/>
                  </a:cubicBezTo>
                  <a:close/>
                  <a:moveTo>
                    <a:pt x="32" y="110"/>
                  </a:moveTo>
                  <a:cubicBezTo>
                    <a:pt x="22" y="113"/>
                    <a:pt x="11" y="118"/>
                    <a:pt x="10" y="123"/>
                  </a:cubicBezTo>
                  <a:cubicBezTo>
                    <a:pt x="4" y="143"/>
                    <a:pt x="1" y="184"/>
                    <a:pt x="0" y="205"/>
                  </a:cubicBezTo>
                  <a:cubicBezTo>
                    <a:pt x="0" y="208"/>
                    <a:pt x="3" y="211"/>
                    <a:pt x="6" y="211"/>
                  </a:cubicBezTo>
                  <a:cubicBezTo>
                    <a:pt x="48" y="211"/>
                    <a:pt x="90" y="211"/>
                    <a:pt x="132" y="211"/>
                  </a:cubicBezTo>
                  <a:cubicBezTo>
                    <a:pt x="135" y="211"/>
                    <a:pt x="138" y="208"/>
                    <a:pt x="138" y="205"/>
                  </a:cubicBezTo>
                  <a:cubicBezTo>
                    <a:pt x="137" y="184"/>
                    <a:pt x="135" y="143"/>
                    <a:pt x="129" y="123"/>
                  </a:cubicBezTo>
                  <a:cubicBezTo>
                    <a:pt x="127" y="118"/>
                    <a:pt x="116" y="113"/>
                    <a:pt x="106" y="110"/>
                  </a:cubicBezTo>
                  <a:cubicBezTo>
                    <a:pt x="104" y="113"/>
                    <a:pt x="104" y="113"/>
                    <a:pt x="104" y="113"/>
                  </a:cubicBezTo>
                  <a:cubicBezTo>
                    <a:pt x="98" y="126"/>
                    <a:pt x="90" y="132"/>
                    <a:pt x="77" y="140"/>
                  </a:cubicBezTo>
                  <a:cubicBezTo>
                    <a:pt x="75" y="141"/>
                    <a:pt x="74" y="142"/>
                    <a:pt x="72" y="143"/>
                  </a:cubicBezTo>
                  <a:cubicBezTo>
                    <a:pt x="72" y="204"/>
                    <a:pt x="72" y="204"/>
                    <a:pt x="72" y="204"/>
                  </a:cubicBezTo>
                  <a:cubicBezTo>
                    <a:pt x="66" y="204"/>
                    <a:pt x="66" y="204"/>
                    <a:pt x="66" y="204"/>
                  </a:cubicBezTo>
                  <a:cubicBezTo>
                    <a:pt x="66" y="143"/>
                    <a:pt x="66" y="143"/>
                    <a:pt x="66" y="143"/>
                  </a:cubicBezTo>
                  <a:cubicBezTo>
                    <a:pt x="65" y="142"/>
                    <a:pt x="63" y="141"/>
                    <a:pt x="61" y="140"/>
                  </a:cubicBezTo>
                  <a:cubicBezTo>
                    <a:pt x="48" y="132"/>
                    <a:pt x="40" y="126"/>
                    <a:pt x="34" y="113"/>
                  </a:cubicBezTo>
                  <a:cubicBezTo>
                    <a:pt x="32" y="110"/>
                    <a:pt x="32" y="110"/>
                    <a:pt x="32" y="110"/>
                  </a:cubicBezTo>
                  <a:close/>
                  <a:moveTo>
                    <a:pt x="91" y="106"/>
                  </a:moveTo>
                  <a:cubicBezTo>
                    <a:pt x="85" y="117"/>
                    <a:pt x="80" y="119"/>
                    <a:pt x="69" y="128"/>
                  </a:cubicBezTo>
                  <a:cubicBezTo>
                    <a:pt x="58" y="119"/>
                    <a:pt x="53" y="117"/>
                    <a:pt x="48" y="106"/>
                  </a:cubicBezTo>
                  <a:cubicBezTo>
                    <a:pt x="45" y="107"/>
                    <a:pt x="42" y="107"/>
                    <a:pt x="38" y="109"/>
                  </a:cubicBezTo>
                  <a:cubicBezTo>
                    <a:pt x="39" y="110"/>
                    <a:pt x="39" y="110"/>
                    <a:pt x="39" y="110"/>
                  </a:cubicBezTo>
                  <a:cubicBezTo>
                    <a:pt x="39" y="110"/>
                    <a:pt x="40" y="110"/>
                    <a:pt x="40" y="110"/>
                  </a:cubicBezTo>
                  <a:cubicBezTo>
                    <a:pt x="45" y="122"/>
                    <a:pt x="52" y="127"/>
                    <a:pt x="64" y="135"/>
                  </a:cubicBezTo>
                  <a:cubicBezTo>
                    <a:pt x="66" y="136"/>
                    <a:pt x="67" y="137"/>
                    <a:pt x="69" y="138"/>
                  </a:cubicBezTo>
                  <a:cubicBezTo>
                    <a:pt x="71" y="137"/>
                    <a:pt x="72" y="136"/>
                    <a:pt x="74" y="135"/>
                  </a:cubicBezTo>
                  <a:cubicBezTo>
                    <a:pt x="86" y="127"/>
                    <a:pt x="93" y="122"/>
                    <a:pt x="99" y="110"/>
                  </a:cubicBezTo>
                  <a:cubicBezTo>
                    <a:pt x="99" y="110"/>
                    <a:pt x="99" y="110"/>
                    <a:pt x="99" y="110"/>
                  </a:cubicBezTo>
                  <a:cubicBezTo>
                    <a:pt x="99" y="110"/>
                    <a:pt x="99" y="110"/>
                    <a:pt x="99" y="110"/>
                  </a:cubicBezTo>
                  <a:cubicBezTo>
                    <a:pt x="100" y="109"/>
                    <a:pt x="100" y="109"/>
                    <a:pt x="100" y="109"/>
                  </a:cubicBezTo>
                  <a:cubicBezTo>
                    <a:pt x="96" y="107"/>
                    <a:pt x="93" y="107"/>
                    <a:pt x="91" y="106"/>
                  </a:cubicBezTo>
                  <a:close/>
                  <a:moveTo>
                    <a:pt x="82" y="146"/>
                  </a:moveTo>
                  <a:cubicBezTo>
                    <a:pt x="86" y="146"/>
                    <a:pt x="88" y="149"/>
                    <a:pt x="88" y="152"/>
                  </a:cubicBezTo>
                  <a:cubicBezTo>
                    <a:pt x="88" y="155"/>
                    <a:pt x="86" y="158"/>
                    <a:pt x="82" y="158"/>
                  </a:cubicBezTo>
                  <a:cubicBezTo>
                    <a:pt x="79" y="158"/>
                    <a:pt x="77" y="155"/>
                    <a:pt x="77" y="152"/>
                  </a:cubicBezTo>
                  <a:cubicBezTo>
                    <a:pt x="77" y="149"/>
                    <a:pt x="79" y="146"/>
                    <a:pt x="82" y="146"/>
                  </a:cubicBezTo>
                  <a:close/>
                </a:path>
              </a:pathLst>
            </a:custGeom>
            <a:grpFill/>
            <a:ln w="9525">
              <a:noFill/>
              <a:round/>
              <a:headEnd/>
              <a:tailEnd/>
            </a:ln>
          </p:spPr>
          <p:txBody>
            <a:bodyPr vert="horz" wrap="square" lIns="90022" tIns="45011" rIns="90022" bIns="45011" numCol="1" anchor="t" anchorCtr="0" compatLnSpc="1">
              <a:prstTxWarp prst="textNoShape">
                <a:avLst/>
              </a:prstTxWarp>
            </a:bodyPr>
            <a:lstStyle/>
            <a:p>
              <a:pPr defTabSz="900227"/>
              <a:endParaRPr lang="en-GB" sz="1772" kern="0">
                <a:solidFill>
                  <a:sysClr val="windowText" lastClr="000000"/>
                </a:solidFill>
              </a:endParaRPr>
            </a:p>
          </p:txBody>
        </p:sp>
        <p:sp>
          <p:nvSpPr>
            <p:cNvPr id="25" name="Freeform 28"/>
            <p:cNvSpPr>
              <a:spLocks/>
            </p:cNvSpPr>
            <p:nvPr/>
          </p:nvSpPr>
          <p:spPr bwMode="auto">
            <a:xfrm>
              <a:off x="2805657" y="3316496"/>
              <a:ext cx="615820" cy="26816"/>
            </a:xfrm>
            <a:custGeom>
              <a:avLst/>
              <a:gdLst/>
              <a:ahLst/>
              <a:cxnLst>
                <a:cxn ang="0">
                  <a:pos x="0" y="0"/>
                </a:cxn>
                <a:cxn ang="0">
                  <a:pos x="643" y="0"/>
                </a:cxn>
                <a:cxn ang="0">
                  <a:pos x="643" y="28"/>
                </a:cxn>
                <a:cxn ang="0">
                  <a:pos x="0" y="28"/>
                </a:cxn>
                <a:cxn ang="0">
                  <a:pos x="0" y="0"/>
                </a:cxn>
                <a:cxn ang="0">
                  <a:pos x="0" y="0"/>
                </a:cxn>
              </a:cxnLst>
              <a:rect l="0" t="0" r="r" b="b"/>
              <a:pathLst>
                <a:path w="643" h="28">
                  <a:moveTo>
                    <a:pt x="0" y="0"/>
                  </a:moveTo>
                  <a:lnTo>
                    <a:pt x="643" y="0"/>
                  </a:lnTo>
                  <a:lnTo>
                    <a:pt x="643" y="28"/>
                  </a:lnTo>
                  <a:lnTo>
                    <a:pt x="0" y="28"/>
                  </a:lnTo>
                  <a:lnTo>
                    <a:pt x="0" y="0"/>
                  </a:lnTo>
                  <a:lnTo>
                    <a:pt x="0" y="0"/>
                  </a:lnTo>
                  <a:close/>
                </a:path>
              </a:pathLst>
            </a:custGeom>
            <a:grpFill/>
            <a:ln w="9525">
              <a:noFill/>
              <a:round/>
              <a:headEnd/>
              <a:tailEnd/>
            </a:ln>
          </p:spPr>
          <p:txBody>
            <a:bodyPr vert="horz" wrap="square" lIns="90022" tIns="45011" rIns="90022" bIns="45011" numCol="1" anchor="t" anchorCtr="0" compatLnSpc="1">
              <a:prstTxWarp prst="textNoShape">
                <a:avLst/>
              </a:prstTxWarp>
            </a:bodyPr>
            <a:lstStyle/>
            <a:p>
              <a:pPr defTabSz="900227"/>
              <a:endParaRPr lang="en-GB" sz="1772" kern="0">
                <a:solidFill>
                  <a:sysClr val="windowText" lastClr="000000"/>
                </a:solidFill>
              </a:endParaRPr>
            </a:p>
          </p:txBody>
        </p:sp>
      </p:grpSp>
      <p:sp>
        <p:nvSpPr>
          <p:cNvPr id="27" name="TextBox 51"/>
          <p:cNvSpPr txBox="1"/>
          <p:nvPr/>
        </p:nvSpPr>
        <p:spPr>
          <a:xfrm>
            <a:off x="1272707" y="5187144"/>
            <a:ext cx="1002183" cy="545405"/>
          </a:xfrm>
          <a:prstGeom prst="rect">
            <a:avLst/>
          </a:prstGeom>
          <a:noFill/>
        </p:spPr>
        <p:txBody>
          <a:bodyPr wrap="square" lIns="0" tIns="0" rIns="0" bIns="0" rtlCol="0">
            <a:spAutoFit/>
          </a:bodyPr>
          <a:lstStyle/>
          <a:p>
            <a:pPr algn="ctr" defTabSz="788491">
              <a:defRPr/>
            </a:pPr>
            <a:r>
              <a:rPr lang="es-AR" sz="1772" b="1" kern="0" dirty="0">
                <a:solidFill>
                  <a:sysClr val="windowText" lastClr="000000"/>
                </a:solidFill>
                <a:latin typeface="+mj-lt"/>
              </a:rPr>
              <a:t>Sin educación</a:t>
            </a:r>
          </a:p>
        </p:txBody>
      </p:sp>
      <p:sp>
        <p:nvSpPr>
          <p:cNvPr id="28" name="CuadroTexto 27"/>
          <p:cNvSpPr txBox="1"/>
          <p:nvPr/>
        </p:nvSpPr>
        <p:spPr>
          <a:xfrm>
            <a:off x="1187298" y="2606263"/>
            <a:ext cx="1422054" cy="492443"/>
          </a:xfrm>
          <a:prstGeom prst="rect">
            <a:avLst/>
          </a:prstGeom>
        </p:spPr>
        <p:txBody>
          <a:bodyPr vert="horz" wrap="square" lIns="0" tIns="0" rIns="0" bIns="0" rtlCol="0">
            <a:spAutoFit/>
          </a:bodyPr>
          <a:lstStyle/>
          <a:p>
            <a:pPr marL="4689" algn="ctr" defTabSz="900227"/>
            <a:r>
              <a:rPr lang="es-PE" sz="3200" b="1" kern="0" dirty="0">
                <a:solidFill>
                  <a:sysClr val="windowText" lastClr="000000"/>
                </a:solidFill>
              </a:rPr>
              <a:t>1%</a:t>
            </a:r>
          </a:p>
        </p:txBody>
      </p:sp>
      <p:sp>
        <p:nvSpPr>
          <p:cNvPr id="29" name="CuadroTexto 28"/>
          <p:cNvSpPr txBox="1"/>
          <p:nvPr/>
        </p:nvSpPr>
        <p:spPr>
          <a:xfrm>
            <a:off x="3950085" y="2606263"/>
            <a:ext cx="1422054" cy="492443"/>
          </a:xfrm>
          <a:prstGeom prst="rect">
            <a:avLst/>
          </a:prstGeom>
        </p:spPr>
        <p:txBody>
          <a:bodyPr vert="horz" wrap="square" lIns="0" tIns="0" rIns="0" bIns="0" rtlCol="0">
            <a:spAutoFit/>
          </a:bodyPr>
          <a:lstStyle/>
          <a:p>
            <a:pPr marL="4689" algn="ctr" defTabSz="900227"/>
            <a:r>
              <a:rPr lang="es-PE" sz="3200" b="1" kern="0" dirty="0">
                <a:solidFill>
                  <a:sysClr val="windowText" lastClr="000000"/>
                </a:solidFill>
              </a:rPr>
              <a:t>18%</a:t>
            </a:r>
          </a:p>
        </p:txBody>
      </p:sp>
      <p:sp>
        <p:nvSpPr>
          <p:cNvPr id="30" name="CuadroTexto 29"/>
          <p:cNvSpPr txBox="1"/>
          <p:nvPr/>
        </p:nvSpPr>
        <p:spPr>
          <a:xfrm>
            <a:off x="6790189" y="2606263"/>
            <a:ext cx="1422054" cy="492443"/>
          </a:xfrm>
          <a:prstGeom prst="rect">
            <a:avLst/>
          </a:prstGeom>
        </p:spPr>
        <p:txBody>
          <a:bodyPr vert="horz" wrap="square" lIns="0" tIns="0" rIns="0" bIns="0" rtlCol="0">
            <a:spAutoFit/>
          </a:bodyPr>
          <a:lstStyle/>
          <a:p>
            <a:pPr marL="4689" algn="ctr" defTabSz="900227"/>
            <a:r>
              <a:rPr lang="es-PE" sz="3200" b="1" kern="0" dirty="0">
                <a:solidFill>
                  <a:sysClr val="windowText" lastClr="000000"/>
                </a:solidFill>
              </a:rPr>
              <a:t>52%</a:t>
            </a:r>
          </a:p>
        </p:txBody>
      </p:sp>
      <p:sp>
        <p:nvSpPr>
          <p:cNvPr id="31" name="CuadroTexto 30"/>
          <p:cNvSpPr txBox="1"/>
          <p:nvPr/>
        </p:nvSpPr>
        <p:spPr>
          <a:xfrm>
            <a:off x="9840781" y="2606262"/>
            <a:ext cx="1422054" cy="492443"/>
          </a:xfrm>
          <a:prstGeom prst="rect">
            <a:avLst/>
          </a:prstGeom>
        </p:spPr>
        <p:txBody>
          <a:bodyPr vert="horz" wrap="square" lIns="0" tIns="0" rIns="0" bIns="0" rtlCol="0">
            <a:spAutoFit/>
          </a:bodyPr>
          <a:lstStyle/>
          <a:p>
            <a:pPr marL="4689" algn="ctr" defTabSz="900227"/>
            <a:r>
              <a:rPr lang="es-PE" sz="3200" b="1" kern="0" dirty="0">
                <a:solidFill>
                  <a:sysClr val="windowText" lastClr="000000"/>
                </a:solidFill>
              </a:rPr>
              <a:t>30%</a:t>
            </a:r>
          </a:p>
        </p:txBody>
      </p:sp>
    </p:spTree>
    <p:extLst>
      <p:ext uri="{BB962C8B-B14F-4D97-AF65-F5344CB8AC3E}">
        <p14:creationId xmlns:p14="http://schemas.microsoft.com/office/powerpoint/2010/main" val="66989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4300" y="261993"/>
            <a:ext cx="9010967" cy="436273"/>
          </a:xfrm>
          <a:prstGeom prst="rect">
            <a:avLst/>
          </a:prstGeom>
        </p:spPr>
        <p:txBody>
          <a:bodyPr vert="horz" wrap="square" lIns="0" tIns="0" rIns="0" bIns="0" rtlCol="0" anchor="t">
            <a:spAutoFit/>
          </a:bodyPr>
          <a:lstStyle>
            <a:lvl1pPr algn="l" defTabSz="1251816" rtl="0" eaLnBrk="1" latinLnBrk="0" hangingPunct="1">
              <a:lnSpc>
                <a:spcPct val="90000"/>
              </a:lnSpc>
              <a:spcBef>
                <a:spcPts val="553"/>
              </a:spcBef>
              <a:buNone/>
              <a:tabLst/>
              <a:defRPr sz="4470" b="1" kern="1200">
                <a:solidFill>
                  <a:schemeClr val="tx1"/>
                </a:solidFill>
                <a:latin typeface="+mj-lt"/>
                <a:ea typeface="+mj-ea"/>
                <a:cs typeface="+mj-cs"/>
              </a:defRPr>
            </a:lvl1pPr>
          </a:lstStyle>
          <a:p>
            <a:pPr algn="just" defTabSz="1232413">
              <a:spcBef>
                <a:spcPts val="544"/>
              </a:spcBef>
            </a:pPr>
            <a:r>
              <a:rPr lang="es-PE" sz="3150" dirty="0"/>
              <a:t>Perfil del entrevistado- Según nivel de información</a:t>
            </a:r>
          </a:p>
        </p:txBody>
      </p:sp>
      <p:graphicFrame>
        <p:nvGraphicFramePr>
          <p:cNvPr id="10" name="Gráfico 9"/>
          <p:cNvGraphicFramePr/>
          <p:nvPr>
            <p:extLst>
              <p:ext uri="{D42A27DB-BD31-4B8C-83A1-F6EECF244321}">
                <p14:modId xmlns:p14="http://schemas.microsoft.com/office/powerpoint/2010/main" val="2698786531"/>
              </p:ext>
            </p:extLst>
          </p:nvPr>
        </p:nvGraphicFramePr>
        <p:xfrm>
          <a:off x="-36113" y="2486512"/>
          <a:ext cx="9534955" cy="362296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ángulo 16"/>
          <p:cNvSpPr/>
          <p:nvPr/>
        </p:nvSpPr>
        <p:spPr>
          <a:xfrm>
            <a:off x="2867855" y="1535624"/>
            <a:ext cx="6095219" cy="646331"/>
          </a:xfrm>
          <a:prstGeom prst="rect">
            <a:avLst/>
          </a:prstGeom>
        </p:spPr>
        <p:txBody>
          <a:bodyPr>
            <a:spAutoFit/>
          </a:bodyPr>
          <a:lstStyle/>
          <a:p>
            <a:pPr algn="ctr" defTabSz="900227"/>
            <a:r>
              <a:rPr lang="es-PE" b="1" kern="0" dirty="0">
                <a:solidFill>
                  <a:sysClr val="windowText" lastClr="000000"/>
                </a:solidFill>
                <a:latin typeface="+mj-lt"/>
                <a:ea typeface="Calibri" panose="020F0502020204030204" pitchFamily="34" charset="0"/>
              </a:rPr>
              <a:t>En general, ¿qué tan informado está/se siente usted respecto al acontecer político nacional? </a:t>
            </a:r>
            <a:endParaRPr lang="es-PE" b="1" kern="0" dirty="0">
              <a:solidFill>
                <a:sysClr val="windowText" lastClr="000000"/>
              </a:solidFill>
              <a:latin typeface="+mj-lt"/>
            </a:endParaRPr>
          </a:p>
        </p:txBody>
      </p:sp>
      <p:sp>
        <p:nvSpPr>
          <p:cNvPr id="18" name="5 Marcador de pie de página"/>
          <p:cNvSpPr txBox="1">
            <a:spLocks/>
          </p:cNvSpPr>
          <p:nvPr/>
        </p:nvSpPr>
        <p:spPr>
          <a:xfrm>
            <a:off x="214300" y="6584622"/>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pic>
        <p:nvPicPr>
          <p:cNvPr id="24" name="Imagen 23"/>
          <p:cNvPicPr>
            <a:picLocks noChangeAspect="1"/>
          </p:cNvPicPr>
          <p:nvPr/>
        </p:nvPicPr>
        <p:blipFill rotWithShape="1">
          <a:blip r:embed="rId3" cstate="print">
            <a:extLst>
              <a:ext uri="{28A0092B-C50C-407E-A947-70E740481C1C}">
                <a14:useLocalDpi xmlns:a14="http://schemas.microsoft.com/office/drawing/2010/main" val="0"/>
              </a:ext>
            </a:extLst>
          </a:blip>
          <a:srcRect b="13459"/>
          <a:stretch/>
        </p:blipFill>
        <p:spPr>
          <a:xfrm>
            <a:off x="10271537" y="830124"/>
            <a:ext cx="1875910" cy="162343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36202840"/>
              </p:ext>
            </p:extLst>
          </p:nvPr>
        </p:nvGraphicFramePr>
        <p:xfrm>
          <a:off x="9498842" y="2758118"/>
          <a:ext cx="2633599" cy="3137715"/>
        </p:xfrm>
        <a:graphic>
          <a:graphicData uri="http://schemas.openxmlformats.org/drawingml/2006/table">
            <a:tbl>
              <a:tblPr firstRow="1" bandRow="1">
                <a:tableStyleId>{5C22544A-7EE6-4342-B048-85BDC9FD1C3A}</a:tableStyleId>
              </a:tblPr>
              <a:tblGrid>
                <a:gridCol w="1187355">
                  <a:extLst>
                    <a:ext uri="{9D8B030D-6E8A-4147-A177-3AD203B41FA5}">
                      <a16:colId xmlns="" xmlns:a16="http://schemas.microsoft.com/office/drawing/2014/main" val="943636779"/>
                    </a:ext>
                  </a:extLst>
                </a:gridCol>
                <a:gridCol w="1446244">
                  <a:extLst>
                    <a:ext uri="{9D8B030D-6E8A-4147-A177-3AD203B41FA5}">
                      <a16:colId xmlns="" xmlns:a16="http://schemas.microsoft.com/office/drawing/2014/main" val="2700348956"/>
                    </a:ext>
                  </a:extLst>
                </a:gridCol>
              </a:tblGrid>
              <a:tr h="583491">
                <a:tc>
                  <a:txBody>
                    <a:bodyPr/>
                    <a:lstStyle/>
                    <a:p>
                      <a:pPr algn="ctr"/>
                      <a:r>
                        <a:rPr lang="es-PE" sz="1600" dirty="0"/>
                        <a:t>Informados</a:t>
                      </a:r>
                    </a:p>
                  </a:txBody>
                  <a:tcPr anchor="ctr">
                    <a:solidFill>
                      <a:schemeClr val="accent6"/>
                    </a:solidFill>
                  </a:tcPr>
                </a:tc>
                <a:tc>
                  <a:txBody>
                    <a:bodyPr/>
                    <a:lstStyle/>
                    <a:p>
                      <a:pPr algn="ctr"/>
                      <a:r>
                        <a:rPr lang="es-PE" sz="1600" dirty="0"/>
                        <a:t>No informados</a:t>
                      </a:r>
                    </a:p>
                  </a:txBody>
                  <a:tcPr anchor="ctr">
                    <a:solidFill>
                      <a:srgbClr val="ED1C24"/>
                    </a:solidFill>
                  </a:tcPr>
                </a:tc>
                <a:extLst>
                  <a:ext uri="{0D108BD9-81ED-4DB2-BD59-A6C34878D82A}">
                    <a16:rowId xmlns="" xmlns:a16="http://schemas.microsoft.com/office/drawing/2014/main" val="1447772974"/>
                  </a:ext>
                </a:extLst>
              </a:tr>
              <a:tr h="851408">
                <a:tc>
                  <a:txBody>
                    <a:bodyPr/>
                    <a:lstStyle/>
                    <a:p>
                      <a:pPr algn="ctr" fontAlgn="b"/>
                      <a:r>
                        <a:rPr lang="es-PE" sz="16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45%</a:t>
                      </a:r>
                    </a:p>
                  </a:txBody>
                  <a:tcPr marL="9525" marR="9525" marT="9525" marB="0" anchor="ctr"/>
                </a:tc>
                <a:extLst>
                  <a:ext uri="{0D108BD9-81ED-4DB2-BD59-A6C34878D82A}">
                    <a16:rowId xmlns="" xmlns:a16="http://schemas.microsoft.com/office/drawing/2014/main" val="3171547631"/>
                  </a:ext>
                </a:extLst>
              </a:tr>
              <a:tr h="851408">
                <a:tc>
                  <a:txBody>
                    <a:bodyPr/>
                    <a:lstStyle/>
                    <a:p>
                      <a:pPr algn="ctr" fontAlgn="b"/>
                      <a:r>
                        <a:rPr lang="es-PE" sz="16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39%</a:t>
                      </a:r>
                    </a:p>
                  </a:txBody>
                  <a:tcPr marL="9525" marR="9525" marT="9525" marB="0" anchor="ctr"/>
                </a:tc>
                <a:extLst>
                  <a:ext uri="{0D108BD9-81ED-4DB2-BD59-A6C34878D82A}">
                    <a16:rowId xmlns="" xmlns:a16="http://schemas.microsoft.com/office/drawing/2014/main" val="3766416433"/>
                  </a:ext>
                </a:extLst>
              </a:tr>
              <a:tr h="851408">
                <a:tc>
                  <a:txBody>
                    <a:bodyPr/>
                    <a:lstStyle/>
                    <a:p>
                      <a:pPr algn="ctr" fontAlgn="b"/>
                      <a:r>
                        <a:rPr lang="es-PE" sz="16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49%</a:t>
                      </a:r>
                    </a:p>
                  </a:txBody>
                  <a:tcPr marL="9525" marR="9525" marT="9525" marB="0" anchor="ctr"/>
                </a:tc>
                <a:extLst>
                  <a:ext uri="{0D108BD9-81ED-4DB2-BD59-A6C34878D82A}">
                    <a16:rowId xmlns="" xmlns:a16="http://schemas.microsoft.com/office/drawing/2014/main" val="2405132312"/>
                  </a:ext>
                </a:extLst>
              </a:tr>
            </a:tbl>
          </a:graphicData>
        </a:graphic>
      </p:graphicFrame>
      <p:cxnSp>
        <p:nvCxnSpPr>
          <p:cNvPr id="19" name="Conector recto 18"/>
          <p:cNvCxnSpPr/>
          <p:nvPr/>
        </p:nvCxnSpPr>
        <p:spPr>
          <a:xfrm flipV="1">
            <a:off x="214300" y="4228160"/>
            <a:ext cx="9284542" cy="1"/>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945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89156" y="355623"/>
            <a:ext cx="8908606" cy="436324"/>
          </a:xfrm>
          <a:prstGeom prst="rect">
            <a:avLst/>
          </a:prstGeom>
        </p:spPr>
        <p:txBody>
          <a:bodyPr vert="horz" wrap="square" lIns="0" tIns="0" rIns="0" bIns="0" rtlCol="0" anchor="t">
            <a:spAutoFit/>
          </a:bodyPr>
          <a:lstStyle>
            <a:lvl1pPr algn="l" defTabSz="1251816" rtl="0" eaLnBrk="1" latinLnBrk="0" hangingPunct="1">
              <a:lnSpc>
                <a:spcPct val="90000"/>
              </a:lnSpc>
              <a:spcBef>
                <a:spcPts val="553"/>
              </a:spcBef>
              <a:buNone/>
              <a:tabLst/>
              <a:defRPr sz="4470" b="1" kern="1200">
                <a:solidFill>
                  <a:schemeClr val="tx1"/>
                </a:solidFill>
                <a:latin typeface="+mj-lt"/>
                <a:ea typeface="+mj-ea"/>
                <a:cs typeface="+mj-cs"/>
              </a:defRPr>
            </a:lvl1pPr>
          </a:lstStyle>
          <a:p>
            <a:pPr algn="just" defTabSz="1232413">
              <a:spcBef>
                <a:spcPts val="544"/>
              </a:spcBef>
            </a:pPr>
            <a:r>
              <a:rPr lang="es-PE" sz="3150" dirty="0"/>
              <a:t>Perfil del entrevistado- Según percepción económica</a:t>
            </a:r>
          </a:p>
        </p:txBody>
      </p:sp>
      <p:graphicFrame>
        <p:nvGraphicFramePr>
          <p:cNvPr id="8" name="Gráfico 7"/>
          <p:cNvGraphicFramePr/>
          <p:nvPr>
            <p:extLst>
              <p:ext uri="{D42A27DB-BD31-4B8C-83A1-F6EECF244321}">
                <p14:modId xmlns:p14="http://schemas.microsoft.com/office/powerpoint/2010/main" val="909282866"/>
              </p:ext>
            </p:extLst>
          </p:nvPr>
        </p:nvGraphicFramePr>
        <p:xfrm>
          <a:off x="389156" y="2538861"/>
          <a:ext cx="10795045" cy="349344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3081618" y="1685947"/>
            <a:ext cx="6095219" cy="646331"/>
          </a:xfrm>
          <a:prstGeom prst="rect">
            <a:avLst/>
          </a:prstGeom>
        </p:spPr>
        <p:txBody>
          <a:bodyPr>
            <a:spAutoFit/>
          </a:bodyPr>
          <a:lstStyle/>
          <a:p>
            <a:pPr algn="ctr" defTabSz="900227"/>
            <a:r>
              <a:rPr lang="es-ES_tradnl" b="1" kern="0" dirty="0">
                <a:solidFill>
                  <a:sysClr val="windowText" lastClr="000000"/>
                </a:solidFill>
                <a:latin typeface="+mj-lt"/>
                <a:ea typeface="Times New Roman" panose="02020603050405020304" pitchFamily="18" charset="0"/>
              </a:rPr>
              <a:t>¿Cómo evalúa su situación económica familiar con respecto a los 12 meses anteriores?</a:t>
            </a:r>
            <a:endParaRPr lang="es-PE" b="1" kern="0" dirty="0">
              <a:solidFill>
                <a:sysClr val="windowText" lastClr="000000"/>
              </a:solidFill>
              <a:latin typeface="+mj-lt"/>
            </a:endParaRPr>
          </a:p>
        </p:txBody>
      </p:sp>
      <p:sp>
        <p:nvSpPr>
          <p:cNvPr id="16" name="5 Marcador de pie de página"/>
          <p:cNvSpPr txBox="1">
            <a:spLocks/>
          </p:cNvSpPr>
          <p:nvPr/>
        </p:nvSpPr>
        <p:spPr>
          <a:xfrm>
            <a:off x="214300" y="655775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11261" t="6965" r="10531" b="22587"/>
          <a:stretch/>
        </p:blipFill>
        <p:spPr>
          <a:xfrm>
            <a:off x="9971101" y="872144"/>
            <a:ext cx="1806917" cy="1627605"/>
          </a:xfrm>
          <a:prstGeom prst="rect">
            <a:avLst/>
          </a:prstGeom>
        </p:spPr>
      </p:pic>
      <p:cxnSp>
        <p:nvCxnSpPr>
          <p:cNvPr id="12" name="Conector recto 11"/>
          <p:cNvCxnSpPr/>
          <p:nvPr/>
        </p:nvCxnSpPr>
        <p:spPr>
          <a:xfrm flipV="1">
            <a:off x="595566" y="3456822"/>
            <a:ext cx="10476000" cy="14025"/>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cxnSp>
        <p:nvCxnSpPr>
          <p:cNvPr id="14" name="Conector recto 13"/>
          <p:cNvCxnSpPr/>
          <p:nvPr/>
        </p:nvCxnSpPr>
        <p:spPr>
          <a:xfrm flipV="1">
            <a:off x="538001" y="4288196"/>
            <a:ext cx="10512000" cy="14025"/>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6870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327026" y="1877379"/>
            <a:ext cx="11537949" cy="3103242"/>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CORRUPCIÓN: PROBLEMA NACIONAL</a:t>
            </a:r>
          </a:p>
        </p:txBody>
      </p:sp>
    </p:spTree>
    <p:extLst>
      <p:ext uri="{BB962C8B-B14F-4D97-AF65-F5344CB8AC3E}">
        <p14:creationId xmlns:p14="http://schemas.microsoft.com/office/powerpoint/2010/main" val="173903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309835" y="696452"/>
            <a:ext cx="11539460" cy="775597"/>
          </a:xfrm>
        </p:spPr>
        <p:txBody>
          <a:bodyPr/>
          <a:lstStyle/>
          <a:p>
            <a:pPr algn="just"/>
            <a:r>
              <a:rPr lang="es-PE" sz="2800" dirty="0"/>
              <a:t>La corrupción es uno de los principales problemas del país y ha aumentado en los últimos años.</a:t>
            </a:r>
          </a:p>
        </p:txBody>
      </p:sp>
      <p:sp>
        <p:nvSpPr>
          <p:cNvPr id="12" name="Marcador de texto 11"/>
          <p:cNvSpPr>
            <a:spLocks noGrp="1"/>
          </p:cNvSpPr>
          <p:nvPr>
            <p:ph type="body" sz="quarter" idx="13"/>
          </p:nvPr>
        </p:nvSpPr>
        <p:spPr>
          <a:xfrm>
            <a:off x="309835" y="203803"/>
            <a:ext cx="8967722" cy="372531"/>
          </a:xfrm>
        </p:spPr>
        <p:txBody>
          <a:bodyPr>
            <a:normAutofit/>
          </a:bodyPr>
          <a:lstStyle/>
          <a:p>
            <a:r>
              <a:rPr lang="es-PE" sz="1900" dirty="0"/>
              <a:t>PERCEPCIÓN DE CORRUPCIÓN</a:t>
            </a:r>
          </a:p>
        </p:txBody>
      </p:sp>
      <p:graphicFrame>
        <p:nvGraphicFramePr>
          <p:cNvPr id="14" name="4 Gráfico"/>
          <p:cNvGraphicFramePr/>
          <p:nvPr>
            <p:extLst/>
          </p:nvPr>
        </p:nvGraphicFramePr>
        <p:xfrm>
          <a:off x="309836" y="2568904"/>
          <a:ext cx="11294486" cy="3763657"/>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6"/>
          <p:cNvSpPr>
            <a:spLocks noChangeArrowheads="1"/>
          </p:cNvSpPr>
          <p:nvPr/>
        </p:nvSpPr>
        <p:spPr bwMode="auto">
          <a:xfrm>
            <a:off x="1528746" y="1926395"/>
            <a:ext cx="8856663" cy="647476"/>
          </a:xfrm>
          <a:prstGeom prst="rect">
            <a:avLst/>
          </a:prstGeom>
          <a:noFill/>
          <a:ln w="9525">
            <a:noFill/>
            <a:miter lim="800000"/>
            <a:headEnd/>
            <a:tailEnd/>
          </a:ln>
        </p:spPr>
        <p:txBody>
          <a:bodyPr anchor="ctr"/>
          <a:lstStyle/>
          <a:p>
            <a:pPr algn="ctr" defTabSz="900227"/>
            <a:r>
              <a:rPr lang="es-ES_tradnl" b="1" kern="0" dirty="0">
                <a:solidFill>
                  <a:sysClr val="windowText" lastClr="000000"/>
                </a:solidFill>
              </a:rPr>
              <a:t>¿Cuáles son los tres principales problemas del país en la actualidad?</a:t>
            </a:r>
          </a:p>
          <a:p>
            <a:pPr algn="ctr" defTabSz="900227"/>
            <a:r>
              <a:rPr lang="es-ES_tradnl" sz="1575" kern="0" dirty="0">
                <a:solidFill>
                  <a:sysClr val="windowText" lastClr="000000"/>
                </a:solidFill>
              </a:rPr>
              <a:t>-Medición comparativa-</a:t>
            </a:r>
            <a:endParaRPr lang="es-ES" sz="1575" kern="0" dirty="0">
              <a:solidFill>
                <a:sysClr val="windowText" lastClr="000000"/>
              </a:solidFill>
            </a:endParaRPr>
          </a:p>
        </p:txBody>
      </p:sp>
      <p:sp>
        <p:nvSpPr>
          <p:cNvPr id="16" name="Elipse 15"/>
          <p:cNvSpPr/>
          <p:nvPr/>
        </p:nvSpPr>
        <p:spPr>
          <a:xfrm>
            <a:off x="4390325" y="3869140"/>
            <a:ext cx="344526" cy="313899"/>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7" name="Text Box 11"/>
          <p:cNvSpPr txBox="1">
            <a:spLocks noChangeArrowheads="1"/>
          </p:cNvSpPr>
          <p:nvPr/>
        </p:nvSpPr>
        <p:spPr bwMode="auto">
          <a:xfrm>
            <a:off x="7621684" y="6558512"/>
            <a:ext cx="3586163" cy="246459"/>
          </a:xfrm>
          <a:prstGeom prst="rect">
            <a:avLst/>
          </a:prstGeom>
          <a:noFill/>
          <a:ln w="9525">
            <a:noFill/>
            <a:miter lim="800000"/>
            <a:headEnd/>
            <a:tailEnd/>
          </a:ln>
        </p:spPr>
        <p:txBody>
          <a:bodyPr>
            <a:spAutoFit/>
          </a:bodyPr>
          <a:lstStyle/>
          <a:p>
            <a:pPr defTabSz="900227">
              <a:spcBef>
                <a:spcPct val="50000"/>
              </a:spcBef>
            </a:pPr>
            <a:r>
              <a:rPr lang="es-ES_tradnl" sz="1000" kern="0" dirty="0">
                <a:solidFill>
                  <a:sysClr val="windowText" lastClr="000000"/>
                </a:solidFill>
              </a:rPr>
              <a:t>Porcentaje significativamente menor / mayor al año pasado</a:t>
            </a:r>
            <a:endParaRPr lang="es-ES" sz="1000" kern="0" dirty="0">
              <a:solidFill>
                <a:sysClr val="windowText" lastClr="000000"/>
              </a:solidFill>
            </a:endParaRPr>
          </a:p>
        </p:txBody>
      </p:sp>
      <p:sp>
        <p:nvSpPr>
          <p:cNvPr id="18" name="Elipse 17"/>
          <p:cNvSpPr/>
          <p:nvPr/>
        </p:nvSpPr>
        <p:spPr>
          <a:xfrm>
            <a:off x="7484677" y="6585807"/>
            <a:ext cx="192126" cy="15240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9" name="Elipse 8"/>
          <p:cNvSpPr/>
          <p:nvPr/>
        </p:nvSpPr>
        <p:spPr>
          <a:xfrm>
            <a:off x="2173120" y="3712191"/>
            <a:ext cx="344526" cy="313899"/>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0" name="CuadroTexto 9"/>
          <p:cNvSpPr txBox="1"/>
          <p:nvPr/>
        </p:nvSpPr>
        <p:spPr>
          <a:xfrm>
            <a:off x="115727" y="1956723"/>
            <a:ext cx="727395" cy="430887"/>
          </a:xfrm>
          <a:prstGeom prst="rect">
            <a:avLst/>
          </a:prstGeom>
        </p:spPr>
        <p:txBody>
          <a:bodyPr vert="horz" wrap="square" lIns="0" tIns="0" rIns="0" bIns="0" rtlCol="0">
            <a:spAutoFit/>
          </a:bodyPr>
          <a:lstStyle/>
          <a:p>
            <a:pPr marL="4763"/>
            <a:r>
              <a:rPr lang="es-PE" sz="2800" b="1" dirty="0"/>
              <a:t>%</a:t>
            </a:r>
          </a:p>
        </p:txBody>
      </p:sp>
    </p:spTree>
    <p:extLst>
      <p:ext uri="{BB962C8B-B14F-4D97-AF65-F5344CB8AC3E}">
        <p14:creationId xmlns:p14="http://schemas.microsoft.com/office/powerpoint/2010/main" val="47357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9"/>
          <p:cNvSpPr txBox="1">
            <a:spLocks/>
          </p:cNvSpPr>
          <p:nvPr/>
        </p:nvSpPr>
        <p:spPr>
          <a:xfrm>
            <a:off x="485922" y="133395"/>
            <a:ext cx="3549975" cy="600293"/>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a:lstStyle>
          <a:p>
            <a:pPr defTabSz="909956">
              <a:spcBef>
                <a:spcPts val="402"/>
              </a:spcBef>
            </a:pPr>
            <a:r>
              <a:rPr lang="es-PE" sz="4267" dirty="0">
                <a:solidFill>
                  <a:schemeClr val="tx2"/>
                </a:solidFill>
              </a:rPr>
              <a:t>ÍNDICE</a:t>
            </a:r>
            <a:endParaRPr lang="es-PE" sz="5333" dirty="0">
              <a:solidFill>
                <a:schemeClr val="tx2"/>
              </a:solidFill>
            </a:endParaRPr>
          </a:p>
        </p:txBody>
      </p:sp>
      <p:grpSp>
        <p:nvGrpSpPr>
          <p:cNvPr id="17" name="Group 3"/>
          <p:cNvGrpSpPr/>
          <p:nvPr/>
        </p:nvGrpSpPr>
        <p:grpSpPr>
          <a:xfrm>
            <a:off x="779138" y="942684"/>
            <a:ext cx="4665351" cy="788476"/>
            <a:chOff x="272481" y="1190845"/>
            <a:chExt cx="3801885" cy="720000"/>
          </a:xfrm>
        </p:grpSpPr>
        <p:sp>
          <p:nvSpPr>
            <p:cNvPr id="18" name="Oval 39"/>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3</a:t>
              </a:r>
            </a:p>
          </p:txBody>
        </p:sp>
        <p:grpSp>
          <p:nvGrpSpPr>
            <p:cNvPr id="19" name="Group 2"/>
            <p:cNvGrpSpPr/>
            <p:nvPr/>
          </p:nvGrpSpPr>
          <p:grpSpPr>
            <a:xfrm>
              <a:off x="1161413" y="1304068"/>
              <a:ext cx="2912953" cy="493554"/>
              <a:chOff x="1161413" y="1276518"/>
              <a:chExt cx="2912953" cy="493554"/>
            </a:xfrm>
          </p:grpSpPr>
          <p:sp>
            <p:nvSpPr>
              <p:cNvPr id="20" name="TextBox 54"/>
              <p:cNvSpPr txBox="1"/>
              <p:nvPr/>
            </p:nvSpPr>
            <p:spPr>
              <a:xfrm>
                <a:off x="1161414" y="1391311"/>
                <a:ext cx="2912952" cy="269748"/>
              </a:xfrm>
              <a:prstGeom prst="rect">
                <a:avLst/>
              </a:prstGeom>
              <a:noFill/>
            </p:spPr>
            <p:txBody>
              <a:bodyPr wrap="square" lIns="0" tIns="0" rIns="0" bIns="0" rtlCol="0" anchor="ctr">
                <a:spAutoFit/>
              </a:bodyPr>
              <a:lstStyle/>
              <a:p>
                <a:pPr algn="just" defTabSz="900227">
                  <a:lnSpc>
                    <a:spcPct val="90000"/>
                  </a:lnSpc>
                </a:pPr>
                <a:r>
                  <a:rPr lang="es-PE" sz="2133" kern="0" dirty="0">
                    <a:solidFill>
                      <a:schemeClr val="tx1">
                        <a:lumMod val="75000"/>
                        <a:lumOff val="25000"/>
                      </a:schemeClr>
                    </a:solidFill>
                    <a:latin typeface="+mj-lt"/>
                    <a:cs typeface="Calibri" panose="020F0502020204030204" pitchFamily="34" charset="0"/>
                  </a:rPr>
                  <a:t>Resumen ejecutivo</a:t>
                </a:r>
              </a:p>
            </p:txBody>
          </p:sp>
          <p:cxnSp>
            <p:nvCxnSpPr>
              <p:cNvPr id="21"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23" name="Group 83"/>
          <p:cNvGrpSpPr/>
          <p:nvPr/>
        </p:nvGrpSpPr>
        <p:grpSpPr>
          <a:xfrm>
            <a:off x="784939" y="1794517"/>
            <a:ext cx="4665351" cy="788476"/>
            <a:chOff x="272481" y="1190845"/>
            <a:chExt cx="3801885" cy="720000"/>
          </a:xfrm>
        </p:grpSpPr>
        <p:sp>
          <p:nvSpPr>
            <p:cNvPr id="24" name="Oval 84"/>
            <p:cNvSpPr/>
            <p:nvPr/>
          </p:nvSpPr>
          <p:spPr>
            <a:xfrm>
              <a:off x="272481" y="1190845"/>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6</a:t>
              </a:r>
            </a:p>
          </p:txBody>
        </p:sp>
        <p:grpSp>
          <p:nvGrpSpPr>
            <p:cNvPr id="25" name="Group 85"/>
            <p:cNvGrpSpPr/>
            <p:nvPr/>
          </p:nvGrpSpPr>
          <p:grpSpPr>
            <a:xfrm>
              <a:off x="1161413" y="1304068"/>
              <a:ext cx="2912953" cy="493554"/>
              <a:chOff x="1161413" y="1276518"/>
              <a:chExt cx="2912953" cy="493554"/>
            </a:xfrm>
          </p:grpSpPr>
          <p:sp>
            <p:nvSpPr>
              <p:cNvPr id="26" name="TextBox 86"/>
              <p:cNvSpPr txBox="1"/>
              <p:nvPr/>
            </p:nvSpPr>
            <p:spPr>
              <a:xfrm>
                <a:off x="1161414" y="1391271"/>
                <a:ext cx="2912952" cy="269829"/>
              </a:xfrm>
              <a:prstGeom prst="rect">
                <a:avLst/>
              </a:prstGeom>
              <a:noFill/>
            </p:spPr>
            <p:txBody>
              <a:bodyPr wrap="square" lIns="0" tIns="0" rIns="0" bIns="0" rtlCol="0" anchor="ctr">
                <a:spAutoFit/>
              </a:bodyPr>
              <a:lstStyle/>
              <a:p>
                <a:pPr defTabSz="900227">
                  <a:lnSpc>
                    <a:spcPct val="90000"/>
                  </a:lnSpc>
                </a:pPr>
                <a:r>
                  <a:rPr lang="es-PE" sz="2133" kern="0" dirty="0">
                    <a:solidFill>
                      <a:schemeClr val="tx1">
                        <a:lumMod val="75000"/>
                        <a:lumOff val="25000"/>
                      </a:schemeClr>
                    </a:solidFill>
                    <a:latin typeface="+mj-lt"/>
                    <a:cs typeface="Calibri" panose="020F0502020204030204" pitchFamily="34" charset="0"/>
                  </a:rPr>
                  <a:t>Metodología</a:t>
                </a:r>
              </a:p>
            </p:txBody>
          </p:sp>
          <p:cxnSp>
            <p:nvCxnSpPr>
              <p:cNvPr id="27"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29" name="Group 89"/>
          <p:cNvGrpSpPr/>
          <p:nvPr/>
        </p:nvGrpSpPr>
        <p:grpSpPr>
          <a:xfrm>
            <a:off x="784940" y="2716408"/>
            <a:ext cx="4665351" cy="788476"/>
            <a:chOff x="272481" y="1190845"/>
            <a:chExt cx="3801885" cy="720000"/>
          </a:xfrm>
        </p:grpSpPr>
        <p:sp>
          <p:nvSpPr>
            <p:cNvPr id="30" name="Oval 90"/>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9</a:t>
              </a:r>
            </a:p>
          </p:txBody>
        </p:sp>
        <p:grpSp>
          <p:nvGrpSpPr>
            <p:cNvPr id="31" name="Group 91"/>
            <p:cNvGrpSpPr/>
            <p:nvPr/>
          </p:nvGrpSpPr>
          <p:grpSpPr>
            <a:xfrm>
              <a:off x="1161413" y="1283989"/>
              <a:ext cx="2912953" cy="539494"/>
              <a:chOff x="1161413" y="1256439"/>
              <a:chExt cx="2912953" cy="539494"/>
            </a:xfrm>
          </p:grpSpPr>
          <p:sp>
            <p:nvSpPr>
              <p:cNvPr id="32" name="TextBox 92"/>
              <p:cNvSpPr txBox="1"/>
              <p:nvPr/>
            </p:nvSpPr>
            <p:spPr>
              <a:xfrm>
                <a:off x="1161414" y="1256439"/>
                <a:ext cx="2912952" cy="539494"/>
              </a:xfrm>
              <a:prstGeom prst="rect">
                <a:avLst/>
              </a:prstGeom>
              <a:noFill/>
            </p:spPr>
            <p:txBody>
              <a:bodyPr wrap="square" lIns="0" tIns="0" rIns="0" bIns="0" rtlCol="0" anchor="ctr">
                <a:spAutoFit/>
              </a:bodyPr>
              <a:lstStyle/>
              <a:p>
                <a:pPr algn="just" defTabSz="900227">
                  <a:lnSpc>
                    <a:spcPct val="90000"/>
                  </a:lnSpc>
                </a:pPr>
                <a:r>
                  <a:rPr lang="en-GB" sz="2133" kern="0" dirty="0">
                    <a:solidFill>
                      <a:schemeClr val="tx1">
                        <a:lumMod val="75000"/>
                        <a:lumOff val="25000"/>
                      </a:schemeClr>
                    </a:solidFill>
                    <a:latin typeface="+mj-lt"/>
                    <a:cs typeface="Calibri" panose="020F0502020204030204" pitchFamily="34" charset="0"/>
                  </a:rPr>
                  <a:t>El </a:t>
                </a:r>
                <a:r>
                  <a:rPr lang="en-GB" sz="2133" kern="0" dirty="0" err="1">
                    <a:solidFill>
                      <a:schemeClr val="tx1">
                        <a:lumMod val="75000"/>
                        <a:lumOff val="25000"/>
                      </a:schemeClr>
                    </a:solidFill>
                    <a:latin typeface="+mj-lt"/>
                    <a:cs typeface="Calibri" panose="020F0502020204030204" pitchFamily="34" charset="0"/>
                  </a:rPr>
                  <a:t>contexto</a:t>
                </a:r>
                <a:r>
                  <a:rPr lang="en-GB" sz="2133" kern="0" dirty="0">
                    <a:solidFill>
                      <a:schemeClr val="tx1">
                        <a:lumMod val="75000"/>
                        <a:lumOff val="25000"/>
                      </a:schemeClr>
                    </a:solidFill>
                    <a:latin typeface="+mj-lt"/>
                    <a:cs typeface="Calibri" panose="020F0502020204030204" pitchFamily="34" charset="0"/>
                  </a:rPr>
                  <a:t> </a:t>
                </a:r>
                <a:r>
                  <a:rPr lang="en-GB" sz="2133" kern="0" dirty="0" err="1">
                    <a:solidFill>
                      <a:schemeClr val="tx1">
                        <a:lumMod val="75000"/>
                        <a:lumOff val="25000"/>
                      </a:schemeClr>
                    </a:solidFill>
                    <a:latin typeface="+mj-lt"/>
                    <a:cs typeface="Calibri" panose="020F0502020204030204" pitchFamily="34" charset="0"/>
                  </a:rPr>
                  <a:t>en</a:t>
                </a:r>
                <a:r>
                  <a:rPr lang="en-GB" sz="2133" kern="0" dirty="0">
                    <a:solidFill>
                      <a:schemeClr val="tx1">
                        <a:lumMod val="75000"/>
                        <a:lumOff val="25000"/>
                      </a:schemeClr>
                    </a:solidFill>
                    <a:latin typeface="+mj-lt"/>
                    <a:cs typeface="Calibri" panose="020F0502020204030204" pitchFamily="34" charset="0"/>
                  </a:rPr>
                  <a:t> el que </a:t>
                </a:r>
                <a:r>
                  <a:rPr lang="en-GB" sz="2133" kern="0" dirty="0" err="1">
                    <a:solidFill>
                      <a:schemeClr val="tx1">
                        <a:lumMod val="75000"/>
                        <a:lumOff val="25000"/>
                      </a:schemeClr>
                    </a:solidFill>
                    <a:latin typeface="+mj-lt"/>
                    <a:cs typeface="Calibri" panose="020F0502020204030204" pitchFamily="34" charset="0"/>
                  </a:rPr>
                  <a:t>nos</a:t>
                </a:r>
                <a:r>
                  <a:rPr lang="en-GB" sz="2133" kern="0" dirty="0">
                    <a:solidFill>
                      <a:schemeClr val="tx1">
                        <a:lumMod val="75000"/>
                        <a:lumOff val="25000"/>
                      </a:schemeClr>
                    </a:solidFill>
                    <a:latin typeface="+mj-lt"/>
                    <a:cs typeface="Calibri" panose="020F0502020204030204" pitchFamily="34" charset="0"/>
                  </a:rPr>
                  <a:t> </a:t>
                </a:r>
                <a:r>
                  <a:rPr lang="en-GB" sz="2133" kern="0" dirty="0" err="1">
                    <a:solidFill>
                      <a:schemeClr val="tx1">
                        <a:lumMod val="75000"/>
                        <a:lumOff val="25000"/>
                      </a:schemeClr>
                    </a:solidFill>
                    <a:latin typeface="+mj-lt"/>
                    <a:cs typeface="Calibri" panose="020F0502020204030204" pitchFamily="34" charset="0"/>
                  </a:rPr>
                  <a:t>encontramos</a:t>
                </a:r>
                <a:endParaRPr lang="en-GB" sz="2133" kern="0" dirty="0">
                  <a:solidFill>
                    <a:schemeClr val="tx1">
                      <a:lumMod val="75000"/>
                      <a:lumOff val="25000"/>
                    </a:schemeClr>
                  </a:solidFill>
                  <a:latin typeface="+mj-lt"/>
                  <a:cs typeface="Calibri" panose="020F0502020204030204" pitchFamily="34" charset="0"/>
                </a:endParaRPr>
              </a:p>
            </p:txBody>
          </p:sp>
          <p:cxnSp>
            <p:nvCxnSpPr>
              <p:cNvPr id="33"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43" name="Group 2"/>
          <p:cNvGrpSpPr/>
          <p:nvPr/>
        </p:nvGrpSpPr>
        <p:grpSpPr>
          <a:xfrm>
            <a:off x="1884998" y="3764790"/>
            <a:ext cx="3574529" cy="540493"/>
            <a:chOff x="1161413" y="1276518"/>
            <a:chExt cx="2912953" cy="493554"/>
          </a:xfrm>
        </p:grpSpPr>
        <p:sp>
          <p:nvSpPr>
            <p:cNvPr id="44" name="TextBox 54"/>
            <p:cNvSpPr txBox="1"/>
            <p:nvPr/>
          </p:nvSpPr>
          <p:spPr>
            <a:xfrm>
              <a:off x="1161414" y="1389144"/>
              <a:ext cx="2912952" cy="274081"/>
            </a:xfrm>
            <a:prstGeom prst="rect">
              <a:avLst/>
            </a:prstGeom>
            <a:noFill/>
          </p:spPr>
          <p:txBody>
            <a:bodyPr wrap="square" lIns="0" tIns="0" rIns="0" bIns="0" rtlCol="0" anchor="ctr">
              <a:spAutoFit/>
            </a:bodyPr>
            <a:lstStyle/>
            <a:p>
              <a:pPr defTabSz="900227">
                <a:lnSpc>
                  <a:spcPct val="90000"/>
                </a:lnSpc>
              </a:pPr>
              <a:r>
                <a:rPr lang="es-ES" sz="2133" kern="0" dirty="0">
                  <a:solidFill>
                    <a:schemeClr val="tx1">
                      <a:lumMod val="75000"/>
                      <a:lumOff val="25000"/>
                    </a:schemeClr>
                  </a:solidFill>
                  <a:latin typeface="+mj-lt"/>
                  <a:cs typeface="Calibri" panose="020F0502020204030204" pitchFamily="34" charset="0"/>
                </a:rPr>
                <a:t>Perfil del encuestado</a:t>
              </a:r>
            </a:p>
          </p:txBody>
        </p:sp>
        <p:cxnSp>
          <p:nvCxnSpPr>
            <p:cNvPr id="45"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9" name="Group 85"/>
          <p:cNvGrpSpPr/>
          <p:nvPr/>
        </p:nvGrpSpPr>
        <p:grpSpPr>
          <a:xfrm>
            <a:off x="1727265" y="4663785"/>
            <a:ext cx="3574529" cy="540493"/>
            <a:chOff x="1161413" y="1276518"/>
            <a:chExt cx="2912953" cy="493554"/>
          </a:xfrm>
        </p:grpSpPr>
        <p:sp>
          <p:nvSpPr>
            <p:cNvPr id="50" name="TextBox 86"/>
            <p:cNvSpPr txBox="1"/>
            <p:nvPr/>
          </p:nvSpPr>
          <p:spPr>
            <a:xfrm>
              <a:off x="1161414" y="1389144"/>
              <a:ext cx="2912952" cy="274081"/>
            </a:xfrm>
            <a:prstGeom prst="rect">
              <a:avLst/>
            </a:prstGeom>
            <a:noFill/>
          </p:spPr>
          <p:txBody>
            <a:bodyPr wrap="square" lIns="0" tIns="0" rIns="0" bIns="0" rtlCol="0" anchor="ctr">
              <a:spAutoFit/>
            </a:bodyPr>
            <a:lstStyle/>
            <a:p>
              <a:pPr defTabSz="900227">
                <a:lnSpc>
                  <a:spcPct val="90000"/>
                </a:lnSpc>
              </a:pPr>
              <a:r>
                <a:rPr lang="es-PE" sz="2133" kern="0" dirty="0">
                  <a:solidFill>
                    <a:schemeClr val="tx1">
                      <a:lumMod val="75000"/>
                      <a:lumOff val="25000"/>
                    </a:schemeClr>
                  </a:solidFill>
                  <a:latin typeface="+mj-lt"/>
                  <a:cs typeface="Calibri" panose="020F0502020204030204" pitchFamily="34" charset="0"/>
                </a:rPr>
                <a:t>Corrupción: problema nacional</a:t>
              </a:r>
            </a:p>
          </p:txBody>
        </p:sp>
        <p:cxnSp>
          <p:nvCxnSpPr>
            <p:cNvPr id="51"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6" name="Group 85"/>
          <p:cNvGrpSpPr/>
          <p:nvPr/>
        </p:nvGrpSpPr>
        <p:grpSpPr>
          <a:xfrm>
            <a:off x="7639626" y="1088865"/>
            <a:ext cx="3574529" cy="540493"/>
            <a:chOff x="1161413" y="1276518"/>
            <a:chExt cx="2912953" cy="493554"/>
          </a:xfrm>
        </p:grpSpPr>
        <p:sp>
          <p:nvSpPr>
            <p:cNvPr id="57" name="TextBox 86"/>
            <p:cNvSpPr txBox="1"/>
            <p:nvPr/>
          </p:nvSpPr>
          <p:spPr>
            <a:xfrm>
              <a:off x="1161414" y="1389144"/>
              <a:ext cx="2912952" cy="274081"/>
            </a:xfrm>
            <a:prstGeom prst="rect">
              <a:avLst/>
            </a:prstGeom>
            <a:noFill/>
          </p:spPr>
          <p:txBody>
            <a:bodyPr wrap="square" lIns="0" tIns="0" rIns="0" bIns="0" rtlCol="0" anchor="ctr">
              <a:spAutoFit/>
            </a:bodyPr>
            <a:lstStyle/>
            <a:p>
              <a:pPr defTabSz="900227">
                <a:lnSpc>
                  <a:spcPct val="90000"/>
                </a:lnSpc>
              </a:pPr>
              <a:r>
                <a:rPr lang="en-GB" sz="2133" kern="0" dirty="0" err="1">
                  <a:solidFill>
                    <a:schemeClr val="tx1">
                      <a:lumMod val="75000"/>
                      <a:lumOff val="25000"/>
                    </a:schemeClr>
                  </a:solidFill>
                  <a:latin typeface="+mj-lt"/>
                  <a:cs typeface="Calibri" panose="020F0502020204030204" pitchFamily="34" charset="0"/>
                </a:rPr>
                <a:t>Corrupción</a:t>
              </a:r>
              <a:r>
                <a:rPr lang="en-GB" sz="2133" kern="0" dirty="0">
                  <a:solidFill>
                    <a:schemeClr val="tx1">
                      <a:lumMod val="75000"/>
                      <a:lumOff val="25000"/>
                    </a:schemeClr>
                  </a:solidFill>
                  <a:latin typeface="+mj-lt"/>
                  <a:cs typeface="Calibri" panose="020F0502020204030204" pitchFamily="34" charset="0"/>
                </a:rPr>
                <a:t> </a:t>
              </a:r>
              <a:r>
                <a:rPr lang="en-GB" sz="2133" kern="0" dirty="0" err="1">
                  <a:solidFill>
                    <a:schemeClr val="tx1">
                      <a:lumMod val="75000"/>
                      <a:lumOff val="25000"/>
                    </a:schemeClr>
                  </a:solidFill>
                  <a:latin typeface="+mj-lt"/>
                  <a:cs typeface="Calibri" panose="020F0502020204030204" pitchFamily="34" charset="0"/>
                </a:rPr>
                <a:t>en</a:t>
              </a:r>
              <a:r>
                <a:rPr lang="en-GB" sz="2133" kern="0" dirty="0">
                  <a:solidFill>
                    <a:schemeClr val="tx1">
                      <a:lumMod val="75000"/>
                      <a:lumOff val="25000"/>
                    </a:schemeClr>
                  </a:solidFill>
                  <a:latin typeface="+mj-lt"/>
                  <a:cs typeface="Calibri" panose="020F0502020204030204" pitchFamily="34" charset="0"/>
                </a:rPr>
                <a:t> la </a:t>
              </a:r>
              <a:r>
                <a:rPr lang="en-GB" sz="2133" kern="0" dirty="0" err="1">
                  <a:solidFill>
                    <a:schemeClr val="tx1">
                      <a:lumMod val="75000"/>
                      <a:lumOff val="25000"/>
                    </a:schemeClr>
                  </a:solidFill>
                  <a:latin typeface="+mj-lt"/>
                  <a:cs typeface="Calibri" panose="020F0502020204030204" pitchFamily="34" charset="0"/>
                </a:rPr>
                <a:t>política</a:t>
              </a:r>
              <a:endParaRPr lang="en-GB" sz="2133" kern="0" dirty="0">
                <a:solidFill>
                  <a:schemeClr val="tx1">
                    <a:lumMod val="75000"/>
                    <a:lumOff val="25000"/>
                  </a:schemeClr>
                </a:solidFill>
                <a:latin typeface="+mj-lt"/>
                <a:cs typeface="Calibri" panose="020F0502020204030204" pitchFamily="34" charset="0"/>
              </a:endParaRPr>
            </a:p>
          </p:txBody>
        </p:sp>
        <p:cxnSp>
          <p:nvCxnSpPr>
            <p:cNvPr id="58"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68" name="Group 2"/>
          <p:cNvGrpSpPr/>
          <p:nvPr/>
        </p:nvGrpSpPr>
        <p:grpSpPr>
          <a:xfrm>
            <a:off x="1738912" y="5604012"/>
            <a:ext cx="3574529" cy="540493"/>
            <a:chOff x="1161413" y="1276518"/>
            <a:chExt cx="2912953" cy="493554"/>
          </a:xfrm>
        </p:grpSpPr>
        <p:sp>
          <p:nvSpPr>
            <p:cNvPr id="69" name="TextBox 54"/>
            <p:cNvSpPr txBox="1"/>
            <p:nvPr/>
          </p:nvSpPr>
          <p:spPr>
            <a:xfrm>
              <a:off x="1161414" y="1389144"/>
              <a:ext cx="2912952" cy="274081"/>
            </a:xfrm>
            <a:prstGeom prst="rect">
              <a:avLst/>
            </a:prstGeom>
            <a:noFill/>
          </p:spPr>
          <p:txBody>
            <a:bodyPr wrap="square" lIns="0" tIns="0" rIns="0" bIns="0" rtlCol="0" anchor="ctr">
              <a:spAutoFit/>
            </a:bodyPr>
            <a:lstStyle/>
            <a:p>
              <a:pPr defTabSz="900227">
                <a:lnSpc>
                  <a:spcPct val="90000"/>
                </a:lnSpc>
              </a:pPr>
              <a:r>
                <a:rPr lang="es-ES" sz="2133" kern="0" dirty="0" err="1">
                  <a:solidFill>
                    <a:schemeClr val="tx1">
                      <a:lumMod val="75000"/>
                      <a:lumOff val="25000"/>
                    </a:schemeClr>
                  </a:solidFill>
                  <a:latin typeface="+mj-lt"/>
                  <a:cs typeface="Calibri" panose="020F0502020204030204" pitchFamily="34" charset="0"/>
                </a:rPr>
                <a:t>Microcorrupción</a:t>
              </a:r>
              <a:endParaRPr lang="es-ES" sz="2133" kern="0" dirty="0">
                <a:solidFill>
                  <a:schemeClr val="tx1">
                    <a:lumMod val="75000"/>
                    <a:lumOff val="25000"/>
                  </a:schemeClr>
                </a:solidFill>
                <a:latin typeface="+mj-lt"/>
                <a:cs typeface="Calibri" panose="020F0502020204030204" pitchFamily="34" charset="0"/>
              </a:endParaRPr>
            </a:p>
          </p:txBody>
        </p:sp>
        <p:cxnSp>
          <p:nvCxnSpPr>
            <p:cNvPr id="70"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4" name="Oval 39"/>
          <p:cNvSpPr/>
          <p:nvPr/>
        </p:nvSpPr>
        <p:spPr>
          <a:xfrm>
            <a:off x="784940" y="3643961"/>
            <a:ext cx="883523" cy="788476"/>
          </a:xfrm>
          <a:prstGeom prst="ellipse">
            <a:avLst/>
          </a:prstGeom>
          <a:solidFill>
            <a:srgbClr val="ED6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13</a:t>
            </a:r>
          </a:p>
        </p:txBody>
      </p:sp>
      <p:sp>
        <p:nvSpPr>
          <p:cNvPr id="85" name="Oval 84"/>
          <p:cNvSpPr/>
          <p:nvPr/>
        </p:nvSpPr>
        <p:spPr>
          <a:xfrm>
            <a:off x="779137" y="4539793"/>
            <a:ext cx="883523" cy="7884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18</a:t>
            </a:r>
          </a:p>
        </p:txBody>
      </p:sp>
      <p:sp>
        <p:nvSpPr>
          <p:cNvPr id="86" name="Oval 90"/>
          <p:cNvSpPr/>
          <p:nvPr/>
        </p:nvSpPr>
        <p:spPr>
          <a:xfrm>
            <a:off x="785525" y="5483183"/>
            <a:ext cx="883523" cy="7884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25</a:t>
            </a:r>
          </a:p>
        </p:txBody>
      </p:sp>
      <p:sp>
        <p:nvSpPr>
          <p:cNvPr id="87" name="Oval 39"/>
          <p:cNvSpPr/>
          <p:nvPr/>
        </p:nvSpPr>
        <p:spPr>
          <a:xfrm>
            <a:off x="6686239" y="921243"/>
            <a:ext cx="883523" cy="788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31</a:t>
            </a:r>
          </a:p>
        </p:txBody>
      </p:sp>
      <p:grpSp>
        <p:nvGrpSpPr>
          <p:cNvPr id="54" name="Group 85"/>
          <p:cNvGrpSpPr/>
          <p:nvPr/>
        </p:nvGrpSpPr>
        <p:grpSpPr>
          <a:xfrm>
            <a:off x="7639628" y="1917872"/>
            <a:ext cx="3574529" cy="663325"/>
            <a:chOff x="1161413" y="1214204"/>
            <a:chExt cx="2912953" cy="605720"/>
          </a:xfrm>
        </p:grpSpPr>
        <p:sp>
          <p:nvSpPr>
            <p:cNvPr id="55" name="TextBox 86"/>
            <p:cNvSpPr txBox="1"/>
            <p:nvPr/>
          </p:nvSpPr>
          <p:spPr>
            <a:xfrm>
              <a:off x="1161414" y="1256437"/>
              <a:ext cx="2912952" cy="539495"/>
            </a:xfrm>
            <a:prstGeom prst="rect">
              <a:avLst/>
            </a:prstGeom>
            <a:noFill/>
          </p:spPr>
          <p:txBody>
            <a:bodyPr wrap="square" lIns="0" tIns="0" rIns="0" bIns="0" rtlCol="0" anchor="ctr">
              <a:spAutoFit/>
            </a:bodyPr>
            <a:lstStyle/>
            <a:p>
              <a:pPr algn="just" defTabSz="900227">
                <a:lnSpc>
                  <a:spcPct val="90000"/>
                </a:lnSpc>
              </a:pPr>
              <a:r>
                <a:rPr lang="en-GB" sz="2133" kern="0" dirty="0" err="1">
                  <a:solidFill>
                    <a:schemeClr val="tx1">
                      <a:lumMod val="75000"/>
                      <a:lumOff val="25000"/>
                    </a:schemeClr>
                  </a:solidFill>
                  <a:latin typeface="+mj-lt"/>
                  <a:cs typeface="Calibri" panose="020F0502020204030204" pitchFamily="34" charset="0"/>
                </a:rPr>
                <a:t>Empresa</a:t>
              </a:r>
              <a:r>
                <a:rPr lang="en-GB" sz="2133" kern="0" dirty="0">
                  <a:solidFill>
                    <a:schemeClr val="tx1">
                      <a:lumMod val="75000"/>
                      <a:lumOff val="25000"/>
                    </a:schemeClr>
                  </a:solidFill>
                  <a:latin typeface="+mj-lt"/>
                  <a:cs typeface="Calibri" panose="020F0502020204030204" pitchFamily="34" charset="0"/>
                </a:rPr>
                <a:t> </a:t>
              </a:r>
              <a:r>
                <a:rPr lang="en-GB" sz="2133" kern="0" dirty="0" err="1">
                  <a:solidFill>
                    <a:schemeClr val="tx1">
                      <a:lumMod val="75000"/>
                      <a:lumOff val="25000"/>
                    </a:schemeClr>
                  </a:solidFill>
                  <a:latin typeface="+mj-lt"/>
                  <a:cs typeface="Calibri" panose="020F0502020204030204" pitchFamily="34" charset="0"/>
                </a:rPr>
                <a:t>privada</a:t>
              </a:r>
              <a:r>
                <a:rPr lang="en-GB" sz="2133" kern="0" dirty="0">
                  <a:solidFill>
                    <a:schemeClr val="tx1">
                      <a:lumMod val="75000"/>
                      <a:lumOff val="25000"/>
                    </a:schemeClr>
                  </a:solidFill>
                  <a:latin typeface="+mj-lt"/>
                  <a:cs typeface="Calibri" panose="020F0502020204030204" pitchFamily="34" charset="0"/>
                </a:rPr>
                <a:t> </a:t>
              </a:r>
              <a:r>
                <a:rPr lang="en-GB" sz="2133" kern="0" dirty="0" err="1">
                  <a:solidFill>
                    <a:schemeClr val="tx1">
                      <a:lumMod val="75000"/>
                      <a:lumOff val="25000"/>
                    </a:schemeClr>
                  </a:solidFill>
                  <a:latin typeface="+mj-lt"/>
                  <a:cs typeface="Calibri" panose="020F0502020204030204" pitchFamily="34" charset="0"/>
                </a:rPr>
                <a:t>frente</a:t>
              </a:r>
              <a:r>
                <a:rPr lang="en-GB" sz="2133" kern="0" dirty="0">
                  <a:solidFill>
                    <a:schemeClr val="tx1">
                      <a:lumMod val="75000"/>
                      <a:lumOff val="25000"/>
                    </a:schemeClr>
                  </a:solidFill>
                  <a:latin typeface="+mj-lt"/>
                  <a:cs typeface="Calibri" panose="020F0502020204030204" pitchFamily="34" charset="0"/>
                </a:rPr>
                <a:t> a la </a:t>
              </a:r>
              <a:r>
                <a:rPr lang="en-GB" sz="2133" kern="0" dirty="0" err="1">
                  <a:solidFill>
                    <a:schemeClr val="tx1">
                      <a:lumMod val="75000"/>
                      <a:lumOff val="25000"/>
                    </a:schemeClr>
                  </a:solidFill>
                  <a:latin typeface="+mj-lt"/>
                  <a:cs typeface="Calibri" panose="020F0502020204030204" pitchFamily="34" charset="0"/>
                </a:rPr>
                <a:t>corrupción</a:t>
              </a:r>
              <a:endParaRPr lang="en-GB" sz="2133" kern="0" dirty="0">
                <a:solidFill>
                  <a:schemeClr val="tx1">
                    <a:lumMod val="75000"/>
                    <a:lumOff val="25000"/>
                  </a:schemeClr>
                </a:solidFill>
                <a:latin typeface="+mj-lt"/>
                <a:cs typeface="Calibri" panose="020F0502020204030204" pitchFamily="34" charset="0"/>
              </a:endParaRPr>
            </a:p>
          </p:txBody>
        </p:sp>
        <p:cxnSp>
          <p:nvCxnSpPr>
            <p:cNvPr id="59" name="Straight Connector 87"/>
            <p:cNvCxnSpPr/>
            <p:nvPr/>
          </p:nvCxnSpPr>
          <p:spPr>
            <a:xfrm>
              <a:off x="1161413" y="1214204"/>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88"/>
            <p:cNvCxnSpPr/>
            <p:nvPr/>
          </p:nvCxnSpPr>
          <p:spPr>
            <a:xfrm>
              <a:off x="1161413" y="1819924"/>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1" name="Oval 39"/>
          <p:cNvSpPr/>
          <p:nvPr/>
        </p:nvSpPr>
        <p:spPr>
          <a:xfrm>
            <a:off x="6686240" y="1818494"/>
            <a:ext cx="883523" cy="7884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41</a:t>
            </a:r>
          </a:p>
        </p:txBody>
      </p:sp>
      <p:grpSp>
        <p:nvGrpSpPr>
          <p:cNvPr id="62" name="Group 2"/>
          <p:cNvGrpSpPr/>
          <p:nvPr/>
        </p:nvGrpSpPr>
        <p:grpSpPr>
          <a:xfrm>
            <a:off x="7639625" y="2985704"/>
            <a:ext cx="3933676" cy="540493"/>
            <a:chOff x="1161413" y="1276518"/>
            <a:chExt cx="2912953" cy="493554"/>
          </a:xfrm>
        </p:grpSpPr>
        <p:sp>
          <p:nvSpPr>
            <p:cNvPr id="63" name="TextBox 54"/>
            <p:cNvSpPr txBox="1"/>
            <p:nvPr/>
          </p:nvSpPr>
          <p:spPr>
            <a:xfrm>
              <a:off x="1161414" y="1389144"/>
              <a:ext cx="2912952" cy="274081"/>
            </a:xfrm>
            <a:prstGeom prst="rect">
              <a:avLst/>
            </a:prstGeom>
            <a:noFill/>
          </p:spPr>
          <p:txBody>
            <a:bodyPr wrap="square" lIns="0" tIns="0" rIns="0" bIns="0" rtlCol="0" anchor="ctr">
              <a:spAutoFit/>
            </a:bodyPr>
            <a:lstStyle/>
            <a:p>
              <a:pPr defTabSz="900227">
                <a:lnSpc>
                  <a:spcPct val="90000"/>
                </a:lnSpc>
              </a:pPr>
              <a:r>
                <a:rPr lang="es-ES" sz="2133" kern="0" dirty="0">
                  <a:solidFill>
                    <a:schemeClr val="tx1">
                      <a:lumMod val="75000"/>
                      <a:lumOff val="25000"/>
                    </a:schemeClr>
                  </a:solidFill>
                  <a:latin typeface="+mj-lt"/>
                  <a:cs typeface="Calibri" panose="020F0502020204030204" pitchFamily="34" charset="0"/>
                </a:rPr>
                <a:t>Lucha contra la corrupción</a:t>
              </a:r>
            </a:p>
          </p:txBody>
        </p:sp>
        <p:cxnSp>
          <p:nvCxnSpPr>
            <p:cNvPr id="64"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7" name="Oval 90"/>
          <p:cNvSpPr/>
          <p:nvPr/>
        </p:nvSpPr>
        <p:spPr>
          <a:xfrm>
            <a:off x="6686239" y="2864875"/>
            <a:ext cx="883523" cy="788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47</a:t>
            </a:r>
          </a:p>
        </p:txBody>
      </p:sp>
      <p:grpSp>
        <p:nvGrpSpPr>
          <p:cNvPr id="72" name="Group 2"/>
          <p:cNvGrpSpPr/>
          <p:nvPr/>
        </p:nvGrpSpPr>
        <p:grpSpPr>
          <a:xfrm>
            <a:off x="7639624" y="4098004"/>
            <a:ext cx="3933676" cy="540493"/>
            <a:chOff x="1161413" y="1276518"/>
            <a:chExt cx="2912953" cy="493554"/>
          </a:xfrm>
        </p:grpSpPr>
        <p:sp>
          <p:nvSpPr>
            <p:cNvPr id="73" name="TextBox 54"/>
            <p:cNvSpPr txBox="1"/>
            <p:nvPr/>
          </p:nvSpPr>
          <p:spPr>
            <a:xfrm>
              <a:off x="1161414" y="1389144"/>
              <a:ext cx="2912952" cy="274081"/>
            </a:xfrm>
            <a:prstGeom prst="rect">
              <a:avLst/>
            </a:prstGeom>
            <a:noFill/>
          </p:spPr>
          <p:txBody>
            <a:bodyPr wrap="square" lIns="0" tIns="0" rIns="0" bIns="0" rtlCol="0" anchor="ctr">
              <a:spAutoFit/>
            </a:bodyPr>
            <a:lstStyle/>
            <a:p>
              <a:pPr defTabSz="900227">
                <a:lnSpc>
                  <a:spcPct val="90000"/>
                </a:lnSpc>
              </a:pPr>
              <a:r>
                <a:rPr lang="es-ES" sz="2133" kern="0" dirty="0">
                  <a:solidFill>
                    <a:schemeClr val="tx1">
                      <a:lumMod val="75000"/>
                      <a:lumOff val="25000"/>
                    </a:schemeClr>
                  </a:solidFill>
                  <a:latin typeface="+mj-lt"/>
                  <a:cs typeface="Calibri" panose="020F0502020204030204" pitchFamily="34" charset="0"/>
                </a:rPr>
                <a:t>Anexos</a:t>
              </a:r>
            </a:p>
          </p:txBody>
        </p:sp>
        <p:cxnSp>
          <p:nvCxnSpPr>
            <p:cNvPr id="74"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6" name="Oval 90"/>
          <p:cNvSpPr/>
          <p:nvPr/>
        </p:nvSpPr>
        <p:spPr>
          <a:xfrm>
            <a:off x="6686238" y="3977174"/>
            <a:ext cx="883523" cy="7884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n-GB" sz="2133" b="1" kern="0" dirty="0">
                <a:solidFill>
                  <a:schemeClr val="bg1"/>
                </a:solidFill>
                <a:latin typeface="+mj-lt"/>
              </a:rPr>
              <a:t>57</a:t>
            </a:r>
          </a:p>
        </p:txBody>
      </p:sp>
    </p:spTree>
    <p:extLst>
      <p:ext uri="{BB962C8B-B14F-4D97-AF65-F5344CB8AC3E}">
        <p14:creationId xmlns:p14="http://schemas.microsoft.com/office/powerpoint/2010/main" val="319367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5" y="665190"/>
            <a:ext cx="11539460" cy="775597"/>
          </a:xfrm>
        </p:spPr>
        <p:txBody>
          <a:bodyPr/>
          <a:lstStyle/>
          <a:p>
            <a:pPr algn="just"/>
            <a:r>
              <a:rPr lang="es-PE" sz="2800" dirty="0"/>
              <a:t>Este problema preocupa más a los hombres, de niveles altos y con mayor nivel educativo.</a:t>
            </a:r>
          </a:p>
        </p:txBody>
      </p:sp>
      <p:sp>
        <p:nvSpPr>
          <p:cNvPr id="3" name="Marcador de texto 2"/>
          <p:cNvSpPr>
            <a:spLocks noGrp="1"/>
          </p:cNvSpPr>
          <p:nvPr>
            <p:ph type="body" sz="quarter" idx="13"/>
          </p:nvPr>
        </p:nvSpPr>
        <p:spPr>
          <a:xfrm>
            <a:off x="309835" y="45715"/>
            <a:ext cx="8967722" cy="452439"/>
          </a:xfrm>
        </p:spPr>
        <p:txBody>
          <a:bodyPr>
            <a:normAutofit/>
          </a:bodyPr>
          <a:lstStyle/>
          <a:p>
            <a:r>
              <a:rPr lang="es-PE" sz="1871" dirty="0"/>
              <a:t>PERCEPCIÓN DE CORRUPCIÓN</a:t>
            </a:r>
          </a:p>
        </p:txBody>
      </p:sp>
      <p:sp>
        <p:nvSpPr>
          <p:cNvPr id="5" name="CuadroTexto 4"/>
          <p:cNvSpPr txBox="1"/>
          <p:nvPr/>
        </p:nvSpPr>
        <p:spPr>
          <a:xfrm>
            <a:off x="3748664" y="1506595"/>
            <a:ext cx="4447340" cy="272703"/>
          </a:xfrm>
          <a:prstGeom prst="rect">
            <a:avLst/>
          </a:prstGeom>
        </p:spPr>
        <p:txBody>
          <a:bodyPr vert="horz" wrap="square" lIns="0" tIns="0" rIns="0" bIns="0" rtlCol="0">
            <a:spAutoFit/>
          </a:bodyPr>
          <a:lstStyle/>
          <a:p>
            <a:pPr marL="4689" algn="ctr" defTabSz="900227"/>
            <a:r>
              <a:rPr lang="es-PE" sz="1772" b="1" kern="0" dirty="0">
                <a:solidFill>
                  <a:sysClr val="windowText" lastClr="000000"/>
                </a:solidFill>
              </a:rPr>
              <a:t>Corrupción: ¿a quién preocupa más?</a:t>
            </a:r>
          </a:p>
        </p:txBody>
      </p:sp>
      <p:pic>
        <p:nvPicPr>
          <p:cNvPr id="6" name="Imagen 5"/>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7373" r="25861" b="12688"/>
          <a:stretch/>
        </p:blipFill>
        <p:spPr>
          <a:xfrm>
            <a:off x="389157" y="2386331"/>
            <a:ext cx="2539129" cy="3768088"/>
          </a:xfrm>
          <a:prstGeom prst="rect">
            <a:avLst/>
          </a:prstGeom>
        </p:spPr>
      </p:pic>
      <p:cxnSp>
        <p:nvCxnSpPr>
          <p:cNvPr id="9" name="Conector recto 8"/>
          <p:cNvCxnSpPr/>
          <p:nvPr/>
        </p:nvCxnSpPr>
        <p:spPr>
          <a:xfrm>
            <a:off x="2191494" y="2729835"/>
            <a:ext cx="2621582" cy="0"/>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cxnSp>
        <p:nvCxnSpPr>
          <p:cNvPr id="11" name="Conector recto 10"/>
          <p:cNvCxnSpPr/>
          <p:nvPr/>
        </p:nvCxnSpPr>
        <p:spPr>
          <a:xfrm flipV="1">
            <a:off x="2608837" y="3601410"/>
            <a:ext cx="3470728" cy="11076"/>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cxnSp>
        <p:nvCxnSpPr>
          <p:cNvPr id="14" name="Conector recto 13"/>
          <p:cNvCxnSpPr/>
          <p:nvPr/>
        </p:nvCxnSpPr>
        <p:spPr>
          <a:xfrm>
            <a:off x="2746489" y="4633978"/>
            <a:ext cx="4270827" cy="0"/>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
        <p:nvSpPr>
          <p:cNvPr id="20" name="CuadroTexto 19"/>
          <p:cNvSpPr txBox="1"/>
          <p:nvPr/>
        </p:nvSpPr>
        <p:spPr>
          <a:xfrm>
            <a:off x="4905901" y="2324435"/>
            <a:ext cx="2863180" cy="727207"/>
          </a:xfrm>
          <a:prstGeom prst="rect">
            <a:avLst/>
          </a:prstGeom>
        </p:spPr>
        <p:txBody>
          <a:bodyPr vert="horz" wrap="square" lIns="0" tIns="0" rIns="0" bIns="0" rtlCol="0">
            <a:spAutoFit/>
          </a:bodyPr>
          <a:lstStyle/>
          <a:p>
            <a:pPr marL="4689" defTabSz="900227"/>
            <a:r>
              <a:rPr lang="es-PE" sz="2757" b="1" kern="0" dirty="0">
                <a:solidFill>
                  <a:schemeClr val="accent6"/>
                </a:solidFill>
                <a:effectLst>
                  <a:outerShdw blurRad="38100" dist="38100" dir="2700000" algn="tl">
                    <a:srgbClr val="000000">
                      <a:alpha val="43137"/>
                    </a:srgbClr>
                  </a:outerShdw>
                </a:effectLst>
              </a:rPr>
              <a:t>A niveles altos</a:t>
            </a:r>
          </a:p>
          <a:p>
            <a:pPr marL="4689" defTabSz="900227"/>
            <a:r>
              <a:rPr lang="es-PE" sz="1969" b="1" kern="0" dirty="0">
                <a:solidFill>
                  <a:srgbClr val="223370"/>
                </a:solidFill>
              </a:rPr>
              <a:t>NSE A/B: 61%</a:t>
            </a:r>
          </a:p>
        </p:txBody>
      </p:sp>
      <p:sp>
        <p:nvSpPr>
          <p:cNvPr id="21" name="CuadroTexto 20"/>
          <p:cNvSpPr txBox="1"/>
          <p:nvPr/>
        </p:nvSpPr>
        <p:spPr>
          <a:xfrm>
            <a:off x="6079565" y="3215739"/>
            <a:ext cx="3451750" cy="727207"/>
          </a:xfrm>
          <a:prstGeom prst="rect">
            <a:avLst/>
          </a:prstGeom>
        </p:spPr>
        <p:txBody>
          <a:bodyPr vert="horz" wrap="square" lIns="0" tIns="0" rIns="0" bIns="0" rtlCol="0">
            <a:spAutoFit/>
          </a:bodyPr>
          <a:lstStyle/>
          <a:p>
            <a:pPr marL="4689" defTabSz="900227"/>
            <a:r>
              <a:rPr lang="es-PE" sz="2757" b="1" kern="0" dirty="0">
                <a:solidFill>
                  <a:schemeClr val="accent6"/>
                </a:solidFill>
                <a:effectLst>
                  <a:outerShdw blurRad="38100" dist="38100" dir="2700000" algn="tl">
                    <a:srgbClr val="000000">
                      <a:alpha val="43137"/>
                    </a:srgbClr>
                  </a:outerShdw>
                </a:effectLst>
              </a:rPr>
              <a:t>A los hombres</a:t>
            </a:r>
          </a:p>
          <a:p>
            <a:pPr marL="4689" defTabSz="900227"/>
            <a:r>
              <a:rPr lang="es-PE" sz="1969" b="1" kern="0" dirty="0">
                <a:solidFill>
                  <a:srgbClr val="223370"/>
                </a:solidFill>
              </a:rPr>
              <a:t>Hombres: 58% </a:t>
            </a:r>
            <a:r>
              <a:rPr lang="es-PE" sz="1969" b="1" u="sng" kern="0" dirty="0">
                <a:solidFill>
                  <a:srgbClr val="223370"/>
                </a:solidFill>
              </a:rPr>
              <a:t>vs</a:t>
            </a:r>
            <a:r>
              <a:rPr lang="es-PE" sz="1969" b="1" kern="0" dirty="0">
                <a:solidFill>
                  <a:srgbClr val="223370"/>
                </a:solidFill>
              </a:rPr>
              <a:t> Mujeres: 46%</a:t>
            </a:r>
          </a:p>
        </p:txBody>
      </p:sp>
      <p:sp>
        <p:nvSpPr>
          <p:cNvPr id="28" name="CuadroTexto 27"/>
          <p:cNvSpPr txBox="1"/>
          <p:nvPr/>
        </p:nvSpPr>
        <p:spPr>
          <a:xfrm>
            <a:off x="7170126" y="4270375"/>
            <a:ext cx="4008686" cy="727207"/>
          </a:xfrm>
          <a:prstGeom prst="rect">
            <a:avLst/>
          </a:prstGeom>
        </p:spPr>
        <p:txBody>
          <a:bodyPr vert="horz" wrap="square" lIns="0" tIns="0" rIns="0" bIns="0" rtlCol="0">
            <a:spAutoFit/>
          </a:bodyPr>
          <a:lstStyle/>
          <a:p>
            <a:pPr marL="4689" defTabSz="900227"/>
            <a:r>
              <a:rPr lang="es-PE" sz="2757" b="1" kern="0" dirty="0">
                <a:solidFill>
                  <a:schemeClr val="accent6"/>
                </a:solidFill>
                <a:effectLst>
                  <a:outerShdw blurRad="38100" dist="38100" dir="2700000" algn="tl">
                    <a:srgbClr val="000000">
                      <a:alpha val="43137"/>
                    </a:srgbClr>
                  </a:outerShdw>
                </a:effectLst>
              </a:rPr>
              <a:t>Mayores de 25 años</a:t>
            </a:r>
          </a:p>
          <a:p>
            <a:pPr marL="4689" defTabSz="900227"/>
            <a:r>
              <a:rPr lang="es-PE" sz="1969" b="1" kern="0" dirty="0">
                <a:solidFill>
                  <a:srgbClr val="223370"/>
                </a:solidFill>
              </a:rPr>
              <a:t>25-39 años: 53% </a:t>
            </a:r>
            <a:r>
              <a:rPr lang="es-PE" sz="1969" b="1" u="sng" kern="0" dirty="0">
                <a:solidFill>
                  <a:srgbClr val="223370"/>
                </a:solidFill>
              </a:rPr>
              <a:t>vs</a:t>
            </a:r>
            <a:r>
              <a:rPr lang="es-PE" sz="1969" b="1" kern="0" dirty="0">
                <a:solidFill>
                  <a:srgbClr val="223370"/>
                </a:solidFill>
              </a:rPr>
              <a:t> 18-40 años: 47%</a:t>
            </a:r>
          </a:p>
        </p:txBody>
      </p:sp>
      <p:cxnSp>
        <p:nvCxnSpPr>
          <p:cNvPr id="29" name="Conector recto 28"/>
          <p:cNvCxnSpPr/>
          <p:nvPr/>
        </p:nvCxnSpPr>
        <p:spPr>
          <a:xfrm>
            <a:off x="2899299" y="5630487"/>
            <a:ext cx="4270827" cy="0"/>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
        <p:nvSpPr>
          <p:cNvPr id="30" name="CuadroTexto 29"/>
          <p:cNvSpPr txBox="1"/>
          <p:nvPr/>
        </p:nvSpPr>
        <p:spPr>
          <a:xfrm>
            <a:off x="7273214" y="5174202"/>
            <a:ext cx="4008686" cy="727207"/>
          </a:xfrm>
          <a:prstGeom prst="rect">
            <a:avLst/>
          </a:prstGeom>
        </p:spPr>
        <p:txBody>
          <a:bodyPr vert="horz" wrap="square" lIns="0" tIns="0" rIns="0" bIns="0" rtlCol="0">
            <a:spAutoFit/>
          </a:bodyPr>
          <a:lstStyle/>
          <a:p>
            <a:pPr marL="4689" defTabSz="900227"/>
            <a:r>
              <a:rPr lang="es-PE" sz="2757" b="1" kern="0" dirty="0">
                <a:solidFill>
                  <a:schemeClr val="accent6"/>
                </a:solidFill>
                <a:effectLst>
                  <a:outerShdw blurRad="38100" dist="38100" dir="2700000" algn="tl">
                    <a:srgbClr val="000000">
                      <a:alpha val="43137"/>
                    </a:srgbClr>
                  </a:outerShdw>
                </a:effectLst>
              </a:rPr>
              <a:t>Con mayor nivel educativo</a:t>
            </a:r>
          </a:p>
          <a:p>
            <a:pPr marL="4689" defTabSz="900227"/>
            <a:r>
              <a:rPr lang="es-PE" sz="1969" b="1" kern="0" dirty="0">
                <a:solidFill>
                  <a:srgbClr val="223370"/>
                </a:solidFill>
              </a:rPr>
              <a:t>Superior completa / postgrado: 59%</a:t>
            </a:r>
          </a:p>
        </p:txBody>
      </p:sp>
      <p:sp>
        <p:nvSpPr>
          <p:cNvPr id="31" name="5 Marcador de pie de página"/>
          <p:cNvSpPr txBox="1">
            <a:spLocks/>
          </p:cNvSpPr>
          <p:nvPr/>
        </p:nvSpPr>
        <p:spPr>
          <a:xfrm>
            <a:off x="214300" y="6584622"/>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32" name="Bocadillo: rectángulo con esquinas redondeadas 31"/>
          <p:cNvSpPr/>
          <p:nvPr/>
        </p:nvSpPr>
        <p:spPr>
          <a:xfrm>
            <a:off x="190601" y="1646142"/>
            <a:ext cx="1104708" cy="690423"/>
          </a:xfrm>
          <a:prstGeom prst="wedgeRoundRectCallout">
            <a:avLst>
              <a:gd name="adj1" fmla="val 37547"/>
              <a:gd name="adj2" fmla="val 6639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s-PE" sz="3544" b="1" kern="0" dirty="0">
                <a:solidFill>
                  <a:schemeClr val="bg1"/>
                </a:solidFill>
              </a:rPr>
              <a:t>52%</a:t>
            </a:r>
          </a:p>
        </p:txBody>
      </p:sp>
    </p:spTree>
    <p:extLst>
      <p:ext uri="{BB962C8B-B14F-4D97-AF65-F5344CB8AC3E}">
        <p14:creationId xmlns:p14="http://schemas.microsoft.com/office/powerpoint/2010/main" val="84884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270" y="570297"/>
            <a:ext cx="11539460" cy="763671"/>
          </a:xfrm>
        </p:spPr>
        <p:txBody>
          <a:bodyPr/>
          <a:lstStyle/>
          <a:p>
            <a:pPr algn="just"/>
            <a:r>
              <a:rPr lang="es-PE" sz="2757" dirty="0"/>
              <a:t>La delincuencia es una preocupación mayor en Lima, mientras que al interior del país, la corrupción es el principal problema.</a:t>
            </a:r>
          </a:p>
        </p:txBody>
      </p:sp>
      <p:sp>
        <p:nvSpPr>
          <p:cNvPr id="3" name="Marcador de texto 2"/>
          <p:cNvSpPr>
            <a:spLocks noGrp="1"/>
          </p:cNvSpPr>
          <p:nvPr>
            <p:ph type="body" sz="quarter" idx="13"/>
          </p:nvPr>
        </p:nvSpPr>
        <p:spPr>
          <a:xfrm>
            <a:off x="323328" y="221547"/>
            <a:ext cx="8967722" cy="315643"/>
          </a:xfrm>
        </p:spPr>
        <p:txBody>
          <a:bodyPr>
            <a:normAutofit/>
          </a:bodyPr>
          <a:lstStyle/>
          <a:p>
            <a:r>
              <a:rPr lang="es-PE" sz="1900" dirty="0"/>
              <a:t>PERCEPCIÓN DE CORRUPCIÓN</a:t>
            </a:r>
          </a:p>
        </p:txBody>
      </p:sp>
      <p:graphicFrame>
        <p:nvGraphicFramePr>
          <p:cNvPr id="7" name="Gráfico 6"/>
          <p:cNvGraphicFramePr/>
          <p:nvPr>
            <p:extLst>
              <p:ext uri="{D42A27DB-BD31-4B8C-83A1-F6EECF244321}">
                <p14:modId xmlns:p14="http://schemas.microsoft.com/office/powerpoint/2010/main" val="1545452373"/>
              </p:ext>
            </p:extLst>
          </p:nvPr>
        </p:nvGraphicFramePr>
        <p:xfrm>
          <a:off x="109016" y="2265529"/>
          <a:ext cx="6704601" cy="40708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392584240"/>
              </p:ext>
            </p:extLst>
          </p:nvPr>
        </p:nvGraphicFramePr>
        <p:xfrm>
          <a:off x="6960360" y="2074459"/>
          <a:ext cx="4790364" cy="4053384"/>
        </p:xfrm>
        <a:graphic>
          <a:graphicData uri="http://schemas.openxmlformats.org/drawingml/2006/table">
            <a:tbl>
              <a:tblPr firstRow="1" bandRow="1">
                <a:tableStyleId>{7DF18680-E054-41AD-8BC1-D1AEF772440D}</a:tableStyleId>
              </a:tblPr>
              <a:tblGrid>
                <a:gridCol w="668739">
                  <a:extLst>
                    <a:ext uri="{9D8B030D-6E8A-4147-A177-3AD203B41FA5}">
                      <a16:colId xmlns="" xmlns:a16="http://schemas.microsoft.com/office/drawing/2014/main" val="3999436387"/>
                    </a:ext>
                  </a:extLst>
                </a:gridCol>
                <a:gridCol w="928049">
                  <a:extLst>
                    <a:ext uri="{9D8B030D-6E8A-4147-A177-3AD203B41FA5}">
                      <a16:colId xmlns="" xmlns:a16="http://schemas.microsoft.com/office/drawing/2014/main" val="2331799227"/>
                    </a:ext>
                  </a:extLst>
                </a:gridCol>
                <a:gridCol w="914398">
                  <a:extLst>
                    <a:ext uri="{9D8B030D-6E8A-4147-A177-3AD203B41FA5}">
                      <a16:colId xmlns="" xmlns:a16="http://schemas.microsoft.com/office/drawing/2014/main" val="158939948"/>
                    </a:ext>
                  </a:extLst>
                </a:gridCol>
                <a:gridCol w="682390">
                  <a:extLst>
                    <a:ext uri="{9D8B030D-6E8A-4147-A177-3AD203B41FA5}">
                      <a16:colId xmlns="" xmlns:a16="http://schemas.microsoft.com/office/drawing/2014/main" val="1927360766"/>
                    </a:ext>
                  </a:extLst>
                </a:gridCol>
                <a:gridCol w="798394">
                  <a:extLst>
                    <a:ext uri="{9D8B030D-6E8A-4147-A177-3AD203B41FA5}">
                      <a16:colId xmlns="" xmlns:a16="http://schemas.microsoft.com/office/drawing/2014/main" val="729106189"/>
                    </a:ext>
                  </a:extLst>
                </a:gridCol>
                <a:gridCol w="798394">
                  <a:extLst>
                    <a:ext uri="{9D8B030D-6E8A-4147-A177-3AD203B41FA5}">
                      <a16:colId xmlns="" xmlns:a16="http://schemas.microsoft.com/office/drawing/2014/main" val="3924566723"/>
                    </a:ext>
                  </a:extLst>
                </a:gridCol>
              </a:tblGrid>
              <a:tr h="430973">
                <a:tc>
                  <a:txBody>
                    <a:bodyPr/>
                    <a:lstStyle/>
                    <a:p>
                      <a:pPr algn="ctr"/>
                      <a:r>
                        <a:rPr lang="es-PE" sz="1600" dirty="0"/>
                        <a:t>Lima</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s-PE" sz="1600" dirty="0"/>
                        <a:t>Interior</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s-PE" sz="1600" dirty="0"/>
                        <a:t>NSE A/B</a:t>
                      </a:r>
                    </a:p>
                  </a:txBody>
                  <a:tcPr anchor="ctr">
                    <a:lnL w="38100" cap="flat" cmpd="sng" algn="ctr">
                      <a:solidFill>
                        <a:schemeClr val="bg1"/>
                      </a:solidFill>
                      <a:prstDash val="solid"/>
                      <a:round/>
                      <a:headEnd type="none" w="med" len="med"/>
                      <a:tailEnd type="none" w="med" len="med"/>
                    </a:lnL>
                    <a:solidFill>
                      <a:schemeClr val="accent1"/>
                    </a:solidFill>
                  </a:tcPr>
                </a:tc>
                <a:tc>
                  <a:txBody>
                    <a:bodyPr/>
                    <a:lstStyle/>
                    <a:p>
                      <a:pPr algn="ctr"/>
                      <a:r>
                        <a:rPr lang="es-PE" sz="1600" dirty="0"/>
                        <a:t>NSE C</a:t>
                      </a:r>
                    </a:p>
                  </a:txBody>
                  <a:tcPr anchor="ctr">
                    <a:solidFill>
                      <a:schemeClr val="accent1"/>
                    </a:solidFill>
                  </a:tcPr>
                </a:tc>
                <a:tc>
                  <a:txBody>
                    <a:bodyPr/>
                    <a:lstStyle/>
                    <a:p>
                      <a:pPr algn="ctr"/>
                      <a:r>
                        <a:rPr lang="es-PE" sz="1600" dirty="0"/>
                        <a:t>NSE D</a:t>
                      </a:r>
                    </a:p>
                  </a:txBody>
                  <a:tcPr anchor="ctr">
                    <a:solidFill>
                      <a:schemeClr val="accent1"/>
                    </a:solidFill>
                  </a:tcPr>
                </a:tc>
                <a:tc>
                  <a:txBody>
                    <a:bodyPr/>
                    <a:lstStyle/>
                    <a:p>
                      <a:pPr algn="ctr"/>
                      <a:r>
                        <a:rPr lang="es-PE" sz="1600" dirty="0"/>
                        <a:t>NSE E</a:t>
                      </a:r>
                    </a:p>
                  </a:txBody>
                  <a:tcPr anchor="ctr">
                    <a:solidFill>
                      <a:schemeClr val="accent1"/>
                    </a:solidFill>
                  </a:tcPr>
                </a:tc>
                <a:extLst>
                  <a:ext uri="{0D108BD9-81ED-4DB2-BD59-A6C34878D82A}">
                    <a16:rowId xmlns="" xmlns:a16="http://schemas.microsoft.com/office/drawing/2014/main" val="1737937480"/>
                  </a:ext>
                </a:extLst>
              </a:tr>
              <a:tr h="330867">
                <a:tc>
                  <a:txBody>
                    <a:bodyPr/>
                    <a:lstStyle/>
                    <a:p>
                      <a:pPr algn="ctr" fontAlgn="b"/>
                      <a:r>
                        <a:rPr lang="es-PE" sz="1600" u="none" strike="noStrike" dirty="0">
                          <a:effectLst/>
                        </a:rPr>
                        <a:t>67%</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50%</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67%</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60%</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51%</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45%</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682667434"/>
                  </a:ext>
                </a:extLst>
              </a:tr>
              <a:tr h="330867">
                <a:tc>
                  <a:txBody>
                    <a:bodyPr/>
                    <a:lstStyle/>
                    <a:p>
                      <a:pPr algn="ctr" fontAlgn="b"/>
                      <a:r>
                        <a:rPr lang="es-PE" sz="1600" u="none" strike="noStrike" dirty="0">
                          <a:effectLst/>
                        </a:rPr>
                        <a:t>51%</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53%</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61%</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54%</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44%</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46%</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620687944"/>
                  </a:ext>
                </a:extLst>
              </a:tr>
              <a:tr h="330867">
                <a:tc>
                  <a:txBody>
                    <a:bodyPr/>
                    <a:lstStyle/>
                    <a:p>
                      <a:pPr algn="ctr" fontAlgn="b"/>
                      <a:r>
                        <a:rPr lang="es-PE" sz="1600" u="none" strike="noStrike" dirty="0">
                          <a:effectLst/>
                        </a:rPr>
                        <a:t>35%</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21%</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21%</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28%</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30%</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28%</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905226031"/>
                  </a:ext>
                </a:extLst>
              </a:tr>
              <a:tr h="330867">
                <a:tc>
                  <a:txBody>
                    <a:bodyPr/>
                    <a:lstStyle/>
                    <a:p>
                      <a:pPr algn="ctr" fontAlgn="b"/>
                      <a:r>
                        <a:rPr lang="es-PE" sz="1600" u="none" strike="noStrike" dirty="0">
                          <a:effectLst/>
                        </a:rPr>
                        <a:t>21%</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25%</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23%</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21%</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26%</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28%</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415911872"/>
                  </a:ext>
                </a:extLst>
              </a:tr>
              <a:tr h="330867">
                <a:tc>
                  <a:txBody>
                    <a:bodyPr/>
                    <a:lstStyle/>
                    <a:p>
                      <a:pPr algn="ctr" fontAlgn="b"/>
                      <a:r>
                        <a:rPr lang="es-PE" sz="1600" u="none" strike="noStrike" dirty="0">
                          <a:effectLst/>
                        </a:rPr>
                        <a:t>23%</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24%</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20%</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24%</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25%</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24%</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627753823"/>
                  </a:ext>
                </a:extLst>
              </a:tr>
              <a:tr h="330867">
                <a:tc>
                  <a:txBody>
                    <a:bodyPr/>
                    <a:lstStyle/>
                    <a:p>
                      <a:pPr algn="ctr" fontAlgn="b"/>
                      <a:r>
                        <a:rPr lang="es-PE" sz="1600" u="none" strike="noStrike" dirty="0">
                          <a:effectLst/>
                        </a:rPr>
                        <a:t>21%</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21%</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24%</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21%</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20%</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17%</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383909801"/>
                  </a:ext>
                </a:extLst>
              </a:tr>
              <a:tr h="330867">
                <a:tc>
                  <a:txBody>
                    <a:bodyPr/>
                    <a:lstStyle/>
                    <a:p>
                      <a:pPr algn="ctr" fontAlgn="b"/>
                      <a:r>
                        <a:rPr lang="es-PE" sz="1600" u="none" strike="noStrike" dirty="0">
                          <a:effectLst/>
                        </a:rPr>
                        <a:t>15%</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18%</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17%</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a:effectLst/>
                        </a:rPr>
                        <a:t>18%</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16%</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14%</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729170660"/>
                  </a:ext>
                </a:extLst>
              </a:tr>
              <a:tr h="330867">
                <a:tc>
                  <a:txBody>
                    <a:bodyPr/>
                    <a:lstStyle/>
                    <a:p>
                      <a:pPr algn="ctr" fontAlgn="b"/>
                      <a:r>
                        <a:rPr lang="es-PE" sz="1600" u="none" strike="noStrike" dirty="0">
                          <a:effectLst/>
                        </a:rPr>
                        <a:t>18%</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14%</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15%</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a:effectLst/>
                        </a:rPr>
                        <a:t>16%</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14%</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20%</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01029704"/>
                  </a:ext>
                </a:extLst>
              </a:tr>
              <a:tr h="330867">
                <a:tc>
                  <a:txBody>
                    <a:bodyPr/>
                    <a:lstStyle/>
                    <a:p>
                      <a:pPr algn="ctr" fontAlgn="b"/>
                      <a:r>
                        <a:rPr lang="es-PE" sz="1600" u="none" strike="noStrike" dirty="0">
                          <a:effectLst/>
                        </a:rPr>
                        <a:t>15%</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15%</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18%</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14%</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15%</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15%</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653509781"/>
                  </a:ext>
                </a:extLst>
              </a:tr>
              <a:tr h="330867">
                <a:tc>
                  <a:txBody>
                    <a:bodyPr/>
                    <a:lstStyle/>
                    <a:p>
                      <a:pPr algn="ctr" fontAlgn="b"/>
                      <a:r>
                        <a:rPr lang="es-PE" sz="1600" u="none" strike="noStrike" dirty="0">
                          <a:effectLst/>
                        </a:rPr>
                        <a:t>10%</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dirty="0">
                          <a:effectLst/>
                        </a:rPr>
                        <a:t>9%</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ctr" fontAlgn="b"/>
                      <a:r>
                        <a:rPr lang="es-PE" sz="1600" u="none" strike="noStrike" dirty="0">
                          <a:effectLst/>
                        </a:rPr>
                        <a:t>10%</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a:effectLst/>
                        </a:rPr>
                        <a:t>10%</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8%</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8%</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819974910"/>
                  </a:ext>
                </a:extLst>
              </a:tr>
              <a:tr h="313741">
                <a:tc>
                  <a:txBody>
                    <a:bodyPr/>
                    <a:lstStyle/>
                    <a:p>
                      <a:pPr algn="ctr" fontAlgn="b"/>
                      <a:r>
                        <a:rPr lang="es-PE" sz="1600" u="none" strike="noStrike" dirty="0">
                          <a:effectLst/>
                        </a:rPr>
                        <a:t>9%</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fontAlgn="b"/>
                      <a:r>
                        <a:rPr lang="es-PE" sz="1600" u="none" strike="noStrike" dirty="0">
                          <a:effectLst/>
                        </a:rPr>
                        <a:t>9%</a:t>
                      </a:r>
                      <a:endParaRPr lang="es-PE" sz="1600" b="0" i="0" u="none" strike="noStrike" dirty="0">
                        <a:solidFill>
                          <a:srgbClr val="000000"/>
                        </a:solidFill>
                        <a:effectLst/>
                        <a:latin typeface="Calibri" panose="020F0502020204030204" pitchFamily="34" charset="0"/>
                      </a:endParaRPr>
                    </a:p>
                  </a:txBody>
                  <a:tcPr marL="9525" marR="9525" marT="9525"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fontAlgn="b"/>
                      <a:r>
                        <a:rPr lang="es-PE" sz="1600" u="none" strike="noStrike" dirty="0">
                          <a:effectLst/>
                        </a:rPr>
                        <a:t>9%</a:t>
                      </a:r>
                      <a:endParaRPr lang="es-PE" sz="16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tcPr>
                </a:tc>
                <a:tc>
                  <a:txBody>
                    <a:bodyPr/>
                    <a:lstStyle/>
                    <a:p>
                      <a:pPr algn="ctr" fontAlgn="b"/>
                      <a:r>
                        <a:rPr lang="es-PE" sz="1600" u="none" strike="noStrike">
                          <a:effectLst/>
                        </a:rPr>
                        <a:t>8%</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10%</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10%</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905493883"/>
                  </a:ext>
                </a:extLst>
              </a:tr>
            </a:tbl>
          </a:graphicData>
        </a:graphic>
      </p:graphicFrame>
      <p:sp>
        <p:nvSpPr>
          <p:cNvPr id="9" name="5 Marcador de pie de página"/>
          <p:cNvSpPr txBox="1">
            <a:spLocks/>
          </p:cNvSpPr>
          <p:nvPr/>
        </p:nvSpPr>
        <p:spPr>
          <a:xfrm>
            <a:off x="214300" y="6584622"/>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0" name="Rectangle 6"/>
          <p:cNvSpPr>
            <a:spLocks noChangeArrowheads="1"/>
          </p:cNvSpPr>
          <p:nvPr/>
        </p:nvSpPr>
        <p:spPr bwMode="auto">
          <a:xfrm>
            <a:off x="2272975" y="1500838"/>
            <a:ext cx="7018075" cy="399620"/>
          </a:xfrm>
          <a:prstGeom prst="rect">
            <a:avLst/>
          </a:prstGeom>
          <a:noFill/>
          <a:ln w="9525">
            <a:noFill/>
            <a:miter lim="800000"/>
            <a:headEnd/>
            <a:tailEnd/>
          </a:ln>
        </p:spPr>
        <p:txBody>
          <a:bodyPr anchor="ctr"/>
          <a:lstStyle/>
          <a:p>
            <a:pPr algn="ctr" defTabSz="900227"/>
            <a:r>
              <a:rPr lang="es-ES_tradnl" b="1" kern="0" dirty="0">
                <a:solidFill>
                  <a:sysClr val="windowText" lastClr="000000"/>
                </a:solidFill>
              </a:rPr>
              <a:t>¿Cuáles son los tres principales problemas del país en la actualidad?</a:t>
            </a:r>
          </a:p>
        </p:txBody>
      </p:sp>
      <p:sp>
        <p:nvSpPr>
          <p:cNvPr id="11" name="Elipse 10"/>
          <p:cNvSpPr/>
          <p:nvPr/>
        </p:nvSpPr>
        <p:spPr>
          <a:xfrm>
            <a:off x="7035932" y="2512092"/>
            <a:ext cx="470300" cy="303983"/>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2" name="Elipse 11"/>
          <p:cNvSpPr/>
          <p:nvPr/>
        </p:nvSpPr>
        <p:spPr>
          <a:xfrm>
            <a:off x="7850285" y="2816075"/>
            <a:ext cx="470300" cy="332689"/>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8" name="Text Box 11"/>
          <p:cNvSpPr txBox="1">
            <a:spLocks noChangeArrowheads="1"/>
          </p:cNvSpPr>
          <p:nvPr/>
        </p:nvSpPr>
        <p:spPr bwMode="auto">
          <a:xfrm>
            <a:off x="7568760" y="6522832"/>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19" name="Elipse 18"/>
          <p:cNvSpPr/>
          <p:nvPr/>
        </p:nvSpPr>
        <p:spPr>
          <a:xfrm>
            <a:off x="7416711" y="6498311"/>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0" name="Elipse 19"/>
          <p:cNvSpPr/>
          <p:nvPr/>
        </p:nvSpPr>
        <p:spPr>
          <a:xfrm>
            <a:off x="7035932" y="3148764"/>
            <a:ext cx="470300" cy="332689"/>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1" name="Elipse 20"/>
          <p:cNvSpPr/>
          <p:nvPr/>
        </p:nvSpPr>
        <p:spPr>
          <a:xfrm>
            <a:off x="9561831" y="2500938"/>
            <a:ext cx="470300" cy="303983"/>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2" name="Elipse 21"/>
          <p:cNvSpPr/>
          <p:nvPr/>
        </p:nvSpPr>
        <p:spPr>
          <a:xfrm>
            <a:off x="7850285" y="4458311"/>
            <a:ext cx="470300" cy="332689"/>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3" name="Elipse 22"/>
          <p:cNvSpPr/>
          <p:nvPr/>
        </p:nvSpPr>
        <p:spPr>
          <a:xfrm>
            <a:off x="7071464" y="4791000"/>
            <a:ext cx="470300" cy="332689"/>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4" name="Elipse 23"/>
          <p:cNvSpPr/>
          <p:nvPr/>
        </p:nvSpPr>
        <p:spPr>
          <a:xfrm>
            <a:off x="8751424" y="2846958"/>
            <a:ext cx="470300" cy="303983"/>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5" name="Elipse 24"/>
          <p:cNvSpPr/>
          <p:nvPr/>
        </p:nvSpPr>
        <p:spPr>
          <a:xfrm>
            <a:off x="9561831" y="2844781"/>
            <a:ext cx="470300" cy="303983"/>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6" name="Elipse 25"/>
          <p:cNvSpPr/>
          <p:nvPr/>
        </p:nvSpPr>
        <p:spPr>
          <a:xfrm>
            <a:off x="11079007" y="3504880"/>
            <a:ext cx="470300" cy="303983"/>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7" name="Elipse 26"/>
          <p:cNvSpPr/>
          <p:nvPr/>
        </p:nvSpPr>
        <p:spPr>
          <a:xfrm>
            <a:off x="8729863" y="4162591"/>
            <a:ext cx="470300" cy="303983"/>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8" name="Elipse 27"/>
          <p:cNvSpPr/>
          <p:nvPr/>
        </p:nvSpPr>
        <p:spPr>
          <a:xfrm>
            <a:off x="11092655" y="4858714"/>
            <a:ext cx="470300" cy="303983"/>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9" name="Elipse 28"/>
          <p:cNvSpPr/>
          <p:nvPr/>
        </p:nvSpPr>
        <p:spPr>
          <a:xfrm>
            <a:off x="8743511" y="5172785"/>
            <a:ext cx="470300" cy="303983"/>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932879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723053"/>
            <a:ext cx="11539460" cy="763671"/>
          </a:xfrm>
        </p:spPr>
        <p:txBody>
          <a:bodyPr/>
          <a:lstStyle/>
          <a:p>
            <a:pPr algn="just"/>
            <a:r>
              <a:rPr lang="es-PE" sz="2757" dirty="0"/>
              <a:t>La corrupción de funcionarios y autoridades continúa siendo el principal problema que enfrenta el Estado. </a:t>
            </a:r>
          </a:p>
        </p:txBody>
      </p:sp>
      <p:sp>
        <p:nvSpPr>
          <p:cNvPr id="3" name="Marcador de texto 2"/>
          <p:cNvSpPr>
            <a:spLocks noGrp="1"/>
          </p:cNvSpPr>
          <p:nvPr>
            <p:ph type="body" sz="quarter" idx="13"/>
          </p:nvPr>
        </p:nvSpPr>
        <p:spPr>
          <a:xfrm>
            <a:off x="309835" y="271885"/>
            <a:ext cx="8967722" cy="345840"/>
          </a:xfrm>
        </p:spPr>
        <p:txBody>
          <a:bodyPr>
            <a:normAutofit/>
          </a:bodyPr>
          <a:lstStyle/>
          <a:p>
            <a:r>
              <a:rPr lang="es-PE" sz="1871" dirty="0"/>
              <a:t>Percepción de corrupción</a:t>
            </a:r>
          </a:p>
        </p:txBody>
      </p:sp>
      <p:sp>
        <p:nvSpPr>
          <p:cNvPr id="5" name="Rectángulo 4"/>
          <p:cNvSpPr/>
          <p:nvPr/>
        </p:nvSpPr>
        <p:spPr>
          <a:xfrm>
            <a:off x="3031564" y="1956723"/>
            <a:ext cx="6096000" cy="610236"/>
          </a:xfrm>
          <a:prstGeom prst="rect">
            <a:avLst/>
          </a:prstGeom>
        </p:spPr>
        <p:txBody>
          <a:bodyPr>
            <a:spAutoFit/>
          </a:bodyPr>
          <a:lstStyle/>
          <a:p>
            <a:pPr algn="ctr" defTabSz="900227"/>
            <a:r>
              <a:rPr lang="es-ES_tradnl" sz="1772" b="1" kern="0" dirty="0">
                <a:solidFill>
                  <a:sysClr val="windowText" lastClr="000000"/>
                </a:solidFill>
                <a:latin typeface="+mj-lt"/>
                <a:ea typeface="Times New Roman" panose="02020603050405020304" pitchFamily="18" charset="0"/>
              </a:rPr>
              <a:t>Principal problema que enfrenta el Estado</a:t>
            </a:r>
          </a:p>
          <a:p>
            <a:pPr algn="ctr" defTabSz="900227"/>
            <a:r>
              <a:rPr lang="es-ES_tradnl" sz="1575" kern="0" dirty="0">
                <a:solidFill>
                  <a:sysClr val="windowText" lastClr="000000"/>
                </a:solidFill>
              </a:rPr>
              <a:t>-Medición comparativa-</a:t>
            </a:r>
            <a:endParaRPr lang="es-ES" sz="1575" kern="0" dirty="0">
              <a:solidFill>
                <a:sysClr val="windowText" lastClr="000000"/>
              </a:solidFill>
            </a:endParaRPr>
          </a:p>
        </p:txBody>
      </p:sp>
      <p:graphicFrame>
        <p:nvGraphicFramePr>
          <p:cNvPr id="6" name="10 Gráfico"/>
          <p:cNvGraphicFramePr/>
          <p:nvPr>
            <p:extLst/>
          </p:nvPr>
        </p:nvGraphicFramePr>
        <p:xfrm>
          <a:off x="309835" y="2622707"/>
          <a:ext cx="11539459" cy="3627967"/>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115727" y="1956723"/>
            <a:ext cx="727395" cy="430887"/>
          </a:xfrm>
          <a:prstGeom prst="rect">
            <a:avLst/>
          </a:prstGeom>
        </p:spPr>
        <p:txBody>
          <a:bodyPr vert="horz" wrap="square" lIns="0" tIns="0" rIns="0" bIns="0" rtlCol="0">
            <a:spAutoFit/>
          </a:bodyPr>
          <a:lstStyle/>
          <a:p>
            <a:pPr marL="4763"/>
            <a:r>
              <a:rPr lang="es-PE" sz="2800" b="1" dirty="0"/>
              <a:t>%</a:t>
            </a:r>
          </a:p>
        </p:txBody>
      </p:sp>
    </p:spTree>
    <p:extLst>
      <p:ext uri="{BB962C8B-B14F-4D97-AF65-F5344CB8AC3E}">
        <p14:creationId xmlns:p14="http://schemas.microsoft.com/office/powerpoint/2010/main" val="279599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326270" y="191068"/>
            <a:ext cx="8967722" cy="406585"/>
          </a:xfrm>
        </p:spPr>
        <p:txBody>
          <a:bodyPr>
            <a:normAutofit/>
          </a:bodyPr>
          <a:lstStyle/>
          <a:p>
            <a:r>
              <a:rPr lang="es-PE" sz="1871" dirty="0"/>
              <a:t>Percepción de corrupción</a:t>
            </a:r>
          </a:p>
        </p:txBody>
      </p:sp>
      <p:sp>
        <p:nvSpPr>
          <p:cNvPr id="5" name="Rectángulo 4"/>
          <p:cNvSpPr/>
          <p:nvPr/>
        </p:nvSpPr>
        <p:spPr>
          <a:xfrm>
            <a:off x="3048000" y="1767764"/>
            <a:ext cx="6096000" cy="373628"/>
          </a:xfrm>
          <a:prstGeom prst="rect">
            <a:avLst/>
          </a:prstGeom>
        </p:spPr>
        <p:txBody>
          <a:bodyPr>
            <a:spAutoFit/>
          </a:bodyPr>
          <a:lstStyle/>
          <a:p>
            <a:pPr algn="ctr" defTabSz="900227"/>
            <a:r>
              <a:rPr lang="es-ES_tradnl" b="1" kern="0" dirty="0">
                <a:solidFill>
                  <a:sysClr val="windowText" lastClr="000000"/>
                </a:solidFill>
                <a:latin typeface="+mj-lt"/>
                <a:ea typeface="Times New Roman" panose="02020603050405020304" pitchFamily="18" charset="0"/>
              </a:rPr>
              <a:t>Principal problema que enfrenta el Estado</a:t>
            </a:r>
          </a:p>
        </p:txBody>
      </p:sp>
      <p:sp>
        <p:nvSpPr>
          <p:cNvPr id="30" name="5 Marcador de pie de página"/>
          <p:cNvSpPr txBox="1">
            <a:spLocks/>
          </p:cNvSpPr>
          <p:nvPr/>
        </p:nvSpPr>
        <p:spPr>
          <a:xfrm>
            <a:off x="107535" y="6575521"/>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graphicFrame>
        <p:nvGraphicFramePr>
          <p:cNvPr id="7" name="Gráfico 6"/>
          <p:cNvGraphicFramePr/>
          <p:nvPr>
            <p:extLst>
              <p:ext uri="{D42A27DB-BD31-4B8C-83A1-F6EECF244321}">
                <p14:modId xmlns:p14="http://schemas.microsoft.com/office/powerpoint/2010/main" val="2648015038"/>
              </p:ext>
            </p:extLst>
          </p:nvPr>
        </p:nvGraphicFramePr>
        <p:xfrm>
          <a:off x="746131" y="2511188"/>
          <a:ext cx="8128000" cy="3951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007817923"/>
              </p:ext>
            </p:extLst>
          </p:nvPr>
        </p:nvGraphicFramePr>
        <p:xfrm>
          <a:off x="9293992" y="1834338"/>
          <a:ext cx="1596788" cy="4320801"/>
        </p:xfrm>
        <a:graphic>
          <a:graphicData uri="http://schemas.openxmlformats.org/drawingml/2006/table">
            <a:tbl>
              <a:tblPr firstRow="1" bandRow="1">
                <a:tableStyleId>{7DF18680-E054-41AD-8BC1-D1AEF772440D}</a:tableStyleId>
              </a:tblPr>
              <a:tblGrid>
                <a:gridCol w="668739">
                  <a:extLst>
                    <a:ext uri="{9D8B030D-6E8A-4147-A177-3AD203B41FA5}">
                      <a16:colId xmlns="" xmlns:a16="http://schemas.microsoft.com/office/drawing/2014/main" val="2315935779"/>
                    </a:ext>
                  </a:extLst>
                </a:gridCol>
                <a:gridCol w="928049">
                  <a:extLst>
                    <a:ext uri="{9D8B030D-6E8A-4147-A177-3AD203B41FA5}">
                      <a16:colId xmlns="" xmlns:a16="http://schemas.microsoft.com/office/drawing/2014/main" val="3472768061"/>
                    </a:ext>
                  </a:extLst>
                </a:gridCol>
              </a:tblGrid>
              <a:tr h="806013">
                <a:tc>
                  <a:txBody>
                    <a:bodyPr/>
                    <a:lstStyle/>
                    <a:p>
                      <a:pPr algn="ctr"/>
                      <a:r>
                        <a:rPr lang="es-PE" sz="1600" dirty="0"/>
                        <a:t>Lima</a:t>
                      </a:r>
                    </a:p>
                  </a:txBody>
                  <a:tcPr anchor="ctr"/>
                </a:tc>
                <a:tc>
                  <a:txBody>
                    <a:bodyPr/>
                    <a:lstStyle/>
                    <a:p>
                      <a:pPr algn="ctr"/>
                      <a:r>
                        <a:rPr lang="es-PE" sz="1600" dirty="0"/>
                        <a:t>Interior</a:t>
                      </a:r>
                    </a:p>
                  </a:txBody>
                  <a:tcPr anchor="ctr">
                    <a:solidFill>
                      <a:schemeClr val="accent1"/>
                    </a:solidFill>
                  </a:tcPr>
                </a:tc>
                <a:extLst>
                  <a:ext uri="{0D108BD9-81ED-4DB2-BD59-A6C34878D82A}">
                    <a16:rowId xmlns="" xmlns:a16="http://schemas.microsoft.com/office/drawing/2014/main" val="966609359"/>
                  </a:ext>
                </a:extLst>
              </a:tr>
              <a:tr h="585798">
                <a:tc>
                  <a:txBody>
                    <a:bodyPr/>
                    <a:lstStyle/>
                    <a:p>
                      <a:pPr algn="ctr" fontAlgn="b"/>
                      <a:r>
                        <a:rPr lang="es-PE" sz="1600" u="none" strike="noStrike" dirty="0">
                          <a:effectLst/>
                        </a:rPr>
                        <a:t>63%</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62%</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105975059"/>
                  </a:ext>
                </a:extLst>
              </a:tr>
              <a:tr h="585798">
                <a:tc>
                  <a:txBody>
                    <a:bodyPr/>
                    <a:lstStyle/>
                    <a:p>
                      <a:pPr algn="ctr" fontAlgn="b"/>
                      <a:r>
                        <a:rPr lang="es-PE" sz="1600" u="none" strike="noStrike" dirty="0">
                          <a:effectLst/>
                        </a:rPr>
                        <a:t>14%</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15%</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7472099"/>
                  </a:ext>
                </a:extLst>
              </a:tr>
              <a:tr h="585798">
                <a:tc>
                  <a:txBody>
                    <a:bodyPr/>
                    <a:lstStyle/>
                    <a:p>
                      <a:pPr algn="ctr" fontAlgn="b"/>
                      <a:r>
                        <a:rPr lang="es-PE" sz="1600" u="none" strike="noStrike">
                          <a:effectLst/>
                        </a:rPr>
                        <a:t>11%</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8%</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451348547"/>
                  </a:ext>
                </a:extLst>
              </a:tr>
              <a:tr h="585798">
                <a:tc>
                  <a:txBody>
                    <a:bodyPr/>
                    <a:lstStyle/>
                    <a:p>
                      <a:pPr algn="ctr" fontAlgn="b"/>
                      <a:r>
                        <a:rPr lang="es-PE" sz="1600" u="none" strike="noStrike">
                          <a:effectLst/>
                        </a:rPr>
                        <a:t>7%</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6%</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702078506"/>
                  </a:ext>
                </a:extLst>
              </a:tr>
              <a:tr h="585798">
                <a:tc>
                  <a:txBody>
                    <a:bodyPr/>
                    <a:lstStyle/>
                    <a:p>
                      <a:pPr algn="ctr" fontAlgn="b"/>
                      <a:r>
                        <a:rPr lang="es-PE" sz="1600" u="none" strike="noStrike">
                          <a:effectLst/>
                        </a:rPr>
                        <a:t>5%</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7%</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436487773"/>
                  </a:ext>
                </a:extLst>
              </a:tr>
              <a:tr h="585798">
                <a:tc>
                  <a:txBody>
                    <a:bodyPr/>
                    <a:lstStyle/>
                    <a:p>
                      <a:pPr algn="ctr" fontAlgn="b"/>
                      <a:r>
                        <a:rPr lang="es-PE" sz="1600" u="none" strike="noStrike">
                          <a:effectLst/>
                        </a:rPr>
                        <a:t>-</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2%</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312700499"/>
                  </a:ext>
                </a:extLst>
              </a:tr>
            </a:tbl>
          </a:graphicData>
        </a:graphic>
      </p:graphicFrame>
      <p:sp>
        <p:nvSpPr>
          <p:cNvPr id="29" name="Text Box 11"/>
          <p:cNvSpPr txBox="1">
            <a:spLocks noChangeArrowheads="1"/>
          </p:cNvSpPr>
          <p:nvPr/>
        </p:nvSpPr>
        <p:spPr bwMode="auto">
          <a:xfrm>
            <a:off x="7866756" y="6532180"/>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31" name="Elipse 30"/>
          <p:cNvSpPr/>
          <p:nvPr/>
        </p:nvSpPr>
        <p:spPr>
          <a:xfrm>
            <a:off x="7714707" y="6507659"/>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32" name="Elipse 31"/>
          <p:cNvSpPr/>
          <p:nvPr/>
        </p:nvSpPr>
        <p:spPr>
          <a:xfrm>
            <a:off x="9389528" y="3926498"/>
            <a:ext cx="471674" cy="34140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33" name="Título 1"/>
          <p:cNvSpPr txBox="1">
            <a:spLocks/>
          </p:cNvSpPr>
          <p:nvPr/>
        </p:nvSpPr>
        <p:spPr>
          <a:xfrm>
            <a:off x="326270" y="765672"/>
            <a:ext cx="11539460" cy="775597"/>
          </a:xfrm>
          <a:prstGeom prst="rect">
            <a:avLst/>
          </a:prstGeom>
        </p:spPr>
        <p:txBody>
          <a:bodyPr vert="horz" wrap="square" lIns="0" tIns="0" rIns="0" bIns="0" rtlCol="0" anchor="t">
            <a:spAutoFit/>
          </a:bodyPr>
          <a:lstStyle>
            <a:lvl1pPr algn="l" defTabSz="1232413" rtl="0" eaLnBrk="1" latinLnBrk="0" hangingPunct="1">
              <a:lnSpc>
                <a:spcPct val="90000"/>
              </a:lnSpc>
              <a:spcBef>
                <a:spcPts val="544"/>
              </a:spcBef>
              <a:buNone/>
              <a:tabLst/>
              <a:defRPr sz="4401" b="1" kern="1200">
                <a:solidFill>
                  <a:schemeClr val="tx1"/>
                </a:solidFill>
                <a:latin typeface="+mj-lt"/>
                <a:ea typeface="+mj-ea"/>
                <a:cs typeface="+mj-cs"/>
              </a:defRPr>
            </a:lvl1pPr>
          </a:lstStyle>
          <a:p>
            <a:pPr algn="just"/>
            <a:r>
              <a:rPr lang="es-PE" sz="2800" dirty="0"/>
              <a:t>Esta opinión sería compartida tanto por los encuestados en Lima como al interior del país. </a:t>
            </a:r>
          </a:p>
        </p:txBody>
      </p:sp>
    </p:spTree>
    <p:extLst>
      <p:ext uri="{BB962C8B-B14F-4D97-AF65-F5344CB8AC3E}">
        <p14:creationId xmlns:p14="http://schemas.microsoft.com/office/powerpoint/2010/main" val="239098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707217"/>
            <a:ext cx="11539460" cy="763671"/>
          </a:xfrm>
        </p:spPr>
        <p:txBody>
          <a:bodyPr/>
          <a:lstStyle/>
          <a:p>
            <a:pPr algn="just"/>
            <a:r>
              <a:rPr lang="es-PE" sz="2757" dirty="0"/>
              <a:t>Para los encuestados, la corrupción impacta en la economía familiar y reduce su confianza en el Estado.</a:t>
            </a:r>
          </a:p>
        </p:txBody>
      </p:sp>
      <p:sp>
        <p:nvSpPr>
          <p:cNvPr id="3" name="Marcador de texto 2"/>
          <p:cNvSpPr>
            <a:spLocks noGrp="1"/>
          </p:cNvSpPr>
          <p:nvPr>
            <p:ph type="body" sz="quarter" idx="13"/>
          </p:nvPr>
        </p:nvSpPr>
        <p:spPr>
          <a:xfrm>
            <a:off x="309835" y="262990"/>
            <a:ext cx="8967722" cy="328110"/>
          </a:xfrm>
        </p:spPr>
        <p:txBody>
          <a:bodyPr>
            <a:normAutofit/>
          </a:bodyPr>
          <a:lstStyle/>
          <a:p>
            <a:r>
              <a:rPr lang="es-PE" sz="1871" dirty="0"/>
              <a:t>Percepción de corrupción</a:t>
            </a:r>
          </a:p>
        </p:txBody>
      </p:sp>
      <p:graphicFrame>
        <p:nvGraphicFramePr>
          <p:cNvPr id="7" name="Gráfico 6"/>
          <p:cNvGraphicFramePr/>
          <p:nvPr>
            <p:extLst>
              <p:ext uri="{D42A27DB-BD31-4B8C-83A1-F6EECF244321}">
                <p14:modId xmlns:p14="http://schemas.microsoft.com/office/powerpoint/2010/main" val="1697754922"/>
              </p:ext>
            </p:extLst>
          </p:nvPr>
        </p:nvGraphicFramePr>
        <p:xfrm>
          <a:off x="309835" y="2603947"/>
          <a:ext cx="3416004" cy="3460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593151219"/>
              </p:ext>
            </p:extLst>
          </p:nvPr>
        </p:nvGraphicFramePr>
        <p:xfrm>
          <a:off x="4017371" y="2600236"/>
          <a:ext cx="6555510" cy="3550858"/>
        </p:xfrm>
        <a:graphic>
          <a:graphicData uri="http://schemas.openxmlformats.org/drawingml/2006/chart">
            <c:chart xmlns:c="http://schemas.openxmlformats.org/drawingml/2006/chart" xmlns:r="http://schemas.openxmlformats.org/officeDocument/2006/relationships" r:id="rId3"/>
          </a:graphicData>
        </a:graphic>
      </p:graphicFrame>
      <p:sp>
        <p:nvSpPr>
          <p:cNvPr id="14" name="5 Marcador de pie de página"/>
          <p:cNvSpPr txBox="1">
            <a:spLocks/>
          </p:cNvSpPr>
          <p:nvPr/>
        </p:nvSpPr>
        <p:spPr>
          <a:xfrm>
            <a:off x="175735" y="656192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5" name="5 Marcador de pie de página"/>
          <p:cNvSpPr txBox="1">
            <a:spLocks/>
          </p:cNvSpPr>
          <p:nvPr/>
        </p:nvSpPr>
        <p:spPr>
          <a:xfrm>
            <a:off x="4017371" y="6257294"/>
            <a:ext cx="6470829" cy="187238"/>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algn="just" defTabSz="909956"/>
            <a:r>
              <a:rPr lang="de-DE" sz="1050" dirty="0"/>
              <a:t>Base: Total de entrevistados que consideran que la corrupción los perjudica (1132)</a:t>
            </a:r>
          </a:p>
        </p:txBody>
      </p:sp>
      <p:sp>
        <p:nvSpPr>
          <p:cNvPr id="16" name="Rectángulo 15"/>
          <p:cNvSpPr/>
          <p:nvPr/>
        </p:nvSpPr>
        <p:spPr>
          <a:xfrm>
            <a:off x="-76076" y="1778585"/>
            <a:ext cx="3920971" cy="654923"/>
          </a:xfrm>
          <a:prstGeom prst="rect">
            <a:avLst/>
          </a:prstGeom>
        </p:spPr>
        <p:txBody>
          <a:bodyPr wrap="square">
            <a:spAutoFit/>
          </a:bodyPr>
          <a:lstStyle/>
          <a:p>
            <a:pPr algn="ctr" defTabSz="900227"/>
            <a:r>
              <a:rPr lang="es-ES_tradnl" b="1" kern="0" dirty="0">
                <a:solidFill>
                  <a:srgbClr val="000000"/>
                </a:solidFill>
                <a:ea typeface="Times New Roman" panose="02020603050405020304" pitchFamily="18" charset="0"/>
              </a:rPr>
              <a:t>¿Usted cree que la corrupción lo perjudica en su vida cotidiana o no? </a:t>
            </a:r>
            <a:endParaRPr lang="es-PE" b="1" kern="0" dirty="0">
              <a:solidFill>
                <a:sysClr val="windowText" lastClr="000000"/>
              </a:solidFill>
            </a:endParaRPr>
          </a:p>
        </p:txBody>
      </p:sp>
      <p:sp>
        <p:nvSpPr>
          <p:cNvPr id="17" name="Abrir llave 16"/>
          <p:cNvSpPr/>
          <p:nvPr/>
        </p:nvSpPr>
        <p:spPr>
          <a:xfrm>
            <a:off x="3390953" y="2603947"/>
            <a:ext cx="798151" cy="3933452"/>
          </a:xfrm>
          <a:prstGeom prst="leftBrace">
            <a:avLst/>
          </a:prstGeom>
          <a:noFill/>
          <a:ln w="28575">
            <a:solidFill>
              <a:srgbClr val="800000"/>
            </a:solidFill>
            <a:prstDash val="sysDash"/>
            <a:round/>
            <a:headEnd/>
            <a:tailEnd/>
          </a:ln>
          <a:effectLst/>
          <a:extLst>
            <a:ext uri="{909E8E84-426E-40DD-AFC4-6F175D3DCCD1}">
              <a14:hiddenFill xmlns:a14="http://schemas.microsoft.com/office/drawing/2010/main">
                <a:noFill/>
              </a14:hiddenFill>
            </a:ext>
          </a:extLst>
        </p:spPr>
        <p:txBody>
          <a:bodyPr rtlCol="0" anchor="ctr"/>
          <a:lstStyle/>
          <a:p>
            <a:pPr algn="ctr" defTabSz="900227"/>
            <a:endParaRPr lang="es-PE" kern="0">
              <a:solidFill>
                <a:sysClr val="windowText" lastClr="000000"/>
              </a:solidFill>
            </a:endParaRPr>
          </a:p>
        </p:txBody>
      </p:sp>
      <p:sp>
        <p:nvSpPr>
          <p:cNvPr id="20" name="Rectángulo 19"/>
          <p:cNvSpPr/>
          <p:nvPr/>
        </p:nvSpPr>
        <p:spPr>
          <a:xfrm>
            <a:off x="4720388" y="1783466"/>
            <a:ext cx="5441905" cy="646331"/>
          </a:xfrm>
          <a:prstGeom prst="rect">
            <a:avLst/>
          </a:prstGeom>
        </p:spPr>
        <p:txBody>
          <a:bodyPr wrap="square">
            <a:spAutoFit/>
          </a:bodyPr>
          <a:lstStyle/>
          <a:p>
            <a:pPr algn="ctr" defTabSz="900227"/>
            <a:r>
              <a:rPr lang="es-ES_tradnl" b="1" kern="0" dirty="0">
                <a:solidFill>
                  <a:srgbClr val="000000"/>
                </a:solidFill>
                <a:latin typeface="+mj-lt"/>
                <a:ea typeface="Times New Roman" panose="02020603050405020304" pitchFamily="18" charset="0"/>
              </a:rPr>
              <a:t>¿De qué forma cree que la corrupción lo perjudica en su vida cotidiana?</a:t>
            </a:r>
            <a:endParaRPr lang="es-PE" b="1" kern="0" dirty="0">
              <a:solidFill>
                <a:sysClr val="windowText" lastClr="000000"/>
              </a:solidFill>
              <a:latin typeface="+mj-lt"/>
            </a:endParaRPr>
          </a:p>
        </p:txBody>
      </p:sp>
      <p:graphicFrame>
        <p:nvGraphicFramePr>
          <p:cNvPr id="13" name="Tabla 12"/>
          <p:cNvGraphicFramePr>
            <a:graphicFrameLocks noGrp="1"/>
          </p:cNvGraphicFramePr>
          <p:nvPr>
            <p:extLst>
              <p:ext uri="{D42A27DB-BD31-4B8C-83A1-F6EECF244321}">
                <p14:modId xmlns:p14="http://schemas.microsoft.com/office/powerpoint/2010/main" val="1202927926"/>
              </p:ext>
            </p:extLst>
          </p:nvPr>
        </p:nvGraphicFramePr>
        <p:xfrm>
          <a:off x="10400905" y="2116777"/>
          <a:ext cx="1596788" cy="3847293"/>
        </p:xfrm>
        <a:graphic>
          <a:graphicData uri="http://schemas.openxmlformats.org/drawingml/2006/table">
            <a:tbl>
              <a:tblPr firstRow="1" bandRow="1">
                <a:tableStyleId>{7DF18680-E054-41AD-8BC1-D1AEF772440D}</a:tableStyleId>
              </a:tblPr>
              <a:tblGrid>
                <a:gridCol w="668739">
                  <a:extLst>
                    <a:ext uri="{9D8B030D-6E8A-4147-A177-3AD203B41FA5}">
                      <a16:colId xmlns="" xmlns:a16="http://schemas.microsoft.com/office/drawing/2014/main" val="2315935779"/>
                    </a:ext>
                  </a:extLst>
                </a:gridCol>
                <a:gridCol w="928049">
                  <a:extLst>
                    <a:ext uri="{9D8B030D-6E8A-4147-A177-3AD203B41FA5}">
                      <a16:colId xmlns="" xmlns:a16="http://schemas.microsoft.com/office/drawing/2014/main" val="3472768061"/>
                    </a:ext>
                  </a:extLst>
                </a:gridCol>
              </a:tblGrid>
              <a:tr h="693998">
                <a:tc>
                  <a:txBody>
                    <a:bodyPr/>
                    <a:lstStyle/>
                    <a:p>
                      <a:pPr algn="ctr"/>
                      <a:r>
                        <a:rPr lang="es-PE" sz="1600" dirty="0"/>
                        <a:t>Lima</a:t>
                      </a:r>
                    </a:p>
                  </a:txBody>
                  <a:tcPr anchor="ctr"/>
                </a:tc>
                <a:tc>
                  <a:txBody>
                    <a:bodyPr/>
                    <a:lstStyle/>
                    <a:p>
                      <a:pPr algn="ctr"/>
                      <a:r>
                        <a:rPr lang="es-PE" sz="1600" dirty="0"/>
                        <a:t>Interior</a:t>
                      </a:r>
                    </a:p>
                  </a:txBody>
                  <a:tcPr anchor="ctr">
                    <a:solidFill>
                      <a:schemeClr val="accent1"/>
                    </a:solidFill>
                  </a:tcPr>
                </a:tc>
                <a:extLst>
                  <a:ext uri="{0D108BD9-81ED-4DB2-BD59-A6C34878D82A}">
                    <a16:rowId xmlns="" xmlns:a16="http://schemas.microsoft.com/office/drawing/2014/main" val="966609359"/>
                  </a:ext>
                </a:extLst>
              </a:tr>
              <a:tr h="630659">
                <a:tc>
                  <a:txBody>
                    <a:bodyPr/>
                    <a:lstStyle/>
                    <a:p>
                      <a:pPr algn="ctr" fontAlgn="b"/>
                      <a:r>
                        <a:rPr lang="es-PE" sz="1600" u="none" strike="noStrike" dirty="0">
                          <a:effectLst/>
                        </a:rPr>
                        <a:t>48%</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a:effectLst/>
                        </a:rPr>
                        <a:t>42%</a:t>
                      </a:r>
                      <a:endParaRPr lang="es-PE"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105975059"/>
                  </a:ext>
                </a:extLst>
              </a:tr>
              <a:tr h="630659">
                <a:tc>
                  <a:txBody>
                    <a:bodyPr/>
                    <a:lstStyle/>
                    <a:p>
                      <a:pPr algn="ctr" fontAlgn="b"/>
                      <a:r>
                        <a:rPr lang="es-PE" sz="1600" u="none" strike="noStrike">
                          <a:effectLst/>
                        </a:rPr>
                        <a:t>50%</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39%</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7472099"/>
                  </a:ext>
                </a:extLst>
              </a:tr>
              <a:tr h="630659">
                <a:tc>
                  <a:txBody>
                    <a:bodyPr/>
                    <a:lstStyle/>
                    <a:p>
                      <a:pPr algn="ctr" fontAlgn="b"/>
                      <a:r>
                        <a:rPr lang="es-PE" sz="1600" u="none" strike="noStrike">
                          <a:effectLst/>
                        </a:rPr>
                        <a:t>51%</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36%</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451348547"/>
                  </a:ext>
                </a:extLst>
              </a:tr>
              <a:tr h="630659">
                <a:tc>
                  <a:txBody>
                    <a:bodyPr/>
                    <a:lstStyle/>
                    <a:p>
                      <a:pPr algn="ctr" fontAlgn="b"/>
                      <a:r>
                        <a:rPr lang="es-PE" sz="1600" u="none" strike="noStrike">
                          <a:effectLst/>
                        </a:rPr>
                        <a:t>30%</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31%</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702078506"/>
                  </a:ext>
                </a:extLst>
              </a:tr>
              <a:tr h="630659">
                <a:tc>
                  <a:txBody>
                    <a:bodyPr/>
                    <a:lstStyle/>
                    <a:p>
                      <a:pPr algn="ctr" fontAlgn="b"/>
                      <a:r>
                        <a:rPr lang="es-PE" sz="1600" u="none" strike="noStrike">
                          <a:effectLst/>
                        </a:rPr>
                        <a:t>30%</a:t>
                      </a:r>
                      <a:endParaRPr lang="es-PE"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28%</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436487773"/>
                  </a:ext>
                </a:extLst>
              </a:tr>
            </a:tbl>
          </a:graphicData>
        </a:graphic>
      </p:graphicFrame>
      <p:sp>
        <p:nvSpPr>
          <p:cNvPr id="21" name="Elipse 20"/>
          <p:cNvSpPr/>
          <p:nvPr/>
        </p:nvSpPr>
        <p:spPr>
          <a:xfrm>
            <a:off x="10438695" y="4228390"/>
            <a:ext cx="612838" cy="297382"/>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2" name="Elipse 21"/>
          <p:cNvSpPr/>
          <p:nvPr/>
        </p:nvSpPr>
        <p:spPr>
          <a:xfrm>
            <a:off x="10438695" y="3586948"/>
            <a:ext cx="612838" cy="297382"/>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3" name="Text Box 11"/>
          <p:cNvSpPr txBox="1">
            <a:spLocks noChangeArrowheads="1"/>
          </p:cNvSpPr>
          <p:nvPr/>
        </p:nvSpPr>
        <p:spPr bwMode="auto">
          <a:xfrm>
            <a:off x="9489007" y="6561920"/>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24" name="Elipse 23"/>
          <p:cNvSpPr/>
          <p:nvPr/>
        </p:nvSpPr>
        <p:spPr>
          <a:xfrm>
            <a:off x="9277557" y="6589216"/>
            <a:ext cx="252394" cy="184669"/>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61864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649491" y="1890815"/>
            <a:ext cx="11039892" cy="3103242"/>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MICROCORRUPCIÓN</a:t>
            </a:r>
          </a:p>
        </p:txBody>
      </p:sp>
    </p:spTree>
    <p:extLst>
      <p:ext uri="{BB962C8B-B14F-4D97-AF65-F5344CB8AC3E}">
        <p14:creationId xmlns:p14="http://schemas.microsoft.com/office/powerpoint/2010/main" val="3251215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806" y="502056"/>
            <a:ext cx="11820523" cy="1163395"/>
          </a:xfrm>
        </p:spPr>
        <p:txBody>
          <a:bodyPr/>
          <a:lstStyle/>
          <a:p>
            <a:pPr algn="just"/>
            <a:r>
              <a:rPr lang="es-PE" sz="2800" dirty="0"/>
              <a:t>La tolerancia a la </a:t>
            </a:r>
            <a:r>
              <a:rPr lang="es-PE" sz="2800" dirty="0" err="1"/>
              <a:t>microcorrupción</a:t>
            </a:r>
            <a:r>
              <a:rPr lang="es-PE" sz="2800" dirty="0"/>
              <a:t> ha disminuido con respecto a la medición anterior. Sin embargo, dos de cada tres aún no consideran como negativo estos hechos.</a:t>
            </a:r>
          </a:p>
        </p:txBody>
      </p:sp>
      <p:sp>
        <p:nvSpPr>
          <p:cNvPr id="3" name="Marcador de texto 2"/>
          <p:cNvSpPr>
            <a:spLocks noGrp="1"/>
          </p:cNvSpPr>
          <p:nvPr>
            <p:ph type="body" sz="quarter" idx="13"/>
          </p:nvPr>
        </p:nvSpPr>
        <p:spPr>
          <a:xfrm>
            <a:off x="371477" y="80890"/>
            <a:ext cx="8967721" cy="402698"/>
          </a:xfrm>
        </p:spPr>
        <p:txBody>
          <a:bodyPr>
            <a:normAutofit/>
          </a:bodyPr>
          <a:lstStyle/>
          <a:p>
            <a:r>
              <a:rPr lang="es-PE" sz="1900" dirty="0"/>
              <a:t>MICROCOCCURPCIÓN</a:t>
            </a:r>
          </a:p>
        </p:txBody>
      </p:sp>
      <p:graphicFrame>
        <p:nvGraphicFramePr>
          <p:cNvPr id="5" name="8 Tabla"/>
          <p:cNvGraphicFramePr>
            <a:graphicFrameLocks noGrp="1"/>
          </p:cNvGraphicFramePr>
          <p:nvPr>
            <p:extLst>
              <p:ext uri="{D42A27DB-BD31-4B8C-83A1-F6EECF244321}">
                <p14:modId xmlns:p14="http://schemas.microsoft.com/office/powerpoint/2010/main" val="2841546327"/>
              </p:ext>
            </p:extLst>
          </p:nvPr>
        </p:nvGraphicFramePr>
        <p:xfrm>
          <a:off x="107526" y="1720349"/>
          <a:ext cx="11957085" cy="4428780"/>
        </p:xfrm>
        <a:graphic>
          <a:graphicData uri="http://schemas.openxmlformats.org/drawingml/2006/table">
            <a:tbl>
              <a:tblPr bandCol="1">
                <a:solidFill>
                  <a:srgbClr val="FFFFFF"/>
                </a:solidFill>
              </a:tblPr>
              <a:tblGrid>
                <a:gridCol w="1681701">
                  <a:extLst>
                    <a:ext uri="{9D8B030D-6E8A-4147-A177-3AD203B41FA5}">
                      <a16:colId xmlns="" xmlns:a16="http://schemas.microsoft.com/office/drawing/2014/main" val="20000"/>
                    </a:ext>
                  </a:extLst>
                </a:gridCol>
                <a:gridCol w="489304">
                  <a:extLst>
                    <a:ext uri="{9D8B030D-6E8A-4147-A177-3AD203B41FA5}">
                      <a16:colId xmlns="" xmlns:a16="http://schemas.microsoft.com/office/drawing/2014/main" val="3320489781"/>
                    </a:ext>
                  </a:extLst>
                </a:gridCol>
                <a:gridCol w="489304">
                  <a:extLst>
                    <a:ext uri="{9D8B030D-6E8A-4147-A177-3AD203B41FA5}">
                      <a16:colId xmlns="" xmlns:a16="http://schemas.microsoft.com/office/drawing/2014/main" val="20001"/>
                    </a:ext>
                  </a:extLst>
                </a:gridCol>
                <a:gridCol w="489304">
                  <a:extLst>
                    <a:ext uri="{9D8B030D-6E8A-4147-A177-3AD203B41FA5}">
                      <a16:colId xmlns="" xmlns:a16="http://schemas.microsoft.com/office/drawing/2014/main" val="20002"/>
                    </a:ext>
                  </a:extLst>
                </a:gridCol>
                <a:gridCol w="489304">
                  <a:extLst>
                    <a:ext uri="{9D8B030D-6E8A-4147-A177-3AD203B41FA5}">
                      <a16:colId xmlns="" xmlns:a16="http://schemas.microsoft.com/office/drawing/2014/main" val="20003"/>
                    </a:ext>
                  </a:extLst>
                </a:gridCol>
                <a:gridCol w="489304">
                  <a:extLst>
                    <a:ext uri="{9D8B030D-6E8A-4147-A177-3AD203B41FA5}">
                      <a16:colId xmlns="" xmlns:a16="http://schemas.microsoft.com/office/drawing/2014/main" val="20004"/>
                    </a:ext>
                  </a:extLst>
                </a:gridCol>
                <a:gridCol w="489304">
                  <a:extLst>
                    <a:ext uri="{9D8B030D-6E8A-4147-A177-3AD203B41FA5}">
                      <a16:colId xmlns="" xmlns:a16="http://schemas.microsoft.com/office/drawing/2014/main" val="20005"/>
                    </a:ext>
                  </a:extLst>
                </a:gridCol>
                <a:gridCol w="489304">
                  <a:extLst>
                    <a:ext uri="{9D8B030D-6E8A-4147-A177-3AD203B41FA5}">
                      <a16:colId xmlns="" xmlns:a16="http://schemas.microsoft.com/office/drawing/2014/main" val="20006"/>
                    </a:ext>
                  </a:extLst>
                </a:gridCol>
                <a:gridCol w="489304">
                  <a:extLst>
                    <a:ext uri="{9D8B030D-6E8A-4147-A177-3AD203B41FA5}">
                      <a16:colId xmlns="" xmlns:a16="http://schemas.microsoft.com/office/drawing/2014/main" val="4197032056"/>
                    </a:ext>
                  </a:extLst>
                </a:gridCol>
                <a:gridCol w="489304">
                  <a:extLst>
                    <a:ext uri="{9D8B030D-6E8A-4147-A177-3AD203B41FA5}">
                      <a16:colId xmlns="" xmlns:a16="http://schemas.microsoft.com/office/drawing/2014/main" val="20007"/>
                    </a:ext>
                  </a:extLst>
                </a:gridCol>
                <a:gridCol w="489304">
                  <a:extLst>
                    <a:ext uri="{9D8B030D-6E8A-4147-A177-3AD203B41FA5}">
                      <a16:colId xmlns="" xmlns:a16="http://schemas.microsoft.com/office/drawing/2014/main" val="20008"/>
                    </a:ext>
                  </a:extLst>
                </a:gridCol>
                <a:gridCol w="489304">
                  <a:extLst>
                    <a:ext uri="{9D8B030D-6E8A-4147-A177-3AD203B41FA5}">
                      <a16:colId xmlns="" xmlns:a16="http://schemas.microsoft.com/office/drawing/2014/main" val="20009"/>
                    </a:ext>
                  </a:extLst>
                </a:gridCol>
                <a:gridCol w="489304">
                  <a:extLst>
                    <a:ext uri="{9D8B030D-6E8A-4147-A177-3AD203B41FA5}">
                      <a16:colId xmlns="" xmlns:a16="http://schemas.microsoft.com/office/drawing/2014/main" val="20010"/>
                    </a:ext>
                  </a:extLst>
                </a:gridCol>
                <a:gridCol w="489304">
                  <a:extLst>
                    <a:ext uri="{9D8B030D-6E8A-4147-A177-3AD203B41FA5}">
                      <a16:colId xmlns="" xmlns:a16="http://schemas.microsoft.com/office/drawing/2014/main" val="20011"/>
                    </a:ext>
                  </a:extLst>
                </a:gridCol>
                <a:gridCol w="489304">
                  <a:extLst>
                    <a:ext uri="{9D8B030D-6E8A-4147-A177-3AD203B41FA5}">
                      <a16:colId xmlns="" xmlns:a16="http://schemas.microsoft.com/office/drawing/2014/main" val="20012"/>
                    </a:ext>
                  </a:extLst>
                </a:gridCol>
                <a:gridCol w="489304">
                  <a:extLst>
                    <a:ext uri="{9D8B030D-6E8A-4147-A177-3AD203B41FA5}">
                      <a16:colId xmlns="" xmlns:a16="http://schemas.microsoft.com/office/drawing/2014/main" val="2345490090"/>
                    </a:ext>
                  </a:extLst>
                </a:gridCol>
                <a:gridCol w="489304">
                  <a:extLst>
                    <a:ext uri="{9D8B030D-6E8A-4147-A177-3AD203B41FA5}">
                      <a16:colId xmlns="" xmlns:a16="http://schemas.microsoft.com/office/drawing/2014/main" val="20013"/>
                    </a:ext>
                  </a:extLst>
                </a:gridCol>
                <a:gridCol w="489304">
                  <a:extLst>
                    <a:ext uri="{9D8B030D-6E8A-4147-A177-3AD203B41FA5}">
                      <a16:colId xmlns="" xmlns:a16="http://schemas.microsoft.com/office/drawing/2014/main" val="20014"/>
                    </a:ext>
                  </a:extLst>
                </a:gridCol>
                <a:gridCol w="489304">
                  <a:extLst>
                    <a:ext uri="{9D8B030D-6E8A-4147-A177-3AD203B41FA5}">
                      <a16:colId xmlns="" xmlns:a16="http://schemas.microsoft.com/office/drawing/2014/main" val="20015"/>
                    </a:ext>
                  </a:extLst>
                </a:gridCol>
                <a:gridCol w="489304">
                  <a:extLst>
                    <a:ext uri="{9D8B030D-6E8A-4147-A177-3AD203B41FA5}">
                      <a16:colId xmlns="" xmlns:a16="http://schemas.microsoft.com/office/drawing/2014/main" val="20016"/>
                    </a:ext>
                  </a:extLst>
                </a:gridCol>
                <a:gridCol w="489304">
                  <a:extLst>
                    <a:ext uri="{9D8B030D-6E8A-4147-A177-3AD203B41FA5}">
                      <a16:colId xmlns="" xmlns:a16="http://schemas.microsoft.com/office/drawing/2014/main" val="20017"/>
                    </a:ext>
                  </a:extLst>
                </a:gridCol>
                <a:gridCol w="489304">
                  <a:extLst>
                    <a:ext uri="{9D8B030D-6E8A-4147-A177-3AD203B41FA5}">
                      <a16:colId xmlns="" xmlns:a16="http://schemas.microsoft.com/office/drawing/2014/main" val="20018"/>
                    </a:ext>
                  </a:extLst>
                </a:gridCol>
              </a:tblGrid>
              <a:tr h="250112">
                <a:tc>
                  <a:txBody>
                    <a:bodyPr/>
                    <a:lstStyle/>
                    <a:p>
                      <a:pPr algn="l" fontAlgn="b"/>
                      <a:endParaRPr lang="es-PE" sz="1400" b="0" i="0" u="none" strike="noStrike" dirty="0">
                        <a:solidFill>
                          <a:srgbClr val="000000"/>
                        </a:solidFill>
                        <a:effectLst/>
                        <a:latin typeface="+mj-lt"/>
                      </a:endParaRPr>
                    </a:p>
                  </a:txBody>
                  <a:tcPr marL="5314" marR="5314" marT="5314" marB="0" anchor="b">
                    <a:lnL>
                      <a:noFill/>
                    </a:lnL>
                    <a:lnR>
                      <a:noFill/>
                    </a:lnR>
                    <a:lnT>
                      <a:noFill/>
                    </a:lnT>
                    <a:lnB>
                      <a:noFill/>
                    </a:lnB>
                  </a:tcPr>
                </a:tc>
                <a:tc gridSpan="7">
                  <a:txBody>
                    <a:bodyPr/>
                    <a:lstStyle/>
                    <a:p>
                      <a:pPr algn="ctr" fontAlgn="b"/>
                      <a:r>
                        <a:rPr lang="es-PE" sz="1600" b="1" i="0" u="none" strike="noStrike" dirty="0">
                          <a:solidFill>
                            <a:srgbClr val="FFFFFF"/>
                          </a:solidFill>
                          <a:effectLst/>
                          <a:latin typeface="+mj-lt"/>
                        </a:rPr>
                        <a:t>Alta tolerancia</a:t>
                      </a:r>
                    </a:p>
                  </a:txBody>
                  <a:tcPr marL="5314" marR="5314" marT="5314"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1C24"/>
                    </a:solidFill>
                  </a:tcPr>
                </a:tc>
                <a:tc hMerge="1">
                  <a:txBody>
                    <a:bodyPr/>
                    <a:lstStyle/>
                    <a:p>
                      <a:pPr algn="ctr" fontAlgn="b"/>
                      <a:endParaRPr lang="es-PE" sz="1600" b="1" i="0" u="none" strike="noStrike" dirty="0">
                        <a:solidFill>
                          <a:srgbClr val="FFFFFF"/>
                        </a:solidFill>
                        <a:effectLst/>
                        <a:latin typeface="+mj-lt"/>
                      </a:endParaRPr>
                    </a:p>
                  </a:txBody>
                  <a:tcPr marL="5314" marR="5314" marT="5314"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b"/>
                      <a:r>
                        <a:rPr lang="es-PE" sz="1600" b="1" i="0" u="none" strike="noStrike" dirty="0">
                          <a:solidFill>
                            <a:schemeClr val="tx1"/>
                          </a:solidFill>
                          <a:effectLst/>
                          <a:latin typeface="+mj-lt"/>
                        </a:rPr>
                        <a:t>Tolerancia media</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endParaRPr lang="es-PE" sz="1600" b="1" i="0" u="none" strike="noStrike" dirty="0">
                        <a:solidFill>
                          <a:schemeClr val="tx1"/>
                        </a:solidFill>
                        <a:effectLst/>
                        <a:latin typeface="+mj-lt"/>
                      </a:endParaRP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b"/>
                      <a:r>
                        <a:rPr lang="es-PE" sz="1600" b="1" i="0" u="none" strike="noStrike" dirty="0">
                          <a:solidFill>
                            <a:schemeClr val="bg1"/>
                          </a:solidFill>
                          <a:effectLst/>
                          <a:latin typeface="+mj-lt"/>
                        </a:rPr>
                        <a:t>Rechazo definido</a:t>
                      </a:r>
                    </a:p>
                  </a:txBody>
                  <a:tcPr marL="5314" marR="5314" marT="531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solidFill>
                  </a:tcPr>
                </a:tc>
                <a:tc hMerge="1">
                  <a:txBody>
                    <a:bodyPr/>
                    <a:lstStyle/>
                    <a:p>
                      <a:pPr algn="ctr" fontAlgn="b"/>
                      <a:endParaRPr lang="es-PE" sz="1600" b="1" i="0" u="none" strike="noStrike" dirty="0">
                        <a:solidFill>
                          <a:schemeClr val="tx1"/>
                        </a:solidFill>
                        <a:effectLst/>
                        <a:latin typeface="+mj-lt"/>
                      </a:endParaRPr>
                    </a:p>
                  </a:txBody>
                  <a:tcPr marL="5314" marR="5314" marT="531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 xmlns:a16="http://schemas.microsoft.com/office/drawing/2014/main" val="10000"/>
                  </a:ext>
                </a:extLst>
              </a:tr>
              <a:tr h="432174">
                <a:tc>
                  <a:txBody>
                    <a:bodyPr/>
                    <a:lstStyle/>
                    <a:p>
                      <a:pPr algn="l" fontAlgn="b"/>
                      <a:endParaRPr lang="es-PE" sz="1400" b="0" i="0" u="none" strike="noStrike" dirty="0">
                        <a:solidFill>
                          <a:srgbClr val="000000"/>
                        </a:solidFill>
                        <a:effectLst/>
                        <a:latin typeface="+mj-lt"/>
                      </a:endParaRPr>
                    </a:p>
                  </a:txBody>
                  <a:tcPr marL="5314" marR="5314" marT="5314" marB="0" anchor="b">
                    <a:lnL>
                      <a:noFill/>
                    </a:lnL>
                    <a:lnR>
                      <a:noFill/>
                    </a:lnR>
                    <a:lnT>
                      <a:noFill/>
                    </a:lnT>
                    <a:lnB>
                      <a:noFill/>
                    </a:lnB>
                  </a:tcPr>
                </a:tc>
                <a:tc gridSpan="7">
                  <a:txBody>
                    <a:bodyPr/>
                    <a:lstStyle/>
                    <a:p>
                      <a:pPr algn="ctr" fontAlgn="b"/>
                      <a:r>
                        <a:rPr lang="es-ES" sz="1400" b="1" i="0" u="none" strike="noStrike" dirty="0">
                          <a:solidFill>
                            <a:srgbClr val="FFFFFF"/>
                          </a:solidFill>
                          <a:effectLst/>
                          <a:latin typeface="+mj-lt"/>
                        </a:rPr>
                        <a:t>% Totalmente de acuerdo + % De acuerdo</a:t>
                      </a:r>
                    </a:p>
                  </a:txBody>
                  <a:tcPr marL="5314" marR="5314" marT="5314"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1C24"/>
                    </a:solidFill>
                  </a:tcPr>
                </a:tc>
                <a:tc hMerge="1">
                  <a:txBody>
                    <a:bodyPr/>
                    <a:lstStyle/>
                    <a:p>
                      <a:pPr algn="ctr" fontAlgn="b"/>
                      <a:endParaRPr lang="es-ES" sz="1400" b="1" i="0" u="none" strike="noStrike" dirty="0">
                        <a:solidFill>
                          <a:srgbClr val="FFFFFF"/>
                        </a:solidFill>
                        <a:effectLst/>
                        <a:latin typeface="+mj-lt"/>
                      </a:endParaRPr>
                    </a:p>
                  </a:txBody>
                  <a:tcPr marL="5314" marR="5314" marT="5314"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b"/>
                      <a:r>
                        <a:rPr lang="es-ES" sz="1400" b="1" i="0" u="none" strike="noStrike" dirty="0">
                          <a:solidFill>
                            <a:schemeClr val="tx1"/>
                          </a:solidFill>
                          <a:effectLst/>
                          <a:latin typeface="+mj-lt"/>
                        </a:rPr>
                        <a:t>% Ni de acuerdo ni en </a:t>
                      </a:r>
                      <a:r>
                        <a:rPr lang="es-ES" sz="1400" b="1" i="0" u="none" strike="noStrike" dirty="0" err="1">
                          <a:solidFill>
                            <a:schemeClr val="tx1"/>
                          </a:solidFill>
                          <a:effectLst/>
                          <a:latin typeface="+mj-lt"/>
                        </a:rPr>
                        <a:t>desac</a:t>
                      </a:r>
                      <a:r>
                        <a:rPr lang="es-ES" sz="1400" b="1" i="0" u="none" strike="noStrike" dirty="0">
                          <a:solidFill>
                            <a:schemeClr val="tx1"/>
                          </a:solidFill>
                          <a:effectLst/>
                          <a:latin typeface="+mj-lt"/>
                        </a:rPr>
                        <a:t> + % En desacuerdo</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endParaRPr lang="es-ES" sz="1400" b="1" i="0" u="none" strike="noStrike" dirty="0">
                        <a:solidFill>
                          <a:schemeClr val="tx1"/>
                        </a:solidFill>
                        <a:effectLst/>
                        <a:latin typeface="+mj-lt"/>
                      </a:endParaRP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7">
                  <a:txBody>
                    <a:bodyPr/>
                    <a:lstStyle/>
                    <a:p>
                      <a:pPr algn="ctr" fontAlgn="b"/>
                      <a:r>
                        <a:rPr lang="es-PE" sz="1400" b="1" i="0" u="none" strike="noStrike" dirty="0">
                          <a:solidFill>
                            <a:schemeClr val="bg1"/>
                          </a:solidFill>
                          <a:effectLst/>
                          <a:latin typeface="+mj-lt"/>
                        </a:rPr>
                        <a:t>% Totalmente en desacuerdo</a:t>
                      </a:r>
                    </a:p>
                  </a:txBody>
                  <a:tcPr marL="5314" marR="5314" marT="531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solidFill>
                  </a:tcPr>
                </a:tc>
                <a:tc hMerge="1">
                  <a:txBody>
                    <a:bodyPr/>
                    <a:lstStyle/>
                    <a:p>
                      <a:pPr algn="ctr" fontAlgn="b"/>
                      <a:endParaRPr lang="es-PE" sz="1400" b="1" i="0" u="none" strike="noStrike" dirty="0">
                        <a:solidFill>
                          <a:schemeClr val="tx1"/>
                        </a:solidFill>
                        <a:effectLst/>
                        <a:latin typeface="+mj-lt"/>
                      </a:endParaRPr>
                    </a:p>
                  </a:txBody>
                  <a:tcPr marL="5314" marR="5314" marT="531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 xmlns:a16="http://schemas.microsoft.com/office/drawing/2014/main" val="10001"/>
                  </a:ext>
                </a:extLst>
              </a:tr>
              <a:tr h="218745">
                <a:tc>
                  <a:txBody>
                    <a:bodyPr/>
                    <a:lstStyle/>
                    <a:p>
                      <a:pPr algn="l" fontAlgn="b"/>
                      <a:endParaRPr lang="es-PE" sz="1400" b="0" i="0" u="none" strike="noStrike">
                        <a:solidFill>
                          <a:srgbClr val="000000"/>
                        </a:solidFill>
                        <a:effectLst/>
                        <a:latin typeface="+mj-lt"/>
                      </a:endParaRPr>
                    </a:p>
                  </a:txBody>
                  <a:tcPr marL="5314" marR="5314" marT="53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s-PE" sz="1400" b="1" i="0" u="none" strike="noStrike" dirty="0">
                          <a:solidFill>
                            <a:srgbClr val="FFFFFF"/>
                          </a:solidFill>
                          <a:effectLst/>
                          <a:latin typeface="+mj-lt"/>
                        </a:rPr>
                        <a:t>2017</a:t>
                      </a:r>
                    </a:p>
                  </a:txBody>
                  <a:tcPr marL="5314" marR="5314" marT="5314"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ED1C24"/>
                      </a:solidFill>
                      <a:prstDash val="solid"/>
                      <a:round/>
                      <a:headEnd type="none" w="med" len="med"/>
                      <a:tailEnd type="none" w="med" len="med"/>
                    </a:lnB>
                    <a:solidFill>
                      <a:srgbClr val="ED1C24"/>
                    </a:solidFill>
                  </a:tcPr>
                </a:tc>
                <a:tc>
                  <a:txBody>
                    <a:bodyPr/>
                    <a:lstStyle/>
                    <a:p>
                      <a:pPr algn="ctr" fontAlgn="b"/>
                      <a:r>
                        <a:rPr lang="es-PE" sz="1400" b="1" i="0" u="none" strike="noStrike" dirty="0">
                          <a:solidFill>
                            <a:srgbClr val="FFFFFF"/>
                          </a:solidFill>
                          <a:effectLst/>
                          <a:latin typeface="+mj-lt"/>
                        </a:rPr>
                        <a:t>2015</a:t>
                      </a:r>
                    </a:p>
                  </a:txBody>
                  <a:tcPr marL="5314" marR="5314" marT="531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1C24"/>
                    </a:solidFill>
                  </a:tcPr>
                </a:tc>
                <a:tc>
                  <a:txBody>
                    <a:bodyPr/>
                    <a:lstStyle/>
                    <a:p>
                      <a:pPr algn="ctr" fontAlgn="b"/>
                      <a:r>
                        <a:rPr lang="es-PE" sz="1400" b="1" i="0" u="none" strike="noStrike" dirty="0">
                          <a:solidFill>
                            <a:srgbClr val="FFFFFF"/>
                          </a:solidFill>
                          <a:effectLst/>
                          <a:latin typeface="+mj-lt"/>
                        </a:rPr>
                        <a:t>2013</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1C24"/>
                    </a:solidFill>
                  </a:tcPr>
                </a:tc>
                <a:tc>
                  <a:txBody>
                    <a:bodyPr/>
                    <a:lstStyle/>
                    <a:p>
                      <a:pPr algn="ctr" fontAlgn="b"/>
                      <a:r>
                        <a:rPr lang="es-PE" sz="1400" b="1" i="0" u="none" strike="noStrike" dirty="0">
                          <a:solidFill>
                            <a:srgbClr val="FFFFFF"/>
                          </a:solidFill>
                          <a:effectLst/>
                          <a:latin typeface="+mj-lt"/>
                        </a:rPr>
                        <a:t>2012</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1C24"/>
                    </a:solidFill>
                  </a:tcPr>
                </a:tc>
                <a:tc>
                  <a:txBody>
                    <a:bodyPr/>
                    <a:lstStyle/>
                    <a:p>
                      <a:pPr algn="ctr" fontAlgn="b"/>
                      <a:r>
                        <a:rPr lang="es-PE" sz="1400" b="1" i="0" u="none" strike="noStrike" dirty="0">
                          <a:solidFill>
                            <a:srgbClr val="FFFFFF"/>
                          </a:solidFill>
                          <a:effectLst/>
                          <a:latin typeface="+mj-lt"/>
                        </a:rPr>
                        <a:t>2010</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1C24"/>
                    </a:solidFill>
                  </a:tcPr>
                </a:tc>
                <a:tc>
                  <a:txBody>
                    <a:bodyPr/>
                    <a:lstStyle/>
                    <a:p>
                      <a:pPr algn="ctr" fontAlgn="b"/>
                      <a:r>
                        <a:rPr lang="es-PE" sz="1400" b="1" i="0" u="none" strike="noStrike" dirty="0">
                          <a:solidFill>
                            <a:srgbClr val="FFFFFF"/>
                          </a:solidFill>
                          <a:effectLst/>
                          <a:latin typeface="+mj-lt"/>
                        </a:rPr>
                        <a:t>2008</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1C24"/>
                    </a:solidFill>
                  </a:tcPr>
                </a:tc>
                <a:tc>
                  <a:txBody>
                    <a:bodyPr/>
                    <a:lstStyle/>
                    <a:p>
                      <a:pPr algn="ctr" fontAlgn="b"/>
                      <a:r>
                        <a:rPr lang="es-PE" sz="1400" b="1" i="0" u="none" strike="noStrike" dirty="0">
                          <a:solidFill>
                            <a:srgbClr val="FFFFFF"/>
                          </a:solidFill>
                          <a:effectLst/>
                          <a:latin typeface="+mj-lt"/>
                        </a:rPr>
                        <a:t>2006</a:t>
                      </a:r>
                    </a:p>
                  </a:txBody>
                  <a:tcPr marL="5314" marR="5314" marT="531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1C24"/>
                    </a:solidFill>
                  </a:tcPr>
                </a:tc>
                <a:tc>
                  <a:txBody>
                    <a:bodyPr/>
                    <a:lstStyle/>
                    <a:p>
                      <a:pPr algn="ctr" fontAlgn="b"/>
                      <a:r>
                        <a:rPr lang="es-PE" sz="1400" b="1" i="0" u="none" strike="noStrike" dirty="0">
                          <a:solidFill>
                            <a:schemeClr val="tx1"/>
                          </a:solidFill>
                          <a:effectLst/>
                          <a:latin typeface="+mj-lt"/>
                        </a:rPr>
                        <a:t>2017</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s-PE" sz="1400" b="1" i="0" u="none" strike="noStrike" dirty="0">
                          <a:solidFill>
                            <a:schemeClr val="tx1"/>
                          </a:solidFill>
                          <a:effectLst/>
                          <a:latin typeface="+mj-lt"/>
                        </a:rPr>
                        <a:t>2015</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s-PE" sz="1400" b="1" i="0" u="none" strike="noStrike" dirty="0">
                          <a:solidFill>
                            <a:schemeClr val="tx1"/>
                          </a:solidFill>
                          <a:effectLst/>
                          <a:latin typeface="+mj-lt"/>
                        </a:rPr>
                        <a:t>2013</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s-PE" sz="1400" b="1" i="0" u="none" strike="noStrike" dirty="0">
                          <a:solidFill>
                            <a:schemeClr val="tx1"/>
                          </a:solidFill>
                          <a:effectLst/>
                          <a:latin typeface="+mj-lt"/>
                        </a:rPr>
                        <a:t>2012</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s-PE" sz="1400" b="1" i="0" u="none" strike="noStrike" dirty="0">
                          <a:solidFill>
                            <a:schemeClr val="tx1"/>
                          </a:solidFill>
                          <a:effectLst/>
                          <a:latin typeface="+mj-lt"/>
                        </a:rPr>
                        <a:t>2010</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s-PE" sz="1400" b="1" i="0" u="none" strike="noStrike" dirty="0">
                          <a:solidFill>
                            <a:schemeClr val="tx1"/>
                          </a:solidFill>
                          <a:effectLst/>
                          <a:latin typeface="+mj-lt"/>
                        </a:rPr>
                        <a:t>2008</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s-PE" sz="1400" b="1" i="0" u="none" strike="noStrike" dirty="0">
                          <a:solidFill>
                            <a:schemeClr val="tx1"/>
                          </a:solidFill>
                          <a:effectLst/>
                          <a:latin typeface="+mj-lt"/>
                        </a:rPr>
                        <a:t>2006</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s-PE" sz="1400" b="1" i="0" u="none" strike="noStrike" dirty="0">
                          <a:solidFill>
                            <a:schemeClr val="bg1"/>
                          </a:solidFill>
                          <a:effectLst/>
                          <a:latin typeface="+mj-lt"/>
                        </a:rPr>
                        <a:t>2017</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4561C7"/>
                      </a:solidFill>
                      <a:prstDash val="solid"/>
                      <a:round/>
                      <a:headEnd type="none" w="med" len="med"/>
                      <a:tailEnd type="none" w="med" len="med"/>
                    </a:lnB>
                    <a:solidFill>
                      <a:srgbClr val="4561C7"/>
                    </a:solidFill>
                  </a:tcPr>
                </a:tc>
                <a:tc>
                  <a:txBody>
                    <a:bodyPr/>
                    <a:lstStyle/>
                    <a:p>
                      <a:pPr algn="ctr" fontAlgn="b"/>
                      <a:r>
                        <a:rPr lang="es-PE" sz="1400" b="1" i="0" u="none" strike="noStrike" dirty="0">
                          <a:solidFill>
                            <a:schemeClr val="bg1"/>
                          </a:solidFill>
                          <a:effectLst/>
                          <a:latin typeface="+mj-lt"/>
                        </a:rPr>
                        <a:t>2015</a:t>
                      </a:r>
                    </a:p>
                  </a:txBody>
                  <a:tcPr marL="5314" marR="5314" marT="531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solidFill>
                  </a:tcPr>
                </a:tc>
                <a:tc>
                  <a:txBody>
                    <a:bodyPr/>
                    <a:lstStyle/>
                    <a:p>
                      <a:pPr algn="ctr" fontAlgn="b"/>
                      <a:r>
                        <a:rPr lang="es-PE" sz="1400" b="1" i="0" u="none" strike="noStrike" dirty="0">
                          <a:solidFill>
                            <a:schemeClr val="bg1"/>
                          </a:solidFill>
                          <a:effectLst/>
                          <a:latin typeface="+mj-lt"/>
                        </a:rPr>
                        <a:t>2013</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solidFill>
                  </a:tcPr>
                </a:tc>
                <a:tc>
                  <a:txBody>
                    <a:bodyPr/>
                    <a:lstStyle/>
                    <a:p>
                      <a:pPr algn="ctr" fontAlgn="b"/>
                      <a:r>
                        <a:rPr lang="es-PE" sz="1400" b="1" i="0" u="none" strike="noStrike" dirty="0">
                          <a:solidFill>
                            <a:schemeClr val="bg1"/>
                          </a:solidFill>
                          <a:effectLst/>
                          <a:latin typeface="+mj-lt"/>
                        </a:rPr>
                        <a:t>2012</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solidFill>
                  </a:tcPr>
                </a:tc>
                <a:tc>
                  <a:txBody>
                    <a:bodyPr/>
                    <a:lstStyle/>
                    <a:p>
                      <a:pPr algn="ctr" fontAlgn="b"/>
                      <a:r>
                        <a:rPr lang="es-PE" sz="1400" b="1" i="0" u="none" strike="noStrike" dirty="0">
                          <a:solidFill>
                            <a:schemeClr val="bg1"/>
                          </a:solidFill>
                          <a:effectLst/>
                          <a:latin typeface="+mj-lt"/>
                        </a:rPr>
                        <a:t>2010</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solidFill>
                  </a:tcPr>
                </a:tc>
                <a:tc>
                  <a:txBody>
                    <a:bodyPr/>
                    <a:lstStyle/>
                    <a:p>
                      <a:pPr algn="ctr" fontAlgn="b"/>
                      <a:r>
                        <a:rPr lang="es-PE" sz="1400" b="1" i="0" u="none" strike="noStrike" dirty="0">
                          <a:solidFill>
                            <a:schemeClr val="bg1"/>
                          </a:solidFill>
                          <a:effectLst/>
                          <a:latin typeface="+mj-lt"/>
                        </a:rPr>
                        <a:t>2008</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solidFill>
                  </a:tcPr>
                </a:tc>
                <a:tc>
                  <a:txBody>
                    <a:bodyPr/>
                    <a:lstStyle/>
                    <a:p>
                      <a:pPr algn="ctr" fontAlgn="b"/>
                      <a:r>
                        <a:rPr lang="es-PE" sz="1400" b="1" i="0" u="none" strike="noStrike" dirty="0">
                          <a:solidFill>
                            <a:schemeClr val="bg1"/>
                          </a:solidFill>
                          <a:effectLst/>
                          <a:latin typeface="+mj-lt"/>
                        </a:rPr>
                        <a:t>2006</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solidFill>
                  </a:tcPr>
                </a:tc>
                <a:extLst>
                  <a:ext uri="{0D108BD9-81ED-4DB2-BD59-A6C34878D82A}">
                    <a16:rowId xmlns="" xmlns:a16="http://schemas.microsoft.com/office/drawing/2014/main" val="10002"/>
                  </a:ext>
                </a:extLst>
              </a:tr>
              <a:tr h="1131754">
                <a:tc>
                  <a:txBody>
                    <a:bodyPr/>
                    <a:lstStyle/>
                    <a:p>
                      <a:pPr algn="just">
                        <a:lnSpc>
                          <a:spcPct val="115000"/>
                        </a:lnSpc>
                        <a:spcAft>
                          <a:spcPts val="0"/>
                        </a:spcAft>
                      </a:pPr>
                      <a:r>
                        <a:rPr lang="es-PE" sz="1400" dirty="0">
                          <a:effectLst/>
                          <a:latin typeface="+mj-lt"/>
                          <a:ea typeface="Calibri" panose="020F0502020204030204" pitchFamily="34" charset="0"/>
                          <a:cs typeface="Times New Roman" panose="02020603050405020304" pitchFamily="18" charset="0"/>
                        </a:rPr>
                        <a:t>Que una autoridad elegida coloque a simpatizantes poco calificados en puestos clave</a:t>
                      </a:r>
                      <a:r>
                        <a:rPr lang="es-PE" sz="1400" dirty="0">
                          <a:effectLst/>
                          <a:latin typeface="+mj-lt"/>
                          <a:ea typeface="Times New Roman" panose="02020603050405020304" pitchFamily="18" charset="0"/>
                          <a:cs typeface="Times New Roman" panose="02020603050405020304" pitchFamily="18" charset="0"/>
                        </a:rPr>
                        <a:t> </a:t>
                      </a:r>
                      <a:endParaRPr lang="es-PE" sz="2000" dirty="0">
                        <a:effectLst/>
                        <a:latin typeface="+mj-lt"/>
                        <a:ea typeface="Calibri" panose="020F0502020204030204" pitchFamily="34" charset="0"/>
                        <a:cs typeface="Times New Roman" panose="02020603050405020304" pitchFamily="18" charset="0"/>
                      </a:endParaRPr>
                    </a:p>
                  </a:txBody>
                  <a:tcPr marL="45085" marR="45085" marT="0" marB="0" anchor="ctr">
                    <a:lnL w="12700" cap="flat" cmpd="sng" algn="ctr">
                      <a:solidFill>
                        <a:schemeClr val="tx1"/>
                      </a:solidFill>
                      <a:prstDash val="solid"/>
                      <a:round/>
                      <a:headEnd type="none" w="med" len="med"/>
                      <a:tailEnd type="none" w="med" len="med"/>
                    </a:lnL>
                    <a:lnR w="28575" cap="flat" cmpd="sng" algn="ctr">
                      <a:solidFill>
                        <a:srgbClr val="ED1C24"/>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600" b="1" i="0" u="none" strike="noStrike" dirty="0">
                          <a:solidFill>
                            <a:srgbClr val="000000"/>
                          </a:solidFill>
                          <a:effectLst/>
                          <a:latin typeface="+mj-lt"/>
                        </a:rPr>
                        <a:t>10</a:t>
                      </a:r>
                    </a:p>
                  </a:txBody>
                  <a:tcPr marL="5314" marR="5314" marT="5314" marB="0" anchor="ctr">
                    <a:lnL w="28575" cap="flat" cmpd="sng" algn="ctr">
                      <a:solidFill>
                        <a:srgbClr val="ED1C24"/>
                      </a:solidFill>
                      <a:prstDash val="solid"/>
                      <a:round/>
                      <a:headEnd type="none" w="med" len="med"/>
                      <a:tailEnd type="none" w="med" len="med"/>
                    </a:lnL>
                    <a:lnR w="28575" cap="flat" cmpd="sng" algn="ctr">
                      <a:solidFill>
                        <a:srgbClr val="ED1C24"/>
                      </a:solidFill>
                      <a:prstDash val="solid"/>
                      <a:round/>
                      <a:headEnd type="none" w="med" len="med"/>
                      <a:tailEnd type="none" w="med" len="med"/>
                    </a:lnR>
                    <a:lnT w="28575" cap="flat" cmpd="sng" algn="ctr">
                      <a:solidFill>
                        <a:srgbClr val="ED1C2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8</a:t>
                      </a:r>
                    </a:p>
                  </a:txBody>
                  <a:tcPr marL="5314" marR="5314" marT="5314" marB="0" anchor="ctr">
                    <a:lnL w="28575" cap="flat" cmpd="sng" algn="ctr">
                      <a:solidFill>
                        <a:srgbClr val="ED1C2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12</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7</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12</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6</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7</a:t>
                      </a:r>
                    </a:p>
                  </a:txBody>
                  <a:tcPr marL="5314" marR="5314" marT="5314" marB="0" anchor="ctr">
                    <a:lnL w="635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1" i="0" u="none" strike="noStrike" dirty="0">
                          <a:solidFill>
                            <a:srgbClr val="000000"/>
                          </a:solidFill>
                          <a:effectLst/>
                          <a:latin typeface="+mj-lt"/>
                        </a:rPr>
                        <a:t>61</a:t>
                      </a:r>
                    </a:p>
                  </a:txBody>
                  <a:tcPr marL="5314" marR="5314" marT="5314" marB="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68</a:t>
                      </a:r>
                    </a:p>
                  </a:txBody>
                  <a:tcPr marL="5314" marR="5314" marT="5314" marB="0" anchor="ctr">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71</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65</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69</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72</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65</a:t>
                      </a:r>
                    </a:p>
                  </a:txBody>
                  <a:tcPr marL="5314" marR="5314" marT="5314" marB="0" anchor="ctr">
                    <a:lnL w="12700" cap="flat" cmpd="sng" algn="ctr">
                      <a:solidFill>
                        <a:schemeClr val="tx1"/>
                      </a:solidFill>
                      <a:prstDash val="solid"/>
                      <a:round/>
                      <a:headEnd type="none" w="med" len="med"/>
                      <a:tailEnd type="none" w="med" len="med"/>
                    </a:lnL>
                    <a:lnR w="28575" cap="flat" cmpd="sng" algn="ctr">
                      <a:solidFill>
                        <a:srgbClr val="4561C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1" i="0" u="none" strike="noStrike" dirty="0">
                          <a:solidFill>
                            <a:srgbClr val="000000"/>
                          </a:solidFill>
                          <a:effectLst/>
                          <a:latin typeface="+mj-lt"/>
                        </a:rPr>
                        <a:t>28</a:t>
                      </a:r>
                    </a:p>
                  </a:txBody>
                  <a:tcPr marL="5314" marR="5314" marT="5314" marB="0" anchor="ctr">
                    <a:lnL w="28575" cap="flat" cmpd="sng" algn="ctr">
                      <a:solidFill>
                        <a:srgbClr val="4561C7"/>
                      </a:solidFill>
                      <a:prstDash val="solid"/>
                      <a:round/>
                      <a:headEnd type="none" w="med" len="med"/>
                      <a:tailEnd type="none" w="med" len="med"/>
                    </a:lnL>
                    <a:lnR w="28575" cap="flat" cmpd="sng" algn="ctr">
                      <a:solidFill>
                        <a:srgbClr val="4561C7"/>
                      </a:solidFill>
                      <a:prstDash val="solid"/>
                      <a:round/>
                      <a:headEnd type="none" w="med" len="med"/>
                      <a:tailEnd type="none" w="med" len="med"/>
                    </a:lnR>
                    <a:lnT w="28575" cap="flat" cmpd="sng" algn="ctr">
                      <a:solidFill>
                        <a:srgbClr val="4561C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23</a:t>
                      </a:r>
                    </a:p>
                  </a:txBody>
                  <a:tcPr marL="5314" marR="5314" marT="5314" marB="0" anchor="ctr">
                    <a:lnL w="28575" cap="flat" cmpd="sng" algn="ctr">
                      <a:solidFill>
                        <a:srgbClr val="4561C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17</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27</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18</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a:solidFill>
                            <a:srgbClr val="000000"/>
                          </a:solidFill>
                          <a:effectLst/>
                          <a:latin typeface="+mj-lt"/>
                        </a:rPr>
                        <a:t>21</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a:solidFill>
                            <a:srgbClr val="000000"/>
                          </a:solidFill>
                          <a:effectLst/>
                          <a:latin typeface="+mj-lt"/>
                        </a:rPr>
                        <a:t>27</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extLst>
                  <a:ext uri="{0D108BD9-81ED-4DB2-BD59-A6C34878D82A}">
                    <a16:rowId xmlns="" xmlns:a16="http://schemas.microsoft.com/office/drawing/2014/main" val="10003"/>
                  </a:ext>
                </a:extLst>
              </a:tr>
              <a:tr h="1212800">
                <a:tc>
                  <a:txBody>
                    <a:bodyPr/>
                    <a:lstStyle/>
                    <a:p>
                      <a:pPr algn="just">
                        <a:lnSpc>
                          <a:spcPct val="115000"/>
                        </a:lnSpc>
                        <a:spcAft>
                          <a:spcPts val="0"/>
                        </a:spcAft>
                      </a:pPr>
                      <a:r>
                        <a:rPr lang="es-PE" sz="1400" dirty="0">
                          <a:effectLst/>
                          <a:latin typeface="+mj-lt"/>
                          <a:ea typeface="Calibri" panose="020F0502020204030204" pitchFamily="34" charset="0"/>
                          <a:cs typeface="Times New Roman" panose="02020603050405020304" pitchFamily="18" charset="0"/>
                        </a:rPr>
                        <a:t>Pagar una ‘propina’ para que le perdonen una multa o para agilizar un trámite público</a:t>
                      </a:r>
                      <a:r>
                        <a:rPr lang="es-PE" sz="1400" dirty="0">
                          <a:effectLst/>
                          <a:latin typeface="+mj-lt"/>
                          <a:ea typeface="Times New Roman" panose="02020603050405020304" pitchFamily="18" charset="0"/>
                          <a:cs typeface="Times New Roman" panose="02020603050405020304" pitchFamily="18" charset="0"/>
                        </a:rPr>
                        <a:t> </a:t>
                      </a:r>
                      <a:endParaRPr lang="es-PE" sz="2000" dirty="0">
                        <a:effectLst/>
                        <a:latin typeface="+mj-lt"/>
                        <a:ea typeface="Calibri" panose="020F0502020204030204" pitchFamily="34" charset="0"/>
                        <a:cs typeface="Times New Roman" panose="02020603050405020304" pitchFamily="18" charset="0"/>
                      </a:endParaRPr>
                    </a:p>
                  </a:txBody>
                  <a:tcPr marL="45085" marR="45085" marT="0" marB="0" anchor="ctr">
                    <a:lnL w="12700" cap="flat" cmpd="sng" algn="ctr">
                      <a:solidFill>
                        <a:schemeClr val="tx1"/>
                      </a:solidFill>
                      <a:prstDash val="solid"/>
                      <a:round/>
                      <a:headEnd type="none" w="med" len="med"/>
                      <a:tailEnd type="none" w="med" len="med"/>
                    </a:lnL>
                    <a:lnR w="28575" cap="flat" cmpd="sng" algn="ctr">
                      <a:solidFill>
                        <a:srgbClr val="ED1C2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600" b="1" i="0" u="none" strike="noStrike" dirty="0">
                          <a:solidFill>
                            <a:srgbClr val="000000"/>
                          </a:solidFill>
                          <a:effectLst/>
                          <a:latin typeface="+mj-lt"/>
                        </a:rPr>
                        <a:t>6</a:t>
                      </a:r>
                    </a:p>
                  </a:txBody>
                  <a:tcPr marL="5314" marR="5314" marT="5314" marB="0" anchor="ctr">
                    <a:lnL w="28575" cap="flat" cmpd="sng" algn="ctr">
                      <a:solidFill>
                        <a:srgbClr val="ED1C24"/>
                      </a:solidFill>
                      <a:prstDash val="solid"/>
                      <a:round/>
                      <a:headEnd type="none" w="med" len="med"/>
                      <a:tailEnd type="none" w="med" len="med"/>
                    </a:lnL>
                    <a:lnR w="28575" cap="flat" cmpd="sng" algn="ctr">
                      <a:solidFill>
                        <a:srgbClr val="ED1C2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4</a:t>
                      </a:r>
                    </a:p>
                  </a:txBody>
                  <a:tcPr marL="5314" marR="5314" marT="5314" marB="0" anchor="ctr">
                    <a:lnL w="28575" cap="flat" cmpd="sng" algn="ctr">
                      <a:solidFill>
                        <a:srgbClr val="ED1C2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8</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a:solidFill>
                            <a:srgbClr val="000000"/>
                          </a:solidFill>
                          <a:effectLst/>
                          <a:latin typeface="+mj-lt"/>
                        </a:rPr>
                        <a:t>2</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4</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3</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5</a:t>
                      </a:r>
                    </a:p>
                  </a:txBody>
                  <a:tcPr marL="5314" marR="5314" marT="5314" marB="0" anchor="ctr">
                    <a:lnL w="635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1" i="0" u="none" strike="noStrike" dirty="0">
                          <a:solidFill>
                            <a:srgbClr val="000000"/>
                          </a:solidFill>
                          <a:effectLst/>
                          <a:latin typeface="+mj-lt"/>
                        </a:rPr>
                        <a:t>66</a:t>
                      </a:r>
                    </a:p>
                  </a:txBody>
                  <a:tcPr marL="5314" marR="5314" marT="5314" marB="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77</a:t>
                      </a:r>
                    </a:p>
                  </a:txBody>
                  <a:tcPr marL="5314" marR="5314" marT="5314" marB="0" anchor="ctr">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73</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a:solidFill>
                            <a:srgbClr val="000000"/>
                          </a:solidFill>
                          <a:effectLst/>
                          <a:latin typeface="+mj-lt"/>
                        </a:rPr>
                        <a:t>64</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76</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78</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67</a:t>
                      </a:r>
                    </a:p>
                  </a:txBody>
                  <a:tcPr marL="5314" marR="5314" marT="5314" marB="0" anchor="ctr">
                    <a:lnL w="12700" cap="flat" cmpd="sng" algn="ctr">
                      <a:solidFill>
                        <a:schemeClr val="tx1"/>
                      </a:solidFill>
                      <a:prstDash val="solid"/>
                      <a:round/>
                      <a:headEnd type="none" w="med" len="med"/>
                      <a:tailEnd type="none" w="med" len="med"/>
                    </a:lnL>
                    <a:lnR w="28575" cap="flat" cmpd="sng" algn="ctr">
                      <a:solidFill>
                        <a:srgbClr val="4561C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1" i="0" u="none" strike="noStrike" dirty="0">
                          <a:solidFill>
                            <a:srgbClr val="000000"/>
                          </a:solidFill>
                          <a:effectLst/>
                          <a:latin typeface="+mj-lt"/>
                        </a:rPr>
                        <a:t>26</a:t>
                      </a:r>
                    </a:p>
                  </a:txBody>
                  <a:tcPr marL="5314" marR="5314" marT="5314" marB="0" anchor="ctr">
                    <a:lnL w="28575" cap="flat" cmpd="sng" algn="ctr">
                      <a:solidFill>
                        <a:srgbClr val="4561C7"/>
                      </a:solidFill>
                      <a:prstDash val="solid"/>
                      <a:round/>
                      <a:headEnd type="none" w="med" len="med"/>
                      <a:tailEnd type="none" w="med" len="med"/>
                    </a:lnL>
                    <a:lnR w="28575" cap="flat" cmpd="sng" algn="ctr">
                      <a:solidFill>
                        <a:srgbClr val="4561C7"/>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a:solidFill>
                            <a:srgbClr val="000000"/>
                          </a:solidFill>
                          <a:effectLst/>
                          <a:latin typeface="+mj-lt"/>
                        </a:rPr>
                        <a:t>18</a:t>
                      </a:r>
                    </a:p>
                  </a:txBody>
                  <a:tcPr marL="5314" marR="5314" marT="5314" marB="0" anchor="ctr">
                    <a:lnL w="28575" cap="flat" cmpd="sng" algn="ctr">
                      <a:solidFill>
                        <a:srgbClr val="4561C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19</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34</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20</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18</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a:solidFill>
                            <a:srgbClr val="000000"/>
                          </a:solidFill>
                          <a:effectLst/>
                          <a:latin typeface="+mj-lt"/>
                        </a:rPr>
                        <a:t>27</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extLst>
                  <a:ext uri="{0D108BD9-81ED-4DB2-BD59-A6C34878D82A}">
                    <a16:rowId xmlns="" xmlns:a16="http://schemas.microsoft.com/office/drawing/2014/main" val="10005"/>
                  </a:ext>
                </a:extLst>
              </a:tr>
              <a:tr h="724911">
                <a:tc>
                  <a:txBody>
                    <a:bodyPr/>
                    <a:lstStyle/>
                    <a:p>
                      <a:pPr algn="just">
                        <a:lnSpc>
                          <a:spcPct val="115000"/>
                        </a:lnSpc>
                        <a:spcAft>
                          <a:spcPts val="0"/>
                        </a:spcAft>
                      </a:pPr>
                      <a:r>
                        <a:rPr lang="es-PE" sz="1400" dirty="0">
                          <a:effectLst/>
                          <a:latin typeface="+mj-lt"/>
                          <a:ea typeface="Calibri" panose="020F0502020204030204" pitchFamily="34" charset="0"/>
                          <a:cs typeface="Times New Roman" panose="02020603050405020304" pitchFamily="18" charset="0"/>
                        </a:rPr>
                        <a:t>Piratear servicios públicos (agua, luz, cable, Internet, etc.)</a:t>
                      </a:r>
                      <a:endParaRPr lang="es-PE" sz="2000" dirty="0">
                        <a:effectLst/>
                        <a:latin typeface="+mj-lt"/>
                        <a:ea typeface="Calibri" panose="020F0502020204030204" pitchFamily="34" charset="0"/>
                        <a:cs typeface="Times New Roman" panose="02020603050405020304" pitchFamily="18" charset="0"/>
                      </a:endParaRPr>
                    </a:p>
                  </a:txBody>
                  <a:tcPr marL="45085" marR="45085" marT="0" marB="0" anchor="ctr">
                    <a:lnL w="12700" cap="flat" cmpd="sng" algn="ctr">
                      <a:solidFill>
                        <a:schemeClr val="tx1"/>
                      </a:solidFill>
                      <a:prstDash val="solid"/>
                      <a:round/>
                      <a:headEnd type="none" w="med" len="med"/>
                      <a:tailEnd type="none" w="med" len="med"/>
                    </a:lnL>
                    <a:lnR w="28575" cap="flat" cmpd="sng" algn="ctr">
                      <a:solidFill>
                        <a:srgbClr val="ED1C2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PE" sz="1600" b="1" i="0" u="none" strike="noStrike" dirty="0">
                          <a:solidFill>
                            <a:srgbClr val="000000"/>
                          </a:solidFill>
                          <a:effectLst/>
                          <a:latin typeface="+mj-lt"/>
                        </a:rPr>
                        <a:t>5</a:t>
                      </a:r>
                    </a:p>
                  </a:txBody>
                  <a:tcPr marL="5314" marR="5314" marT="5314" marB="0" anchor="ctr">
                    <a:lnL w="28575" cap="flat" cmpd="sng" algn="ctr">
                      <a:solidFill>
                        <a:srgbClr val="ED1C24"/>
                      </a:solidFill>
                      <a:prstDash val="solid"/>
                      <a:round/>
                      <a:headEnd type="none" w="med" len="med"/>
                      <a:tailEnd type="none" w="med" len="med"/>
                    </a:lnL>
                    <a:lnR w="28575" cap="flat" cmpd="sng" algn="ctr">
                      <a:solidFill>
                        <a:srgbClr val="ED1C2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2</a:t>
                      </a:r>
                    </a:p>
                  </a:txBody>
                  <a:tcPr marL="5314" marR="5314" marT="5314" marB="0" anchor="ctr">
                    <a:lnL w="28575" cap="flat" cmpd="sng" algn="ctr">
                      <a:solidFill>
                        <a:srgbClr val="ED1C2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4</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0</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635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1" i="0" u="none" strike="noStrike" dirty="0">
                          <a:solidFill>
                            <a:srgbClr val="000000"/>
                          </a:solidFill>
                          <a:effectLst/>
                          <a:latin typeface="+mj-lt"/>
                        </a:rPr>
                        <a:t>67</a:t>
                      </a:r>
                    </a:p>
                  </a:txBody>
                  <a:tcPr marL="5314" marR="5314" marT="5314" marB="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72</a:t>
                      </a:r>
                    </a:p>
                  </a:txBody>
                  <a:tcPr marL="5314" marR="5314" marT="5314" marB="0" anchor="ctr">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66</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62</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12700" cap="flat" cmpd="sng" algn="ctr">
                      <a:solidFill>
                        <a:schemeClr val="tx1"/>
                      </a:solidFill>
                      <a:prstDash val="solid"/>
                      <a:round/>
                      <a:headEnd type="none" w="med" len="med"/>
                      <a:tailEnd type="none" w="med" len="med"/>
                    </a:lnL>
                    <a:lnR w="28575" cap="flat" cmpd="sng" algn="ctr">
                      <a:solidFill>
                        <a:srgbClr val="4561C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1" i="0" u="none" strike="noStrike" dirty="0">
                          <a:solidFill>
                            <a:srgbClr val="000000"/>
                          </a:solidFill>
                          <a:effectLst/>
                          <a:latin typeface="+mj-lt"/>
                        </a:rPr>
                        <a:t>27</a:t>
                      </a:r>
                    </a:p>
                  </a:txBody>
                  <a:tcPr marL="5314" marR="5314" marT="5314" marB="0" anchor="ctr">
                    <a:lnL w="28575" cap="flat" cmpd="sng" algn="ctr">
                      <a:solidFill>
                        <a:srgbClr val="4561C7"/>
                      </a:solidFill>
                      <a:prstDash val="solid"/>
                      <a:round/>
                      <a:headEnd type="none" w="med" len="med"/>
                      <a:tailEnd type="none" w="med" len="med"/>
                    </a:lnL>
                    <a:lnR w="28575" cap="flat" cmpd="sng" algn="ctr">
                      <a:solidFill>
                        <a:srgbClr val="4561C7"/>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25</a:t>
                      </a:r>
                    </a:p>
                  </a:txBody>
                  <a:tcPr marL="5314" marR="5314" marT="5314" marB="0" anchor="ctr">
                    <a:lnL w="28575" cap="flat" cmpd="sng" algn="ctr">
                      <a:solidFill>
                        <a:srgbClr val="4561C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29</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38</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rPr>
                        <a:t>*</a:t>
                      </a:r>
                    </a:p>
                  </a:txBody>
                  <a:tcPr marL="5314" marR="5314" marT="5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extLst>
                  <a:ext uri="{0D108BD9-81ED-4DB2-BD59-A6C34878D82A}">
                    <a16:rowId xmlns="" xmlns:a16="http://schemas.microsoft.com/office/drawing/2014/main" val="10007"/>
                  </a:ext>
                </a:extLst>
              </a:tr>
              <a:tr h="338017">
                <a:tc>
                  <a:txBody>
                    <a:bodyPr/>
                    <a:lstStyle/>
                    <a:p>
                      <a:pPr algn="ctr" fontAlgn="b"/>
                      <a:r>
                        <a:rPr lang="es-PE" sz="1400" b="1" i="0" u="none" strike="noStrike" dirty="0">
                          <a:solidFill>
                            <a:schemeClr val="tx1"/>
                          </a:solidFill>
                          <a:effectLst/>
                          <a:latin typeface="+mj-lt"/>
                          <a:cs typeface="Arial" panose="020B0604020202020204" pitchFamily="34" charset="0"/>
                        </a:rPr>
                        <a:t>Promedio</a:t>
                      </a:r>
                    </a:p>
                  </a:txBody>
                  <a:tcPr marL="0" marR="0" marT="0" marB="0" anchor="ctr">
                    <a:lnL w="12700" cap="flat" cmpd="sng" algn="ctr">
                      <a:solidFill>
                        <a:schemeClr val="tx1"/>
                      </a:solidFill>
                      <a:prstDash val="solid"/>
                      <a:round/>
                      <a:headEnd type="none" w="med" len="med"/>
                      <a:tailEnd type="none" w="med" len="med"/>
                    </a:lnL>
                    <a:lnR w="28575" cap="flat" cmpd="sng" algn="ctr">
                      <a:solidFill>
                        <a:srgbClr val="ED1C2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PE" sz="1600" b="1" i="0" u="none" strike="noStrike" dirty="0">
                          <a:solidFill>
                            <a:srgbClr val="000000"/>
                          </a:solidFill>
                          <a:effectLst/>
                          <a:latin typeface="+mj-lt"/>
                          <a:cs typeface="Arial" panose="020B0604020202020204" pitchFamily="34" charset="0"/>
                        </a:rPr>
                        <a:t>7</a:t>
                      </a:r>
                    </a:p>
                  </a:txBody>
                  <a:tcPr marL="0" marR="0" marT="0" marB="0" anchor="ctr">
                    <a:lnL w="28575" cap="flat" cmpd="sng" algn="ctr">
                      <a:solidFill>
                        <a:srgbClr val="ED1C24"/>
                      </a:solidFill>
                      <a:prstDash val="solid"/>
                      <a:round/>
                      <a:headEnd type="none" w="med" len="med"/>
                      <a:tailEnd type="none" w="med" len="med"/>
                    </a:lnL>
                    <a:lnR w="28575" cap="flat" cmpd="sng" algn="ctr">
                      <a:solidFill>
                        <a:srgbClr val="ED1C24"/>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ED1C24"/>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6</a:t>
                      </a:r>
                    </a:p>
                  </a:txBody>
                  <a:tcPr marL="0" marR="0" marT="0" marB="0" anchor="ctr">
                    <a:lnL w="28575" cap="flat" cmpd="sng" algn="ctr">
                      <a:solidFill>
                        <a:srgbClr val="ED1C2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PE" sz="1600" b="1" i="0" u="none" strike="noStrike" dirty="0">
                          <a:solidFill>
                            <a:srgbClr val="000000"/>
                          </a:solidFill>
                          <a:effectLst/>
                          <a:latin typeface="+mj-lt"/>
                          <a:cs typeface="Arial" panose="020B0604020202020204" pitchFamily="34" charset="0"/>
                        </a:rPr>
                        <a:t>65</a:t>
                      </a:r>
                    </a:p>
                  </a:txBody>
                  <a:tcPr marL="0" marR="0" marT="0" marB="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72</a:t>
                      </a:r>
                    </a:p>
                  </a:txBody>
                  <a:tcPr marL="0" marR="0" marT="0" marB="0" anchor="ctr">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66</a:t>
                      </a:r>
                    </a:p>
                  </a:txBody>
                  <a:tcPr marL="0" marR="0" marT="0" marB="0" anchor="ctr">
                    <a:lnL w="12700" cap="flat" cmpd="sng" algn="ctr">
                      <a:solidFill>
                        <a:schemeClr val="tx1"/>
                      </a:solidFill>
                      <a:prstDash val="solid"/>
                      <a:round/>
                      <a:headEnd type="none" w="med" len="med"/>
                      <a:tailEnd type="none" w="med" len="med"/>
                    </a:lnL>
                    <a:lnR w="28575" cap="flat" cmpd="sng" algn="ctr">
                      <a:solidFill>
                        <a:srgbClr val="4561C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s-PE" sz="1600" b="1" i="0" u="none" strike="noStrike" dirty="0">
                          <a:solidFill>
                            <a:srgbClr val="000000"/>
                          </a:solidFill>
                          <a:effectLst/>
                          <a:latin typeface="+mj-lt"/>
                          <a:cs typeface="Arial" panose="020B0604020202020204" pitchFamily="34" charset="0"/>
                        </a:rPr>
                        <a:t>27</a:t>
                      </a:r>
                    </a:p>
                  </a:txBody>
                  <a:tcPr marL="0" marR="0" marT="0" marB="0" anchor="ctr">
                    <a:lnL w="28575" cap="flat" cmpd="sng" algn="ctr">
                      <a:solidFill>
                        <a:srgbClr val="4561C7"/>
                      </a:solidFill>
                      <a:prstDash val="solid"/>
                      <a:round/>
                      <a:headEnd type="none" w="med" len="med"/>
                      <a:tailEnd type="none" w="med" len="med"/>
                    </a:lnL>
                    <a:lnR w="28575" cap="flat" cmpd="sng" algn="ctr">
                      <a:solidFill>
                        <a:srgbClr val="4561C7"/>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4561C7"/>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22</a:t>
                      </a:r>
                    </a:p>
                  </a:txBody>
                  <a:tcPr marL="0" marR="0" marT="0" marB="0" anchor="ctr">
                    <a:lnL w="28575" cap="flat" cmpd="sng" algn="ctr">
                      <a:solidFill>
                        <a:srgbClr val="4561C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tc>
                  <a:txBody>
                    <a:bodyPr/>
                    <a:lstStyle/>
                    <a:p>
                      <a:pPr algn="ctr" fontAlgn="b"/>
                      <a:r>
                        <a:rPr lang="es-PE" sz="1600" b="0" i="0" u="none" strike="noStrike" dirty="0">
                          <a:solidFill>
                            <a:srgbClr val="000000"/>
                          </a:solidFill>
                          <a:effectLst/>
                          <a:latin typeface="+mj-lt"/>
                          <a:cs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61C7">
                        <a:alpha val="21000"/>
                      </a:srgbClr>
                    </a:solidFill>
                  </a:tcPr>
                </a:tc>
                <a:extLst>
                  <a:ext uri="{0D108BD9-81ED-4DB2-BD59-A6C34878D82A}">
                    <a16:rowId xmlns="" xmlns:a16="http://schemas.microsoft.com/office/drawing/2014/main" val="10008"/>
                  </a:ext>
                </a:extLst>
              </a:tr>
            </a:tbl>
          </a:graphicData>
        </a:graphic>
      </p:graphicFrame>
      <p:sp>
        <p:nvSpPr>
          <p:cNvPr id="7" name="CuadroTexto 6"/>
          <p:cNvSpPr txBox="1"/>
          <p:nvPr/>
        </p:nvSpPr>
        <p:spPr>
          <a:xfrm>
            <a:off x="4705211" y="6256636"/>
            <a:ext cx="4490114" cy="515719"/>
          </a:xfrm>
          <a:prstGeom prst="rect">
            <a:avLst/>
          </a:prstGeom>
        </p:spPr>
        <p:txBody>
          <a:bodyPr vert="horz" wrap="square" lIns="0" tIns="0" rIns="0" bIns="0" rtlCol="0">
            <a:spAutoFit/>
          </a:bodyPr>
          <a:lstStyle/>
          <a:p>
            <a:pPr marL="4763" algn="r" defTabSz="900227"/>
            <a:r>
              <a:rPr lang="es-PE" sz="1100" kern="0" dirty="0">
                <a:solidFill>
                  <a:sysClr val="windowText" lastClr="000000"/>
                </a:solidFill>
              </a:rPr>
              <a:t>En el 2015 se preguntó por:</a:t>
            </a:r>
            <a:r>
              <a:rPr lang="es-ES" sz="1100" kern="0" dirty="0">
                <a:solidFill>
                  <a:sysClr val="windowText" lastClr="000000"/>
                </a:solidFill>
              </a:rPr>
              <a:t>Que un funcionario público favorezca a parientes y amigos, Pagar “propina” para que le perdonen una multa, Robar servicios públicos (agua, luz, </a:t>
            </a:r>
            <a:r>
              <a:rPr lang="es-ES" sz="1100" kern="0" dirty="0" err="1">
                <a:solidFill>
                  <a:sysClr val="windowText" lastClr="000000"/>
                </a:solidFill>
              </a:rPr>
              <a:t>etc</a:t>
            </a:r>
            <a:r>
              <a:rPr lang="es-ES" sz="1100" kern="0" dirty="0">
                <a:solidFill>
                  <a:sysClr val="windowText" lastClr="000000"/>
                </a:solidFill>
              </a:rPr>
              <a:t>) .</a:t>
            </a:r>
            <a:endParaRPr lang="es-PE" sz="1100" kern="0" dirty="0">
              <a:solidFill>
                <a:sysClr val="windowText" lastClr="000000"/>
              </a:solidFill>
            </a:endParaRPr>
          </a:p>
        </p:txBody>
      </p:sp>
      <p:sp>
        <p:nvSpPr>
          <p:cNvPr id="8" name="5 Marcador de pie de página"/>
          <p:cNvSpPr txBox="1">
            <a:spLocks/>
          </p:cNvSpPr>
          <p:nvPr/>
        </p:nvSpPr>
        <p:spPr>
          <a:xfrm>
            <a:off x="107535" y="6561873"/>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9" name="Text Box 4"/>
          <p:cNvSpPr txBox="1">
            <a:spLocks noChangeArrowheads="1"/>
          </p:cNvSpPr>
          <p:nvPr/>
        </p:nvSpPr>
        <p:spPr bwMode="auto">
          <a:xfrm>
            <a:off x="2908621" y="1332549"/>
            <a:ext cx="7508554" cy="369332"/>
          </a:xfrm>
          <a:prstGeom prst="rect">
            <a:avLst/>
          </a:prstGeom>
          <a:noFill/>
          <a:ln w="9525" algn="ctr">
            <a:noFill/>
            <a:miter lim="800000"/>
            <a:headEnd/>
            <a:tailEnd/>
          </a:ln>
        </p:spPr>
        <p:txBody>
          <a:bodyPr wrap="square" lIns="0" rIns="0">
            <a:spAutoFit/>
          </a:bodyPr>
          <a:lstStyle/>
          <a:p>
            <a:pPr algn="ctr" defTabSz="900227"/>
            <a:r>
              <a:rPr lang="es-ES" b="1" kern="0" dirty="0">
                <a:solidFill>
                  <a:sysClr val="windowText" lastClr="000000"/>
                </a:solidFill>
              </a:rPr>
              <a:t>¿Qué tan de acuerdo o en desacuerdo está con las siguientes situaciones?</a:t>
            </a:r>
          </a:p>
        </p:txBody>
      </p:sp>
    </p:spTree>
    <p:extLst>
      <p:ext uri="{BB962C8B-B14F-4D97-AF65-F5344CB8AC3E}">
        <p14:creationId xmlns:p14="http://schemas.microsoft.com/office/powerpoint/2010/main" val="20843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5" y="713606"/>
            <a:ext cx="11754786" cy="763671"/>
          </a:xfrm>
        </p:spPr>
        <p:txBody>
          <a:bodyPr/>
          <a:lstStyle/>
          <a:p>
            <a:pPr algn="just"/>
            <a:r>
              <a:rPr lang="es-PE" sz="2757" dirty="0"/>
              <a:t>La mayoría declara no haber pagado coimas. Entre los que sí lo hicieron, este pago fue a un policía.</a:t>
            </a:r>
          </a:p>
        </p:txBody>
      </p:sp>
      <p:sp>
        <p:nvSpPr>
          <p:cNvPr id="3" name="Marcador de texto 2"/>
          <p:cNvSpPr>
            <a:spLocks noGrp="1"/>
          </p:cNvSpPr>
          <p:nvPr>
            <p:ph type="body" sz="quarter" idx="13"/>
          </p:nvPr>
        </p:nvSpPr>
        <p:spPr>
          <a:xfrm>
            <a:off x="309835" y="194918"/>
            <a:ext cx="8967722" cy="338812"/>
          </a:xfrm>
        </p:spPr>
        <p:txBody>
          <a:bodyPr>
            <a:normAutofit/>
          </a:bodyPr>
          <a:lstStyle/>
          <a:p>
            <a:r>
              <a:rPr lang="es-PE" sz="1871" dirty="0" err="1"/>
              <a:t>microcorrupción</a:t>
            </a:r>
            <a:endParaRPr lang="es-PE" sz="1871" dirty="0"/>
          </a:p>
        </p:txBody>
      </p:sp>
      <p:graphicFrame>
        <p:nvGraphicFramePr>
          <p:cNvPr id="7" name="Gráfico 6"/>
          <p:cNvGraphicFramePr/>
          <p:nvPr>
            <p:extLst>
              <p:ext uri="{D42A27DB-BD31-4B8C-83A1-F6EECF244321}">
                <p14:modId xmlns:p14="http://schemas.microsoft.com/office/powerpoint/2010/main" val="1823006732"/>
              </p:ext>
            </p:extLst>
          </p:nvPr>
        </p:nvGraphicFramePr>
        <p:xfrm>
          <a:off x="-68500" y="2436575"/>
          <a:ext cx="11917796" cy="3880339"/>
        </p:xfrm>
        <a:graphic>
          <a:graphicData uri="http://schemas.openxmlformats.org/drawingml/2006/chart">
            <c:chart xmlns:c="http://schemas.openxmlformats.org/drawingml/2006/chart" xmlns:r="http://schemas.openxmlformats.org/officeDocument/2006/relationships" r:id="rId2"/>
          </a:graphicData>
        </a:graphic>
      </p:graphicFrame>
      <p:sp>
        <p:nvSpPr>
          <p:cNvPr id="8" name="5 Marcador de pie de página"/>
          <p:cNvSpPr txBox="1">
            <a:spLocks/>
          </p:cNvSpPr>
          <p:nvPr/>
        </p:nvSpPr>
        <p:spPr>
          <a:xfrm>
            <a:off x="136480" y="6567677"/>
            <a:ext cx="5733708" cy="163318"/>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que tuvieron contacto (796 policía y 737 empleado municipal)</a:t>
            </a:r>
          </a:p>
        </p:txBody>
      </p:sp>
      <p:sp>
        <p:nvSpPr>
          <p:cNvPr id="4" name="Rectángulo 3"/>
          <p:cNvSpPr/>
          <p:nvPr/>
        </p:nvSpPr>
        <p:spPr>
          <a:xfrm>
            <a:off x="3031955" y="1893095"/>
            <a:ext cx="6095219" cy="369332"/>
          </a:xfrm>
          <a:prstGeom prst="rect">
            <a:avLst/>
          </a:prstGeom>
        </p:spPr>
        <p:txBody>
          <a:bodyPr>
            <a:spAutoFit/>
          </a:bodyPr>
          <a:lstStyle/>
          <a:p>
            <a:pPr algn="ctr" defTabSz="900227"/>
            <a:r>
              <a:rPr lang="es-ES_tradnl" b="1" kern="0" dirty="0">
                <a:solidFill>
                  <a:sysClr val="windowText" lastClr="000000"/>
                </a:solidFill>
                <a:cs typeface="Times New Roman" panose="02020603050405020304" pitchFamily="18" charset="0"/>
              </a:rPr>
              <a:t>Pago de coimas o sobornos a algún empleado público</a:t>
            </a:r>
            <a:endParaRPr lang="es-PE" b="1" kern="0" dirty="0">
              <a:solidFill>
                <a:sysClr val="windowText" lastClr="000000"/>
              </a:solidFill>
            </a:endParaRPr>
          </a:p>
        </p:txBody>
      </p:sp>
    </p:spTree>
    <p:extLst>
      <p:ext uri="{BB962C8B-B14F-4D97-AF65-F5344CB8AC3E}">
        <p14:creationId xmlns:p14="http://schemas.microsoft.com/office/powerpoint/2010/main" val="311737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7" y="747629"/>
            <a:ext cx="11539460" cy="763671"/>
          </a:xfrm>
        </p:spPr>
        <p:txBody>
          <a:bodyPr/>
          <a:lstStyle/>
          <a:p>
            <a:pPr algn="just"/>
            <a:r>
              <a:rPr lang="es-PE" sz="2757" dirty="0"/>
              <a:t>De igual manera, a la gran mayoría no le fue solicitada una coima para recibir algún servicio público o en el trabajo.</a:t>
            </a:r>
          </a:p>
        </p:txBody>
      </p:sp>
      <p:sp>
        <p:nvSpPr>
          <p:cNvPr id="3" name="Marcador de texto 2"/>
          <p:cNvSpPr>
            <a:spLocks noGrp="1"/>
          </p:cNvSpPr>
          <p:nvPr>
            <p:ph type="body" sz="quarter" idx="13"/>
          </p:nvPr>
        </p:nvSpPr>
        <p:spPr>
          <a:xfrm>
            <a:off x="309836" y="248598"/>
            <a:ext cx="8967722" cy="352662"/>
          </a:xfrm>
        </p:spPr>
        <p:txBody>
          <a:bodyPr>
            <a:normAutofit/>
          </a:bodyPr>
          <a:lstStyle/>
          <a:p>
            <a:r>
              <a:rPr lang="es-PE" sz="1871" dirty="0" err="1"/>
              <a:t>microcorrupción</a:t>
            </a:r>
            <a:endParaRPr lang="es-PE" sz="1871" dirty="0"/>
          </a:p>
        </p:txBody>
      </p:sp>
      <p:graphicFrame>
        <p:nvGraphicFramePr>
          <p:cNvPr id="5" name="Gráfico 4"/>
          <p:cNvGraphicFramePr/>
          <p:nvPr>
            <p:extLst>
              <p:ext uri="{D42A27DB-BD31-4B8C-83A1-F6EECF244321}">
                <p14:modId xmlns:p14="http://schemas.microsoft.com/office/powerpoint/2010/main" val="28477053"/>
              </p:ext>
            </p:extLst>
          </p:nvPr>
        </p:nvGraphicFramePr>
        <p:xfrm>
          <a:off x="-188104" y="2310241"/>
          <a:ext cx="11849296" cy="402052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3182339" y="1800268"/>
            <a:ext cx="6095219" cy="369332"/>
          </a:xfrm>
          <a:prstGeom prst="rect">
            <a:avLst/>
          </a:prstGeom>
        </p:spPr>
        <p:txBody>
          <a:bodyPr>
            <a:spAutoFit/>
          </a:bodyPr>
          <a:lstStyle/>
          <a:p>
            <a:pPr algn="ctr" defTabSz="900227"/>
            <a:r>
              <a:rPr lang="es-ES_tradnl" b="1" kern="0" dirty="0">
                <a:solidFill>
                  <a:sysClr val="windowText" lastClr="000000"/>
                </a:solidFill>
                <a:latin typeface="+mj-lt"/>
                <a:ea typeface="Times New Roman" panose="02020603050405020304" pitchFamily="18" charset="0"/>
                <a:cs typeface="Times New Roman" panose="02020603050405020304" pitchFamily="18" charset="0"/>
              </a:rPr>
              <a:t>Pago de coimas o sobornos en algún establecimiento</a:t>
            </a:r>
            <a:endParaRPr lang="es-PE" b="1" kern="0" dirty="0">
              <a:solidFill>
                <a:sysClr val="windowText" lastClr="000000"/>
              </a:solidFill>
              <a:latin typeface="+mj-lt"/>
            </a:endParaRPr>
          </a:p>
        </p:txBody>
      </p:sp>
      <p:sp>
        <p:nvSpPr>
          <p:cNvPr id="8" name="5 Marcador de pie de página"/>
          <p:cNvSpPr txBox="1">
            <a:spLocks/>
          </p:cNvSpPr>
          <p:nvPr/>
        </p:nvSpPr>
        <p:spPr>
          <a:xfrm>
            <a:off x="168694" y="6551494"/>
            <a:ext cx="5733708" cy="306506"/>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que tuvieron contacto (838 hospital, 777 colegio, 797 trabajo)</a:t>
            </a:r>
          </a:p>
        </p:txBody>
      </p:sp>
    </p:spTree>
    <p:extLst>
      <p:ext uri="{BB962C8B-B14F-4D97-AF65-F5344CB8AC3E}">
        <p14:creationId xmlns:p14="http://schemas.microsoft.com/office/powerpoint/2010/main" val="2358274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78396"/>
            <a:ext cx="11539460" cy="763671"/>
          </a:xfrm>
        </p:spPr>
        <p:txBody>
          <a:bodyPr/>
          <a:lstStyle/>
          <a:p>
            <a:pPr algn="just"/>
            <a:r>
              <a:rPr lang="es-PE" sz="2757" dirty="0"/>
              <a:t>Entre los que declaran haber dado alguna coima, las principales razones incluyen para evitar mayores sanciones y porque sino las cosas no funcionan.</a:t>
            </a:r>
          </a:p>
        </p:txBody>
      </p:sp>
      <p:sp>
        <p:nvSpPr>
          <p:cNvPr id="3" name="Marcador de texto 2"/>
          <p:cNvSpPr>
            <a:spLocks noGrp="1"/>
          </p:cNvSpPr>
          <p:nvPr>
            <p:ph type="body" sz="quarter" idx="13"/>
          </p:nvPr>
        </p:nvSpPr>
        <p:spPr>
          <a:xfrm>
            <a:off x="309835" y="206221"/>
            <a:ext cx="8967722" cy="415997"/>
          </a:xfrm>
        </p:spPr>
        <p:txBody>
          <a:bodyPr>
            <a:normAutofit/>
          </a:bodyPr>
          <a:lstStyle/>
          <a:p>
            <a:r>
              <a:rPr lang="es-PE" sz="1871" dirty="0"/>
              <a:t>MICROCORRUPCIÓN</a:t>
            </a:r>
          </a:p>
        </p:txBody>
      </p:sp>
      <p:graphicFrame>
        <p:nvGraphicFramePr>
          <p:cNvPr id="5" name="4 Gráfico"/>
          <p:cNvGraphicFramePr/>
          <p:nvPr>
            <p:extLst/>
          </p:nvPr>
        </p:nvGraphicFramePr>
        <p:xfrm>
          <a:off x="389157" y="2552131"/>
          <a:ext cx="11460138" cy="36439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2033517" y="1964505"/>
            <a:ext cx="7986956" cy="373628"/>
          </a:xfrm>
          <a:prstGeom prst="rect">
            <a:avLst/>
          </a:prstGeom>
          <a:noFill/>
          <a:ln w="9525" algn="ctr">
            <a:noFill/>
            <a:miter lim="800000"/>
            <a:headEnd/>
            <a:tailEnd/>
          </a:ln>
        </p:spPr>
        <p:txBody>
          <a:bodyPr wrap="square" lIns="0" rIns="0">
            <a:spAutoFit/>
          </a:bodyPr>
          <a:lstStyle/>
          <a:p>
            <a:pPr algn="ctr" defTabSz="900227"/>
            <a:r>
              <a:rPr lang="es-PE" b="1" kern="0" dirty="0">
                <a:solidFill>
                  <a:sysClr val="windowText" lastClr="000000"/>
                </a:solidFill>
                <a:latin typeface="Calibri"/>
              </a:rPr>
              <a:t>¿Por qué dio regalos, propinas, sobornos o coimas?</a:t>
            </a:r>
          </a:p>
        </p:txBody>
      </p:sp>
      <p:sp>
        <p:nvSpPr>
          <p:cNvPr id="7" name="5 Marcador de pie de página"/>
          <p:cNvSpPr txBox="1">
            <a:spLocks/>
          </p:cNvSpPr>
          <p:nvPr/>
        </p:nvSpPr>
        <p:spPr>
          <a:xfrm>
            <a:off x="93067" y="6549708"/>
            <a:ext cx="3427236" cy="255105"/>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que dieron una coima (223)</a:t>
            </a:r>
          </a:p>
        </p:txBody>
      </p:sp>
    </p:spTree>
    <p:extLst>
      <p:ext uri="{BB962C8B-B14F-4D97-AF65-F5344CB8AC3E}">
        <p14:creationId xmlns:p14="http://schemas.microsoft.com/office/powerpoint/2010/main" val="240784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327025" y="1632890"/>
            <a:ext cx="11537949" cy="3519196"/>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RESUMEN EJECUTIVO</a:t>
            </a:r>
          </a:p>
        </p:txBody>
      </p:sp>
    </p:spTree>
    <p:extLst>
      <p:ext uri="{BB962C8B-B14F-4D97-AF65-F5344CB8AC3E}">
        <p14:creationId xmlns:p14="http://schemas.microsoft.com/office/powerpoint/2010/main" val="555701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28325"/>
            <a:ext cx="11539460" cy="381783"/>
          </a:xfrm>
        </p:spPr>
        <p:txBody>
          <a:bodyPr/>
          <a:lstStyle/>
          <a:p>
            <a:pPr algn="just"/>
            <a:r>
              <a:rPr lang="es-PE" sz="2757" dirty="0"/>
              <a:t>Tan solo una minoría declara haber denunciado el pedido de coimas. </a:t>
            </a:r>
          </a:p>
        </p:txBody>
      </p:sp>
      <p:sp>
        <p:nvSpPr>
          <p:cNvPr id="3" name="Marcador de texto 2"/>
          <p:cNvSpPr>
            <a:spLocks noGrp="1"/>
          </p:cNvSpPr>
          <p:nvPr>
            <p:ph type="body" sz="quarter" idx="13"/>
          </p:nvPr>
        </p:nvSpPr>
        <p:spPr>
          <a:xfrm>
            <a:off x="309835" y="203504"/>
            <a:ext cx="8967722" cy="331885"/>
          </a:xfrm>
        </p:spPr>
        <p:txBody>
          <a:bodyPr>
            <a:normAutofit/>
          </a:bodyPr>
          <a:lstStyle/>
          <a:p>
            <a:r>
              <a:rPr lang="es-PE" sz="1871" dirty="0"/>
              <a:t>MICROCORRUPCIÓN</a:t>
            </a:r>
          </a:p>
        </p:txBody>
      </p:sp>
      <p:graphicFrame>
        <p:nvGraphicFramePr>
          <p:cNvPr id="5" name="11 Gráfico"/>
          <p:cNvGraphicFramePr/>
          <p:nvPr>
            <p:extLst/>
          </p:nvPr>
        </p:nvGraphicFramePr>
        <p:xfrm>
          <a:off x="808205" y="2488087"/>
          <a:ext cx="10296525" cy="3557871"/>
        </p:xfrm>
        <a:graphic>
          <a:graphicData uri="http://schemas.openxmlformats.org/drawingml/2006/chart">
            <c:chart xmlns:c="http://schemas.openxmlformats.org/drawingml/2006/chart" xmlns:r="http://schemas.openxmlformats.org/officeDocument/2006/relationships" r:id="rId2"/>
          </a:graphicData>
        </a:graphic>
      </p:graphicFrame>
      <p:sp>
        <p:nvSpPr>
          <p:cNvPr id="6" name="5 Marcador de pie de página"/>
          <p:cNvSpPr txBox="1">
            <a:spLocks/>
          </p:cNvSpPr>
          <p:nvPr/>
        </p:nvSpPr>
        <p:spPr>
          <a:xfrm>
            <a:off x="93067" y="6536249"/>
            <a:ext cx="3427236" cy="268564"/>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que dieron una coima (223)</a:t>
            </a:r>
          </a:p>
        </p:txBody>
      </p:sp>
      <p:sp>
        <p:nvSpPr>
          <p:cNvPr id="7" name="Text Box 4"/>
          <p:cNvSpPr txBox="1">
            <a:spLocks noChangeArrowheads="1"/>
          </p:cNvSpPr>
          <p:nvPr/>
        </p:nvSpPr>
        <p:spPr bwMode="auto">
          <a:xfrm>
            <a:off x="2391193" y="1917270"/>
            <a:ext cx="7626853" cy="654923"/>
          </a:xfrm>
          <a:prstGeom prst="rect">
            <a:avLst/>
          </a:prstGeom>
          <a:noFill/>
          <a:ln w="9525" algn="ctr">
            <a:noFill/>
            <a:miter lim="800000"/>
            <a:headEnd/>
            <a:tailEnd/>
          </a:ln>
        </p:spPr>
        <p:txBody>
          <a:bodyPr wrap="square" lIns="0" rIns="0">
            <a:spAutoFit/>
          </a:bodyPr>
          <a:lstStyle/>
          <a:p>
            <a:pPr algn="ctr" defTabSz="900227"/>
            <a:r>
              <a:rPr lang="es-ES" b="1" kern="0" dirty="0">
                <a:solidFill>
                  <a:sysClr val="windowText" lastClr="000000"/>
                </a:solidFill>
              </a:rPr>
              <a:t>Cuando le solicitaron dar, o cuando dio regalos, propinas, coimas, etc. ¿lo denunció?</a:t>
            </a:r>
          </a:p>
        </p:txBody>
      </p:sp>
      <p:cxnSp>
        <p:nvCxnSpPr>
          <p:cNvPr id="9" name="Conector recto 8"/>
          <p:cNvCxnSpPr/>
          <p:nvPr/>
        </p:nvCxnSpPr>
        <p:spPr>
          <a:xfrm>
            <a:off x="787035" y="3574232"/>
            <a:ext cx="10317695" cy="26078"/>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8993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327025" y="2138636"/>
            <a:ext cx="11537949" cy="3103242"/>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CORRUPCIÓN EN LA POLÍTICA</a:t>
            </a:r>
          </a:p>
        </p:txBody>
      </p:sp>
    </p:spTree>
    <p:extLst>
      <p:ext uri="{BB962C8B-B14F-4D97-AF65-F5344CB8AC3E}">
        <p14:creationId xmlns:p14="http://schemas.microsoft.com/office/powerpoint/2010/main" val="220863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598746"/>
            <a:ext cx="11668804" cy="1163395"/>
          </a:xfrm>
        </p:spPr>
        <p:txBody>
          <a:bodyPr/>
          <a:lstStyle/>
          <a:p>
            <a:pPr algn="just"/>
            <a:r>
              <a:rPr lang="es-PE" sz="2800" dirty="0"/>
              <a:t>En general, la tolerancia a la corrupción en la política ha disminuido. Sin embargo, uno de cada cinco cree que no se debe condenar a funcionarios corruptos si es que hacen obras que beneficien a la población</a:t>
            </a:r>
          </a:p>
        </p:txBody>
      </p:sp>
      <p:sp>
        <p:nvSpPr>
          <p:cNvPr id="3" name="Marcador de texto 2"/>
          <p:cNvSpPr>
            <a:spLocks noGrp="1"/>
          </p:cNvSpPr>
          <p:nvPr>
            <p:ph type="body" sz="quarter" idx="13"/>
          </p:nvPr>
        </p:nvSpPr>
        <p:spPr>
          <a:xfrm>
            <a:off x="309836" y="192601"/>
            <a:ext cx="8967721" cy="332130"/>
          </a:xfrm>
        </p:spPr>
        <p:txBody>
          <a:bodyPr>
            <a:normAutofit/>
          </a:bodyPr>
          <a:lstStyle/>
          <a:p>
            <a:r>
              <a:rPr lang="es-PE" sz="1900" dirty="0"/>
              <a:t>Corrupción en la política</a:t>
            </a:r>
          </a:p>
        </p:txBody>
      </p:sp>
      <p:graphicFrame>
        <p:nvGraphicFramePr>
          <p:cNvPr id="8" name="9 Tabla"/>
          <p:cNvGraphicFramePr>
            <a:graphicFrameLocks noGrp="1"/>
          </p:cNvGraphicFramePr>
          <p:nvPr>
            <p:extLst>
              <p:ext uri="{D42A27DB-BD31-4B8C-83A1-F6EECF244321}">
                <p14:modId xmlns:p14="http://schemas.microsoft.com/office/powerpoint/2010/main" val="926632037"/>
              </p:ext>
            </p:extLst>
          </p:nvPr>
        </p:nvGraphicFramePr>
        <p:xfrm>
          <a:off x="613953" y="2243060"/>
          <a:ext cx="10894423" cy="3726841"/>
        </p:xfrm>
        <a:graphic>
          <a:graphicData uri="http://schemas.openxmlformats.org/drawingml/2006/table">
            <a:tbl>
              <a:tblPr/>
              <a:tblGrid>
                <a:gridCol w="4817361">
                  <a:extLst>
                    <a:ext uri="{9D8B030D-6E8A-4147-A177-3AD203B41FA5}">
                      <a16:colId xmlns="" xmlns:a16="http://schemas.microsoft.com/office/drawing/2014/main" val="1833512456"/>
                    </a:ext>
                  </a:extLst>
                </a:gridCol>
                <a:gridCol w="786790">
                  <a:extLst>
                    <a:ext uri="{9D8B030D-6E8A-4147-A177-3AD203B41FA5}">
                      <a16:colId xmlns="" xmlns:a16="http://schemas.microsoft.com/office/drawing/2014/main" val="1208234402"/>
                    </a:ext>
                  </a:extLst>
                </a:gridCol>
                <a:gridCol w="1131872">
                  <a:extLst>
                    <a:ext uri="{9D8B030D-6E8A-4147-A177-3AD203B41FA5}">
                      <a16:colId xmlns="" xmlns:a16="http://schemas.microsoft.com/office/drawing/2014/main" val="20000"/>
                    </a:ext>
                  </a:extLst>
                </a:gridCol>
                <a:gridCol w="980036">
                  <a:extLst>
                    <a:ext uri="{9D8B030D-6E8A-4147-A177-3AD203B41FA5}">
                      <a16:colId xmlns="" xmlns:a16="http://schemas.microsoft.com/office/drawing/2014/main" val="927296368"/>
                    </a:ext>
                  </a:extLst>
                </a:gridCol>
                <a:gridCol w="1228495">
                  <a:extLst>
                    <a:ext uri="{9D8B030D-6E8A-4147-A177-3AD203B41FA5}">
                      <a16:colId xmlns="" xmlns:a16="http://schemas.microsoft.com/office/drawing/2014/main" val="20001"/>
                    </a:ext>
                  </a:extLst>
                </a:gridCol>
                <a:gridCol w="1007643">
                  <a:extLst>
                    <a:ext uri="{9D8B030D-6E8A-4147-A177-3AD203B41FA5}">
                      <a16:colId xmlns="" xmlns:a16="http://schemas.microsoft.com/office/drawing/2014/main" val="509427647"/>
                    </a:ext>
                  </a:extLst>
                </a:gridCol>
                <a:gridCol w="942226">
                  <a:extLst>
                    <a:ext uri="{9D8B030D-6E8A-4147-A177-3AD203B41FA5}">
                      <a16:colId xmlns="" xmlns:a16="http://schemas.microsoft.com/office/drawing/2014/main" val="20002"/>
                    </a:ext>
                  </a:extLst>
                </a:gridCol>
              </a:tblGrid>
              <a:tr h="254634">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endParaRPr lang="es-ES" sz="1400" b="1" i="0" u="none" strike="noStrike" kern="1200" dirty="0">
                        <a:solidFill>
                          <a:schemeClr val="bg1"/>
                        </a:solidFill>
                        <a:latin typeface="+mj-lt"/>
                        <a:ea typeface="+mn-ea"/>
                        <a:cs typeface="Arial" pitchFamily="34" charset="0"/>
                      </a:endParaRPr>
                    </a:p>
                  </a:txBody>
                  <a:tcPr marL="17721" marR="17721" marT="34556" marB="3455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defRPr/>
                      </a:pPr>
                      <a:r>
                        <a:rPr lang="es-ES" sz="1600" b="1" i="0" u="none" strike="noStrike" kern="1200" dirty="0">
                          <a:solidFill>
                            <a:schemeClr val="bg1"/>
                          </a:solidFill>
                          <a:latin typeface="+mn-lt"/>
                          <a:ea typeface="+mn-ea"/>
                          <a:cs typeface="Arial" pitchFamily="34" charset="0"/>
                        </a:rPr>
                        <a:t>Tolerancia</a:t>
                      </a:r>
                    </a:p>
                  </a:txBody>
                  <a:tcPr marL="17721" marR="17721" marT="34556" marB="3455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hMerge="1">
                  <a:txBody>
                    <a:bodyPr/>
                    <a:lstStyle/>
                    <a:p>
                      <a:endParaRPr lang="es-PE"/>
                    </a:p>
                  </a:txBody>
                  <a:tcPr/>
                </a:tc>
                <a:tc hMerge="1">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endParaRPr lang="es-ES" sz="1400" b="1" i="0" u="none" strike="noStrike" kern="1200" dirty="0">
                        <a:solidFill>
                          <a:schemeClr val="tx1"/>
                        </a:solidFill>
                        <a:latin typeface="+mj-lt"/>
                        <a:ea typeface="+mn-ea"/>
                        <a:cs typeface="Arial" pitchFamily="34" charset="0"/>
                      </a:endParaRPr>
                    </a:p>
                  </a:txBody>
                  <a:tcPr marL="18000" marR="180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s-PE"/>
                    </a:p>
                  </a:txBody>
                  <a:tcPr/>
                </a:tc>
                <a:tc hMerge="1">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endParaRPr lang="es-ES" sz="1400" b="1" i="0" u="none" strike="noStrike" kern="1200" dirty="0">
                        <a:solidFill>
                          <a:schemeClr val="bg1"/>
                        </a:solidFill>
                        <a:latin typeface="+mj-lt"/>
                        <a:ea typeface="+mn-ea"/>
                        <a:cs typeface="Arial" pitchFamily="34" charset="0"/>
                      </a:endParaRPr>
                    </a:p>
                  </a:txBody>
                  <a:tcPr marL="18000" marR="180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61C7"/>
                    </a:solidFill>
                  </a:tcPr>
                </a:tc>
                <a:tc hMerge="1">
                  <a:txBody>
                    <a:bodyPr/>
                    <a:lstStyle/>
                    <a:p>
                      <a:endParaRPr lang="es-PE"/>
                    </a:p>
                  </a:txBody>
                  <a:tcPr/>
                </a:tc>
                <a:extLst>
                  <a:ext uri="{0D108BD9-81ED-4DB2-BD59-A6C34878D82A}">
                    <a16:rowId xmlns="" xmlns:a16="http://schemas.microsoft.com/office/drawing/2014/main" val="3367266162"/>
                  </a:ext>
                </a:extLst>
              </a:tr>
              <a:tr h="254634">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endParaRPr lang="es-ES" sz="1400" b="1" i="0" u="none" strike="noStrike" kern="1200" dirty="0">
                        <a:solidFill>
                          <a:schemeClr val="bg1"/>
                        </a:solidFill>
                        <a:latin typeface="+mj-lt"/>
                        <a:ea typeface="+mn-ea"/>
                        <a:cs typeface="Arial" pitchFamily="34" charset="0"/>
                      </a:endParaRPr>
                    </a:p>
                  </a:txBody>
                  <a:tcPr marL="17721" marR="17721" marT="34556" marB="3455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j-lt"/>
                          <a:ea typeface="+mn-ea"/>
                          <a:cs typeface="Arial" pitchFamily="34" charset="0"/>
                        </a:rPr>
                        <a:t>Alta </a:t>
                      </a:r>
                    </a:p>
                  </a:txBody>
                  <a:tcPr marL="17721" marR="17721" marT="34556" marB="3455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1C24"/>
                    </a:solidFill>
                  </a:tcPr>
                </a:tc>
                <a:tc hMerge="1">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endParaRPr lang="es-ES" sz="1400" b="1" i="0" u="none" strike="noStrike" kern="1200" dirty="0">
                        <a:solidFill>
                          <a:schemeClr val="bg1"/>
                        </a:solidFill>
                        <a:latin typeface="+mj-lt"/>
                        <a:ea typeface="+mn-ea"/>
                        <a:cs typeface="Arial" pitchFamily="34" charset="0"/>
                      </a:endParaRPr>
                    </a:p>
                  </a:txBody>
                  <a:tcPr marL="18000" marR="180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1C24"/>
                    </a:solidFill>
                  </a:tcPr>
                </a:tc>
                <a:tc gridSpan="2">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tx1"/>
                          </a:solidFill>
                          <a:latin typeface="+mj-lt"/>
                          <a:ea typeface="+mn-ea"/>
                          <a:cs typeface="Arial" pitchFamily="34" charset="0"/>
                        </a:rPr>
                        <a:t>Media </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endParaRPr lang="es-ES" sz="1400" b="1" i="0" u="none" strike="noStrike" kern="1200" dirty="0">
                        <a:solidFill>
                          <a:schemeClr val="tx1"/>
                        </a:solidFill>
                        <a:latin typeface="+mj-lt"/>
                        <a:ea typeface="+mn-ea"/>
                        <a:cs typeface="Arial" pitchFamily="34" charset="0"/>
                      </a:endParaRPr>
                    </a:p>
                  </a:txBody>
                  <a:tcPr marL="18000" marR="180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_tradnl" sz="1600" b="1" i="0" u="none" strike="noStrike" kern="1200" dirty="0">
                          <a:solidFill>
                            <a:schemeClr val="bg1"/>
                          </a:solidFill>
                          <a:latin typeface="+mj-lt"/>
                          <a:ea typeface="+mn-ea"/>
                          <a:cs typeface="Arial" pitchFamily="34" charset="0"/>
                        </a:rPr>
                        <a:t>Rechazo</a:t>
                      </a:r>
                      <a:r>
                        <a:rPr lang="es-ES_tradnl" sz="1600" b="1" i="0" u="none" strike="noStrike" kern="1200" baseline="0" dirty="0">
                          <a:solidFill>
                            <a:schemeClr val="bg1"/>
                          </a:solidFill>
                          <a:latin typeface="+mj-lt"/>
                          <a:ea typeface="+mn-ea"/>
                          <a:cs typeface="Arial" pitchFamily="34" charset="0"/>
                        </a:rPr>
                        <a:t> definido</a:t>
                      </a:r>
                      <a:endParaRPr lang="es-ES" sz="1600" b="1" i="0" u="none" strike="noStrike" kern="1200" dirty="0">
                        <a:solidFill>
                          <a:schemeClr val="bg1"/>
                        </a:solidFill>
                        <a:latin typeface="+mj-lt"/>
                        <a:ea typeface="+mn-ea"/>
                        <a:cs typeface="Arial" pitchFamily="34" charset="0"/>
                      </a:endParaRP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69C"/>
                    </a:solidFill>
                  </a:tcPr>
                </a:tc>
                <a:tc hMerge="1">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endParaRPr lang="es-ES" sz="1400" b="1" i="0" u="none" strike="noStrike" kern="1200" dirty="0">
                        <a:solidFill>
                          <a:schemeClr val="bg1"/>
                        </a:solidFill>
                        <a:latin typeface="+mj-lt"/>
                        <a:ea typeface="+mn-ea"/>
                        <a:cs typeface="Arial" pitchFamily="34" charset="0"/>
                      </a:endParaRPr>
                    </a:p>
                  </a:txBody>
                  <a:tcPr marL="18000" marR="180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61C7"/>
                    </a:solidFill>
                  </a:tcPr>
                </a:tc>
                <a:extLst>
                  <a:ext uri="{0D108BD9-81ED-4DB2-BD59-A6C34878D82A}">
                    <a16:rowId xmlns="" xmlns:a16="http://schemas.microsoft.com/office/drawing/2014/main" val="10001"/>
                  </a:ext>
                </a:extLst>
              </a:tr>
              <a:tr h="254634">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endParaRPr lang="es-ES" sz="1400" b="1" i="0" u="none" strike="noStrike" kern="1200" dirty="0">
                        <a:solidFill>
                          <a:schemeClr val="bg1"/>
                        </a:solidFill>
                        <a:latin typeface="+mj-lt"/>
                        <a:ea typeface="+mn-ea"/>
                        <a:cs typeface="Arial" pitchFamily="34" charset="0"/>
                      </a:endParaRPr>
                    </a:p>
                  </a:txBody>
                  <a:tcPr marL="17721" marR="17721" marT="34556" marB="3455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j-lt"/>
                          <a:ea typeface="+mn-ea"/>
                          <a:cs typeface="Arial" pitchFamily="34" charset="0"/>
                        </a:rPr>
                        <a:t>2017</a:t>
                      </a:r>
                    </a:p>
                  </a:txBody>
                  <a:tcPr marL="17721" marR="17721" marT="34556" marB="3455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ED1C24"/>
                      </a:solidFill>
                      <a:prstDash val="solid"/>
                      <a:round/>
                      <a:headEnd type="none" w="med" len="med"/>
                      <a:tailEnd type="none" w="med" len="med"/>
                    </a:lnB>
                    <a:lnTlToBr>
                      <a:noFill/>
                    </a:lnTlToBr>
                    <a:lnBlToTr>
                      <a:noFill/>
                    </a:lnBlToTr>
                    <a:solidFill>
                      <a:srgbClr val="ED1C24"/>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j-lt"/>
                          <a:ea typeface="+mn-ea"/>
                          <a:cs typeface="Arial" pitchFamily="34" charset="0"/>
                        </a:rPr>
                        <a:t>2015</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1C24"/>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tx1"/>
                          </a:solidFill>
                          <a:latin typeface="+mj-lt"/>
                          <a:ea typeface="+mn-ea"/>
                          <a:cs typeface="Arial" pitchFamily="34" charset="0"/>
                        </a:rPr>
                        <a:t>2017</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tx1"/>
                          </a:solidFill>
                          <a:latin typeface="+mj-lt"/>
                          <a:ea typeface="+mn-ea"/>
                          <a:cs typeface="Arial" pitchFamily="34" charset="0"/>
                        </a:rPr>
                        <a:t>2015</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j-lt"/>
                          <a:ea typeface="+mn-ea"/>
                          <a:cs typeface="Arial" pitchFamily="34" charset="0"/>
                        </a:rPr>
                        <a:t>2017</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F469C"/>
                      </a:solidFill>
                      <a:prstDash val="solid"/>
                      <a:round/>
                      <a:headEnd type="none" w="med" len="med"/>
                      <a:tailEnd type="none" w="med" len="med"/>
                    </a:lnB>
                    <a:lnTlToBr>
                      <a:noFill/>
                    </a:lnTlToBr>
                    <a:lnBlToTr>
                      <a:noFill/>
                    </a:lnBlToTr>
                    <a:solidFill>
                      <a:srgbClr val="2F469C"/>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j-lt"/>
                          <a:ea typeface="+mn-ea"/>
                          <a:cs typeface="Arial" pitchFamily="34" charset="0"/>
                        </a:rPr>
                        <a:t>2015</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69C"/>
                    </a:solidFill>
                  </a:tcPr>
                </a:tc>
                <a:extLst>
                  <a:ext uri="{0D108BD9-81ED-4DB2-BD59-A6C34878D82A}">
                    <a16:rowId xmlns="" xmlns:a16="http://schemas.microsoft.com/office/drawing/2014/main" val="1040339190"/>
                  </a:ext>
                </a:extLst>
              </a:tr>
              <a:tr h="783068">
                <a:tc>
                  <a:txBody>
                    <a:bodyPr/>
                    <a:lstStyle/>
                    <a:p>
                      <a:pPr algn="just" fontAlgn="b"/>
                      <a:r>
                        <a:rPr lang="es-PE" sz="1600" b="0" i="0" u="none" strike="noStrike" dirty="0">
                          <a:solidFill>
                            <a:schemeClr val="tx1"/>
                          </a:solidFill>
                          <a:effectLst/>
                          <a:latin typeface="+mj-lt"/>
                          <a:cs typeface="Arial" panose="020B0604020202020204" pitchFamily="34" charset="0"/>
                        </a:rPr>
                        <a:t>Es necesario algo de corrupción para poder facilitar el crecimiento</a:t>
                      </a:r>
                      <a:r>
                        <a:rPr lang="es-PE" sz="1600" b="0" i="0" u="none" strike="noStrike" baseline="0" dirty="0">
                          <a:solidFill>
                            <a:schemeClr val="tx1"/>
                          </a:solidFill>
                          <a:effectLst/>
                          <a:latin typeface="+mj-lt"/>
                          <a:cs typeface="Arial" panose="020B0604020202020204" pitchFamily="34" charset="0"/>
                        </a:rPr>
                        <a:t> de la economía y desarrollo</a:t>
                      </a:r>
                      <a:endParaRPr lang="es-PE" sz="1600" b="0" i="0" u="none" strike="noStrike" dirty="0">
                        <a:solidFill>
                          <a:schemeClr val="tx1"/>
                        </a:solidFill>
                        <a:effectLst/>
                        <a:latin typeface="+mj-lt"/>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38100" cap="flat" cmpd="sng" algn="ctr">
                      <a:solidFill>
                        <a:srgbClr val="ED1C2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15%</a:t>
                      </a:r>
                    </a:p>
                  </a:txBody>
                  <a:tcPr marL="9377" marR="9377" marT="9377" marB="0" anchor="ctr">
                    <a:lnL w="38100" cap="flat" cmpd="sng" algn="ctr">
                      <a:solidFill>
                        <a:srgbClr val="ED1C24"/>
                      </a:solidFill>
                      <a:prstDash val="solid"/>
                      <a:round/>
                      <a:headEnd type="none" w="med" len="med"/>
                      <a:tailEnd type="none" w="med" len="med"/>
                    </a:lnL>
                    <a:lnR w="38100" cap="flat" cmpd="sng" algn="ctr">
                      <a:solidFill>
                        <a:srgbClr val="ED1C24"/>
                      </a:solidFill>
                      <a:prstDash val="solid"/>
                      <a:round/>
                      <a:headEnd type="none" w="med" len="med"/>
                      <a:tailEnd type="none" w="med" len="med"/>
                    </a:lnR>
                    <a:lnT w="38100" cap="flat" cmpd="sng" algn="ctr">
                      <a:solidFill>
                        <a:srgbClr val="ED1C2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51%</a:t>
                      </a:r>
                    </a:p>
                  </a:txBody>
                  <a:tcPr marL="9377" marR="9377" marT="9377" marB="0" anchor="ctr">
                    <a:lnL w="38100" cap="flat" cmpd="sng" algn="ctr">
                      <a:solidFill>
                        <a:srgbClr val="ED1C24"/>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32%</a:t>
                      </a:r>
                    </a:p>
                  </a:txBody>
                  <a:tcPr marL="9377" marR="9377" marT="9377" marB="0"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24%</a:t>
                      </a:r>
                    </a:p>
                  </a:txBody>
                  <a:tcPr marL="9377" marR="9377" marT="9377" marB="0" anchor="ctr">
                    <a:lnL w="38100" cap="flat" cmpd="sng" algn="ctr">
                      <a:solidFill>
                        <a:schemeClr val="accent2"/>
                      </a:solidFill>
                      <a:prstDash val="solid"/>
                      <a:round/>
                      <a:headEnd type="none" w="med" len="med"/>
                      <a:tailEnd type="none" w="med" len="med"/>
                    </a:lnL>
                    <a:lnR w="38100" cap="flat" cmpd="sng" algn="ctr">
                      <a:solidFill>
                        <a:srgbClr val="2F469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51%</a:t>
                      </a:r>
                    </a:p>
                  </a:txBody>
                  <a:tcPr marL="9377" marR="9377" marT="9377" marB="0" anchor="ctr">
                    <a:lnL w="38100" cap="flat" cmpd="sng" algn="ctr">
                      <a:solidFill>
                        <a:srgbClr val="2F469C"/>
                      </a:solidFill>
                      <a:prstDash val="solid"/>
                      <a:round/>
                      <a:headEnd type="none" w="med" len="med"/>
                      <a:tailEnd type="none" w="med" len="med"/>
                    </a:lnL>
                    <a:lnR w="38100" cap="flat" cmpd="sng" algn="ctr">
                      <a:solidFill>
                        <a:srgbClr val="2F469C"/>
                      </a:solidFill>
                      <a:prstDash val="solid"/>
                      <a:round/>
                      <a:headEnd type="none" w="med" len="med"/>
                      <a:tailEnd type="none" w="med" len="med"/>
                    </a:lnR>
                    <a:lnT w="38100" cap="flat" cmpd="sng" algn="ctr">
                      <a:solidFill>
                        <a:srgbClr val="2F469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23%</a:t>
                      </a:r>
                    </a:p>
                  </a:txBody>
                  <a:tcPr marL="9377" marR="9377" marT="9377" marB="0" anchor="ctr">
                    <a:lnL w="38100" cap="flat" cmpd="sng" algn="ctr">
                      <a:solidFill>
                        <a:srgbClr val="2F469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77765">
                <a:tc>
                  <a:txBody>
                    <a:bodyPr/>
                    <a:lstStyle/>
                    <a:p>
                      <a:pPr algn="just" fontAlgn="b"/>
                      <a:r>
                        <a:rPr lang="es-PE" sz="1600" b="0" i="0" u="none" strike="noStrike" dirty="0">
                          <a:solidFill>
                            <a:schemeClr val="tx1"/>
                          </a:solidFill>
                          <a:effectLst/>
                          <a:latin typeface="+mj-lt"/>
                          <a:cs typeface="Arial" panose="020B0604020202020204" pitchFamily="34" charset="0"/>
                        </a:rPr>
                        <a:t>Es necesario algo</a:t>
                      </a:r>
                      <a:r>
                        <a:rPr lang="es-PE" sz="1600" b="0" i="0" u="none" strike="noStrike" baseline="0" dirty="0">
                          <a:solidFill>
                            <a:schemeClr val="tx1"/>
                          </a:solidFill>
                          <a:effectLst/>
                          <a:latin typeface="+mj-lt"/>
                          <a:cs typeface="Arial" panose="020B0604020202020204" pitchFamily="34" charset="0"/>
                        </a:rPr>
                        <a:t> de corrupción para poder facilitar los trámites y procedimientos en las instituciones públicas</a:t>
                      </a:r>
                      <a:endParaRPr lang="es-PE" sz="1600" b="0" i="0" u="none" strike="noStrike" dirty="0">
                        <a:solidFill>
                          <a:schemeClr val="tx1"/>
                        </a:solidFill>
                        <a:effectLst/>
                        <a:latin typeface="+mj-lt"/>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38100" cap="flat" cmpd="sng" algn="ctr">
                      <a:solidFill>
                        <a:srgbClr val="ED1C2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17%</a:t>
                      </a:r>
                    </a:p>
                  </a:txBody>
                  <a:tcPr marL="9377" marR="9377" marT="9377" marB="0" anchor="ctr">
                    <a:lnL w="38100" cap="flat" cmpd="sng" algn="ctr">
                      <a:solidFill>
                        <a:srgbClr val="ED1C24"/>
                      </a:solidFill>
                      <a:prstDash val="solid"/>
                      <a:round/>
                      <a:headEnd type="none" w="med" len="med"/>
                      <a:tailEnd type="none" w="med" len="med"/>
                    </a:lnL>
                    <a:lnR w="38100" cap="flat" cmpd="sng" algn="ctr">
                      <a:solidFill>
                        <a:srgbClr val="ED1C2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14%</a:t>
                      </a:r>
                    </a:p>
                  </a:txBody>
                  <a:tcPr marL="9377" marR="9377" marT="9377" marB="0" anchor="ctr">
                    <a:lnL w="38100" cap="flat" cmpd="sng" algn="ctr">
                      <a:solidFill>
                        <a:srgbClr val="ED1C24"/>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31%</a:t>
                      </a:r>
                    </a:p>
                  </a:txBody>
                  <a:tcPr marL="9377" marR="9377" marT="9377" marB="0"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37%</a:t>
                      </a:r>
                    </a:p>
                  </a:txBody>
                  <a:tcPr marL="9377" marR="9377" marT="9377" marB="0" anchor="ctr">
                    <a:lnL w="38100" cap="flat" cmpd="sng" algn="ctr">
                      <a:solidFill>
                        <a:schemeClr val="accent2"/>
                      </a:solidFill>
                      <a:prstDash val="solid"/>
                      <a:round/>
                      <a:headEnd type="none" w="med" len="med"/>
                      <a:tailEnd type="none" w="med" len="med"/>
                    </a:lnL>
                    <a:lnR w="38100" cap="flat" cmpd="sng" algn="ctr">
                      <a:solidFill>
                        <a:srgbClr val="2F469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50%</a:t>
                      </a:r>
                    </a:p>
                  </a:txBody>
                  <a:tcPr marL="9377" marR="9377" marT="9377" marB="0" anchor="ctr">
                    <a:lnL w="38100" cap="flat" cmpd="sng" algn="ctr">
                      <a:solidFill>
                        <a:srgbClr val="2F469C"/>
                      </a:solidFill>
                      <a:prstDash val="solid"/>
                      <a:round/>
                      <a:headEnd type="none" w="med" len="med"/>
                      <a:tailEnd type="none" w="med" len="med"/>
                    </a:lnL>
                    <a:lnR w="38100" cap="flat" cmpd="sng" algn="ctr">
                      <a:solidFill>
                        <a:srgbClr val="2F469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47%</a:t>
                      </a:r>
                    </a:p>
                  </a:txBody>
                  <a:tcPr marL="9377" marR="9377" marT="9377" marB="0" anchor="ctr">
                    <a:lnL w="38100" cap="flat" cmpd="sng" algn="ctr">
                      <a:solidFill>
                        <a:srgbClr val="2F469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85718">
                <a:tc>
                  <a:txBody>
                    <a:bodyPr/>
                    <a:lstStyle/>
                    <a:p>
                      <a:pPr algn="just" fontAlgn="b"/>
                      <a:r>
                        <a:rPr lang="es-PE" sz="1600" b="0" i="0" u="none" strike="noStrike" dirty="0">
                          <a:solidFill>
                            <a:schemeClr val="tx1"/>
                          </a:solidFill>
                          <a:effectLst/>
                          <a:latin typeface="+mj-lt"/>
                          <a:cs typeface="Arial" panose="020B0604020202020204" pitchFamily="34" charset="0"/>
                        </a:rPr>
                        <a:t>No se les debe sancionar a los funcionarios corruptos que hacen obras en beneficio</a:t>
                      </a:r>
                      <a:r>
                        <a:rPr lang="es-PE" sz="1600" b="0" i="0" u="none" strike="noStrike" baseline="0" dirty="0">
                          <a:solidFill>
                            <a:schemeClr val="tx1"/>
                          </a:solidFill>
                          <a:effectLst/>
                          <a:latin typeface="+mj-lt"/>
                          <a:cs typeface="Arial" panose="020B0604020202020204" pitchFamily="34" charset="0"/>
                        </a:rPr>
                        <a:t> de la población</a:t>
                      </a:r>
                      <a:endParaRPr lang="es-PE" sz="1600" b="0" i="0" u="none" strike="noStrike" dirty="0">
                        <a:solidFill>
                          <a:schemeClr val="tx1"/>
                        </a:solidFill>
                        <a:effectLst/>
                        <a:latin typeface="+mj-lt"/>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38100" cap="flat" cmpd="sng" algn="ctr">
                      <a:solidFill>
                        <a:srgbClr val="ED1C2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22%</a:t>
                      </a:r>
                    </a:p>
                  </a:txBody>
                  <a:tcPr marL="9377" marR="9377" marT="9377" marB="0" anchor="ctr">
                    <a:lnL w="38100" cap="flat" cmpd="sng" algn="ctr">
                      <a:solidFill>
                        <a:srgbClr val="ED1C24"/>
                      </a:solidFill>
                      <a:prstDash val="solid"/>
                      <a:round/>
                      <a:headEnd type="none" w="med" len="med"/>
                      <a:tailEnd type="none" w="med" len="med"/>
                    </a:lnL>
                    <a:lnR w="38100" cap="flat" cmpd="sng" algn="ctr">
                      <a:solidFill>
                        <a:srgbClr val="ED1C2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13%</a:t>
                      </a:r>
                    </a:p>
                  </a:txBody>
                  <a:tcPr marL="9377" marR="9377" marT="9377" marB="0" anchor="ctr">
                    <a:lnL w="38100" cap="flat" cmpd="sng" algn="ctr">
                      <a:solidFill>
                        <a:srgbClr val="ED1C24"/>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26%</a:t>
                      </a:r>
                    </a:p>
                  </a:txBody>
                  <a:tcPr marL="9377" marR="9377" marT="9377" marB="0"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37%</a:t>
                      </a:r>
                    </a:p>
                  </a:txBody>
                  <a:tcPr marL="9377" marR="9377" marT="9377" marB="0" anchor="ctr">
                    <a:lnL w="38100" cap="flat" cmpd="sng" algn="ctr">
                      <a:solidFill>
                        <a:schemeClr val="accent2"/>
                      </a:solidFill>
                      <a:prstDash val="solid"/>
                      <a:round/>
                      <a:headEnd type="none" w="med" len="med"/>
                      <a:tailEnd type="none" w="med" len="med"/>
                    </a:lnL>
                    <a:lnR w="38100" cap="flat" cmpd="sng" algn="ctr">
                      <a:solidFill>
                        <a:srgbClr val="2F469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50%</a:t>
                      </a:r>
                    </a:p>
                  </a:txBody>
                  <a:tcPr marL="9377" marR="9377" marT="9377" marB="0" anchor="ctr">
                    <a:lnL w="38100" cap="flat" cmpd="sng" algn="ctr">
                      <a:solidFill>
                        <a:srgbClr val="2F469C"/>
                      </a:solidFill>
                      <a:prstDash val="solid"/>
                      <a:round/>
                      <a:headEnd type="none" w="med" len="med"/>
                      <a:tailEnd type="none" w="med" len="med"/>
                    </a:lnL>
                    <a:lnR w="38100" cap="flat" cmpd="sng" algn="ctr">
                      <a:solidFill>
                        <a:srgbClr val="2F469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800" b="0" i="0" u="none" strike="noStrike" dirty="0">
                          <a:solidFill>
                            <a:schemeClr val="tx1"/>
                          </a:solidFill>
                          <a:effectLst/>
                          <a:latin typeface="+mj-lt"/>
                          <a:cs typeface="Arial" panose="020B0604020202020204" pitchFamily="34" charset="0"/>
                        </a:rPr>
                        <a:t>49%</a:t>
                      </a:r>
                    </a:p>
                  </a:txBody>
                  <a:tcPr marL="9377" marR="9377" marT="9377" marB="0" anchor="ctr">
                    <a:lnL w="38100" cap="flat" cmpd="sng" algn="ctr">
                      <a:solidFill>
                        <a:srgbClr val="2F469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41434">
                <a:tc>
                  <a:txBody>
                    <a:bodyPr/>
                    <a:lstStyle/>
                    <a:p>
                      <a:pPr algn="ctr" fontAlgn="b"/>
                      <a:r>
                        <a:rPr lang="es-PE" sz="1800" b="1" i="0" u="none" strike="noStrike" dirty="0">
                          <a:solidFill>
                            <a:schemeClr val="tx1"/>
                          </a:solidFill>
                          <a:effectLst/>
                          <a:latin typeface="+mj-lt"/>
                          <a:cs typeface="Arial" panose="020B0604020202020204" pitchFamily="34" charset="0"/>
                        </a:rPr>
                        <a:t>Promedio</a:t>
                      </a:r>
                    </a:p>
                  </a:txBody>
                  <a:tcPr marL="9377" marR="9377" marT="9377" marB="0" anchor="ctr">
                    <a:lnL w="12700" cap="flat" cmpd="sng" algn="ctr">
                      <a:solidFill>
                        <a:schemeClr val="tx1"/>
                      </a:solidFill>
                      <a:prstDash val="solid"/>
                      <a:round/>
                      <a:headEnd type="none" w="med" len="med"/>
                      <a:tailEnd type="none" w="med" len="med"/>
                    </a:lnL>
                    <a:lnR w="38100" cap="flat" cmpd="sng" algn="ctr">
                      <a:solidFill>
                        <a:srgbClr val="ED1C2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1" i="0" u="none" strike="noStrike" dirty="0">
                          <a:solidFill>
                            <a:srgbClr val="000000"/>
                          </a:solidFill>
                          <a:effectLst/>
                          <a:latin typeface="Calibri" panose="020F0502020204030204" pitchFamily="34" charset="0"/>
                        </a:rPr>
                        <a:t>18%</a:t>
                      </a:r>
                    </a:p>
                  </a:txBody>
                  <a:tcPr marL="9525" marR="9525" marT="9525" marB="0" anchor="ctr">
                    <a:lnL w="38100" cap="flat" cmpd="sng" algn="ctr">
                      <a:solidFill>
                        <a:srgbClr val="ED1C24"/>
                      </a:solidFill>
                      <a:prstDash val="solid"/>
                      <a:round/>
                      <a:headEnd type="none" w="med" len="med"/>
                      <a:tailEnd type="none" w="med" len="med"/>
                    </a:lnL>
                    <a:lnR w="38100" cap="flat" cmpd="sng" algn="ctr">
                      <a:solidFill>
                        <a:srgbClr val="ED1C24"/>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ED1C24"/>
                      </a:solidFill>
                      <a:prstDash val="solid"/>
                      <a:round/>
                      <a:headEnd type="none" w="med" len="med"/>
                      <a:tailEnd type="none" w="med" len="med"/>
                    </a:lnB>
                    <a:lnTlToBr>
                      <a:noFill/>
                    </a:lnTlToBr>
                    <a:lnBlToTr>
                      <a:noFill/>
                    </a:lnBlToTr>
                    <a:noFill/>
                  </a:tcPr>
                </a:tc>
                <a:tc>
                  <a:txBody>
                    <a:bodyPr/>
                    <a:lstStyle/>
                    <a:p>
                      <a:pPr algn="ctr" fontAlgn="b"/>
                      <a:r>
                        <a:rPr lang="es-PE" sz="1600" b="1" i="0" u="none" strike="noStrike" dirty="0">
                          <a:solidFill>
                            <a:srgbClr val="000000"/>
                          </a:solidFill>
                          <a:effectLst/>
                          <a:latin typeface="Calibri" panose="020F0502020204030204" pitchFamily="34" charset="0"/>
                        </a:rPr>
                        <a:t>26%</a:t>
                      </a:r>
                    </a:p>
                  </a:txBody>
                  <a:tcPr marL="9525" marR="9525" marT="9525" marB="0" anchor="ctr">
                    <a:lnL w="38100" cap="flat" cmpd="sng" algn="ctr">
                      <a:solidFill>
                        <a:srgbClr val="ED1C24"/>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1" i="0" u="none" strike="noStrike" dirty="0">
                          <a:solidFill>
                            <a:srgbClr val="000000"/>
                          </a:solidFill>
                          <a:effectLst/>
                          <a:latin typeface="Calibri" panose="020F0502020204030204" pitchFamily="34" charset="0"/>
                        </a:rPr>
                        <a:t>30%</a:t>
                      </a:r>
                    </a:p>
                  </a:txBody>
                  <a:tcPr marL="9525" marR="9525" marT="9525" marB="0"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algn="ctr" fontAlgn="b"/>
                      <a:r>
                        <a:rPr lang="es-PE" sz="1600" b="1" i="0" u="none" strike="noStrike" dirty="0">
                          <a:solidFill>
                            <a:srgbClr val="000000"/>
                          </a:solidFill>
                          <a:effectLst/>
                          <a:latin typeface="Calibri" panose="020F0502020204030204" pitchFamily="34" charset="0"/>
                        </a:rPr>
                        <a:t>33%</a:t>
                      </a:r>
                    </a:p>
                  </a:txBody>
                  <a:tcPr marL="9525" marR="9525" marT="9525" marB="0" anchor="ctr">
                    <a:lnL w="38100" cap="flat" cmpd="sng" algn="ctr">
                      <a:solidFill>
                        <a:schemeClr val="accent2"/>
                      </a:solidFill>
                      <a:prstDash val="solid"/>
                      <a:round/>
                      <a:headEnd type="none" w="med" len="med"/>
                      <a:tailEnd type="none" w="med" len="med"/>
                    </a:lnL>
                    <a:lnR w="38100" cap="flat" cmpd="sng" algn="ctr">
                      <a:solidFill>
                        <a:srgbClr val="2F469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1" i="0" u="none" strike="noStrike" dirty="0">
                          <a:solidFill>
                            <a:srgbClr val="000000"/>
                          </a:solidFill>
                          <a:effectLst/>
                          <a:latin typeface="Calibri" panose="020F0502020204030204" pitchFamily="34" charset="0"/>
                        </a:rPr>
                        <a:t>50%</a:t>
                      </a:r>
                    </a:p>
                  </a:txBody>
                  <a:tcPr marL="9525" marR="9525" marT="9525" marB="0" anchor="ctr">
                    <a:lnL w="38100" cap="flat" cmpd="sng" algn="ctr">
                      <a:solidFill>
                        <a:srgbClr val="2F469C"/>
                      </a:solidFill>
                      <a:prstDash val="solid"/>
                      <a:round/>
                      <a:headEnd type="none" w="med" len="med"/>
                      <a:tailEnd type="none" w="med" len="med"/>
                    </a:lnL>
                    <a:lnR w="38100" cap="flat" cmpd="sng" algn="ctr">
                      <a:solidFill>
                        <a:srgbClr val="2F469C"/>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2F469C"/>
                      </a:solidFill>
                      <a:prstDash val="solid"/>
                      <a:round/>
                      <a:headEnd type="none" w="med" len="med"/>
                      <a:tailEnd type="none" w="med" len="med"/>
                    </a:lnB>
                    <a:lnTlToBr>
                      <a:noFill/>
                    </a:lnTlToBr>
                    <a:lnBlToTr>
                      <a:noFill/>
                    </a:lnBlToTr>
                    <a:noFill/>
                  </a:tcPr>
                </a:tc>
                <a:tc>
                  <a:txBody>
                    <a:bodyPr/>
                    <a:lstStyle/>
                    <a:p>
                      <a:pPr algn="ctr" fontAlgn="b"/>
                      <a:r>
                        <a:rPr lang="es-PE" sz="1600" b="1" i="0" u="none" strike="noStrike" dirty="0">
                          <a:solidFill>
                            <a:srgbClr val="000000"/>
                          </a:solidFill>
                          <a:effectLst/>
                          <a:latin typeface="Calibri" panose="020F0502020204030204" pitchFamily="34" charset="0"/>
                        </a:rPr>
                        <a:t>40%</a:t>
                      </a:r>
                    </a:p>
                  </a:txBody>
                  <a:tcPr marL="9525" marR="9525" marT="9525" marB="0" anchor="ctr">
                    <a:lnL w="38100" cap="flat" cmpd="sng" algn="ctr">
                      <a:solidFill>
                        <a:srgbClr val="2F469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38309574"/>
                  </a:ext>
                </a:extLst>
              </a:tr>
            </a:tbl>
          </a:graphicData>
        </a:graphic>
      </p:graphicFrame>
      <p:sp>
        <p:nvSpPr>
          <p:cNvPr id="10"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4" name="CuadroTexto 3"/>
          <p:cNvSpPr txBox="1"/>
          <p:nvPr/>
        </p:nvSpPr>
        <p:spPr>
          <a:xfrm>
            <a:off x="3480179" y="1822623"/>
            <a:ext cx="3985146" cy="276999"/>
          </a:xfrm>
          <a:prstGeom prst="rect">
            <a:avLst/>
          </a:prstGeom>
        </p:spPr>
        <p:txBody>
          <a:bodyPr vert="horz" wrap="square" lIns="0" tIns="0" rIns="0" bIns="0" rtlCol="0">
            <a:spAutoFit/>
          </a:bodyPr>
          <a:lstStyle/>
          <a:p>
            <a:pPr marL="4763" algn="ctr"/>
            <a:r>
              <a:rPr lang="es-PE" b="1" dirty="0"/>
              <a:t>Corrupción en la política</a:t>
            </a:r>
          </a:p>
        </p:txBody>
      </p:sp>
    </p:spTree>
    <p:extLst>
      <p:ext uri="{BB962C8B-B14F-4D97-AF65-F5344CB8AC3E}">
        <p14:creationId xmlns:p14="http://schemas.microsoft.com/office/powerpoint/2010/main" val="229693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01420" y="720574"/>
            <a:ext cx="11539460" cy="775597"/>
          </a:xfrm>
        </p:spPr>
        <p:txBody>
          <a:bodyPr/>
          <a:lstStyle/>
          <a:p>
            <a:pPr algn="just"/>
            <a:r>
              <a:rPr lang="es-PE" sz="2800" dirty="0"/>
              <a:t>Entre los informados, la percepción de infiltración del crimen en la política es mayor. Esto se manifiesta a través del financiamiento de campañas.</a:t>
            </a:r>
          </a:p>
        </p:txBody>
      </p:sp>
      <p:sp>
        <p:nvSpPr>
          <p:cNvPr id="6" name="Marcador de texto 5"/>
          <p:cNvSpPr>
            <a:spLocks noGrp="1"/>
          </p:cNvSpPr>
          <p:nvPr>
            <p:ph type="body" sz="quarter" idx="13"/>
          </p:nvPr>
        </p:nvSpPr>
        <p:spPr>
          <a:xfrm>
            <a:off x="301420" y="197858"/>
            <a:ext cx="8967721" cy="399795"/>
          </a:xfrm>
        </p:spPr>
        <p:txBody>
          <a:bodyPr>
            <a:normAutofit/>
          </a:bodyPr>
          <a:lstStyle/>
          <a:p>
            <a:r>
              <a:rPr lang="es-PE" sz="1900" dirty="0"/>
              <a:t>Corrupción en la política</a:t>
            </a:r>
          </a:p>
        </p:txBody>
      </p:sp>
      <p:graphicFrame>
        <p:nvGraphicFramePr>
          <p:cNvPr id="10" name="Gráfico 9"/>
          <p:cNvGraphicFramePr/>
          <p:nvPr>
            <p:extLst>
              <p:ext uri="{D42A27DB-BD31-4B8C-83A1-F6EECF244321}">
                <p14:modId xmlns:p14="http://schemas.microsoft.com/office/powerpoint/2010/main" val="2128353870"/>
              </p:ext>
            </p:extLst>
          </p:nvPr>
        </p:nvGraphicFramePr>
        <p:xfrm>
          <a:off x="0" y="2187668"/>
          <a:ext cx="4944475" cy="4179858"/>
        </p:xfrm>
        <a:graphic>
          <a:graphicData uri="http://schemas.openxmlformats.org/drawingml/2006/chart">
            <c:chart xmlns:c="http://schemas.openxmlformats.org/drawingml/2006/chart" xmlns:r="http://schemas.openxmlformats.org/officeDocument/2006/relationships" r:id="rId2"/>
          </a:graphicData>
        </a:graphic>
      </p:graphicFrame>
      <p:sp>
        <p:nvSpPr>
          <p:cNvPr id="11" name="Bocadillo: rectángulo con esquinas redondeadas 10"/>
          <p:cNvSpPr/>
          <p:nvPr/>
        </p:nvSpPr>
        <p:spPr>
          <a:xfrm>
            <a:off x="4349764" y="4150499"/>
            <a:ext cx="1488210" cy="550879"/>
          </a:xfrm>
          <a:prstGeom prst="wedgeRoundRectCallout">
            <a:avLst>
              <a:gd name="adj1" fmla="val -50705"/>
              <a:gd name="adj2" fmla="val -113169"/>
              <a:gd name="adj3" fmla="val 16667"/>
            </a:avLst>
          </a:prstGeom>
          <a:solidFill>
            <a:srgbClr val="2F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s-PE" sz="1400" b="1" kern="0" dirty="0">
                <a:solidFill>
                  <a:schemeClr val="bg1"/>
                </a:solidFill>
              </a:rPr>
              <a:t>Informados: 71%</a:t>
            </a:r>
          </a:p>
        </p:txBody>
      </p:sp>
      <p:graphicFrame>
        <p:nvGraphicFramePr>
          <p:cNvPr id="14" name="Gráfico 13"/>
          <p:cNvGraphicFramePr/>
          <p:nvPr>
            <p:extLst>
              <p:ext uri="{D42A27DB-BD31-4B8C-83A1-F6EECF244321}">
                <p14:modId xmlns:p14="http://schemas.microsoft.com/office/powerpoint/2010/main" val="2184909191"/>
              </p:ext>
            </p:extLst>
          </p:nvPr>
        </p:nvGraphicFramePr>
        <p:xfrm>
          <a:off x="6354027" y="2704173"/>
          <a:ext cx="5837973" cy="366335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p:cNvSpPr/>
          <p:nvPr/>
        </p:nvSpPr>
        <p:spPr>
          <a:xfrm>
            <a:off x="756585" y="1960671"/>
            <a:ext cx="4634639" cy="646331"/>
          </a:xfrm>
          <a:prstGeom prst="rect">
            <a:avLst/>
          </a:prstGeom>
        </p:spPr>
        <p:txBody>
          <a:bodyPr wrap="square">
            <a:spAutoFit/>
          </a:bodyPr>
          <a:lstStyle/>
          <a:p>
            <a:pPr algn="ctr" defTabSz="900227"/>
            <a:r>
              <a:rPr lang="es-ES_tradnl" b="1" kern="0" dirty="0">
                <a:solidFill>
                  <a:sysClr val="windowText" lastClr="000000"/>
                </a:solidFill>
                <a:latin typeface="+mj-lt"/>
                <a:ea typeface="Times New Roman" panose="02020603050405020304" pitchFamily="18" charset="0"/>
              </a:rPr>
              <a:t>¿Qué tan infiltrado, o no, cree que está el crimen organizado en la política?</a:t>
            </a:r>
            <a:endParaRPr lang="es-PE" b="1" kern="0" dirty="0">
              <a:solidFill>
                <a:sysClr val="windowText" lastClr="000000"/>
              </a:solidFill>
              <a:latin typeface="+mj-lt"/>
            </a:endParaRPr>
          </a:p>
        </p:txBody>
      </p:sp>
      <p:sp>
        <p:nvSpPr>
          <p:cNvPr id="16" name="Rectángulo 15"/>
          <p:cNvSpPr/>
          <p:nvPr/>
        </p:nvSpPr>
        <p:spPr>
          <a:xfrm>
            <a:off x="6731473" y="1993970"/>
            <a:ext cx="5356233" cy="646331"/>
          </a:xfrm>
          <a:prstGeom prst="rect">
            <a:avLst/>
          </a:prstGeom>
        </p:spPr>
        <p:txBody>
          <a:bodyPr wrap="square">
            <a:spAutoFit/>
          </a:bodyPr>
          <a:lstStyle/>
          <a:p>
            <a:pPr algn="ctr" defTabSz="900227"/>
            <a:r>
              <a:rPr lang="es-ES_tradnl" b="1" kern="0" dirty="0">
                <a:solidFill>
                  <a:sysClr val="windowText" lastClr="000000"/>
                </a:solidFill>
                <a:latin typeface="+mj-lt"/>
                <a:ea typeface="Times New Roman" panose="02020603050405020304" pitchFamily="18" charset="0"/>
              </a:rPr>
              <a:t>¿De qué manera cree que se manifiesta principalmente el crimen organizado en la política?</a:t>
            </a:r>
            <a:endParaRPr lang="es-PE" b="1" kern="0" dirty="0">
              <a:solidFill>
                <a:sysClr val="windowText" lastClr="000000"/>
              </a:solidFill>
              <a:latin typeface="+mj-lt"/>
            </a:endParaRPr>
          </a:p>
        </p:txBody>
      </p:sp>
      <p:sp>
        <p:nvSpPr>
          <p:cNvPr id="17"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cxnSp>
        <p:nvCxnSpPr>
          <p:cNvPr id="12" name="Conector recto 11"/>
          <p:cNvCxnSpPr/>
          <p:nvPr/>
        </p:nvCxnSpPr>
        <p:spPr>
          <a:xfrm>
            <a:off x="6096000" y="2081532"/>
            <a:ext cx="0" cy="4285994"/>
          </a:xfrm>
          <a:prstGeom prst="line">
            <a:avLst/>
          </a:prstGeom>
          <a:noFill/>
          <a:ln w="28575">
            <a:solidFill>
              <a:schemeClr val="tx1">
                <a:lumMod val="75000"/>
                <a:lumOff val="25000"/>
              </a:schemeClr>
            </a:solidFill>
            <a:prstDash val="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0292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221" y="640807"/>
            <a:ext cx="11539460" cy="1163395"/>
          </a:xfrm>
        </p:spPr>
        <p:txBody>
          <a:bodyPr/>
          <a:lstStyle/>
          <a:p>
            <a:pPr algn="just"/>
            <a:r>
              <a:rPr lang="es-PE" sz="2800" dirty="0"/>
              <a:t>El gobierno de Alan García es percibido como el más corrupto. Sin embargo, la percepción general de corrupción en los últimos gobiernos varía según la edad. </a:t>
            </a:r>
          </a:p>
        </p:txBody>
      </p:sp>
      <p:sp>
        <p:nvSpPr>
          <p:cNvPr id="3" name="Marcador de texto 2"/>
          <p:cNvSpPr>
            <a:spLocks noGrp="1"/>
          </p:cNvSpPr>
          <p:nvPr>
            <p:ph type="body" sz="quarter" idx="13"/>
          </p:nvPr>
        </p:nvSpPr>
        <p:spPr>
          <a:xfrm>
            <a:off x="407618" y="173168"/>
            <a:ext cx="8967721" cy="362267"/>
          </a:xfrm>
        </p:spPr>
        <p:txBody>
          <a:bodyPr>
            <a:normAutofit/>
          </a:bodyPr>
          <a:lstStyle/>
          <a:p>
            <a:r>
              <a:rPr lang="es-PE" sz="1900" dirty="0"/>
              <a:t>Corrupción en la política</a:t>
            </a:r>
          </a:p>
        </p:txBody>
      </p:sp>
      <p:cxnSp>
        <p:nvCxnSpPr>
          <p:cNvPr id="6" name="Conector recto 5"/>
          <p:cNvCxnSpPr/>
          <p:nvPr/>
        </p:nvCxnSpPr>
        <p:spPr>
          <a:xfrm>
            <a:off x="0" y="4265953"/>
            <a:ext cx="12192000" cy="0"/>
          </a:xfrm>
          <a:prstGeom prst="line">
            <a:avLst/>
          </a:prstGeom>
          <a:ln w="38100" cap="flat" cmpd="sng" algn="ctr">
            <a:solidFill>
              <a:srgbClr val="2F469C"/>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sp>
        <p:nvSpPr>
          <p:cNvPr id="8" name="Elipse 7"/>
          <p:cNvSpPr/>
          <p:nvPr/>
        </p:nvSpPr>
        <p:spPr>
          <a:xfrm>
            <a:off x="809859" y="4107814"/>
            <a:ext cx="421327" cy="368490"/>
          </a:xfrm>
          <a:prstGeom prst="ellipse">
            <a:avLst/>
          </a:prstGeom>
          <a:solidFill>
            <a:schemeClr val="bg1"/>
          </a:solidFill>
          <a:ln w="76200">
            <a:solidFill>
              <a:srgbClr val="2F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Elipse 8"/>
          <p:cNvSpPr/>
          <p:nvPr/>
        </p:nvSpPr>
        <p:spPr>
          <a:xfrm>
            <a:off x="3691813" y="4081708"/>
            <a:ext cx="421327" cy="368490"/>
          </a:xfrm>
          <a:prstGeom prst="ellipse">
            <a:avLst/>
          </a:prstGeom>
          <a:solidFill>
            <a:schemeClr val="bg1"/>
          </a:solidFill>
          <a:ln w="76200">
            <a:solidFill>
              <a:srgbClr val="2F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p:cNvSpPr/>
          <p:nvPr/>
        </p:nvSpPr>
        <p:spPr>
          <a:xfrm>
            <a:off x="6663557" y="4081708"/>
            <a:ext cx="421327" cy="368490"/>
          </a:xfrm>
          <a:prstGeom prst="ellipse">
            <a:avLst/>
          </a:prstGeom>
          <a:solidFill>
            <a:schemeClr val="bg1"/>
          </a:solidFill>
          <a:ln w="76200">
            <a:solidFill>
              <a:srgbClr val="2F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Elipse 10"/>
          <p:cNvSpPr/>
          <p:nvPr/>
        </p:nvSpPr>
        <p:spPr>
          <a:xfrm>
            <a:off x="10189950" y="4138212"/>
            <a:ext cx="421327" cy="368490"/>
          </a:xfrm>
          <a:prstGeom prst="ellipse">
            <a:avLst/>
          </a:prstGeom>
          <a:solidFill>
            <a:schemeClr val="bg1"/>
          </a:solidFill>
          <a:ln w="76200">
            <a:solidFill>
              <a:srgbClr val="2F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51" y="2554180"/>
            <a:ext cx="1611941" cy="1343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rotWithShape="1">
          <a:blip r:embed="rId3" cstate="print">
            <a:extLst>
              <a:ext uri="{28A0092B-C50C-407E-A947-70E740481C1C}">
                <a14:useLocalDpi xmlns:a14="http://schemas.microsoft.com/office/drawing/2010/main" val="0"/>
              </a:ext>
            </a:extLst>
          </a:blip>
          <a:srcRect l="7707" r="11288"/>
          <a:stretch/>
        </p:blipFill>
        <p:spPr>
          <a:xfrm>
            <a:off x="6014516" y="2525549"/>
            <a:ext cx="1651379" cy="1382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843" y="2511058"/>
            <a:ext cx="1731268" cy="1411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8931" y="2541163"/>
            <a:ext cx="1908518" cy="1445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p:cNvSpPr txBox="1"/>
          <p:nvPr/>
        </p:nvSpPr>
        <p:spPr>
          <a:xfrm>
            <a:off x="6062078" y="4314748"/>
            <a:ext cx="1864829" cy="923330"/>
          </a:xfrm>
          <a:prstGeom prst="rect">
            <a:avLst/>
          </a:prstGeom>
        </p:spPr>
        <p:txBody>
          <a:bodyPr vert="horz" wrap="square" lIns="0" tIns="0" rIns="0" bIns="0" rtlCol="0">
            <a:spAutoFit/>
          </a:bodyPr>
          <a:lstStyle/>
          <a:p>
            <a:pPr marL="4763" algn="ctr" defTabSz="900227"/>
            <a:r>
              <a:rPr lang="es-PE" sz="6000" b="1" kern="0" dirty="0">
                <a:solidFill>
                  <a:sysClr val="windowText" lastClr="000000"/>
                </a:solidFill>
              </a:rPr>
              <a:t>35%</a:t>
            </a:r>
          </a:p>
        </p:txBody>
      </p:sp>
      <p:sp>
        <p:nvSpPr>
          <p:cNvPr id="19" name="CuadroTexto 18"/>
          <p:cNvSpPr txBox="1"/>
          <p:nvPr/>
        </p:nvSpPr>
        <p:spPr>
          <a:xfrm>
            <a:off x="9741089" y="4508548"/>
            <a:ext cx="1864829" cy="615553"/>
          </a:xfrm>
          <a:prstGeom prst="rect">
            <a:avLst/>
          </a:prstGeom>
        </p:spPr>
        <p:txBody>
          <a:bodyPr vert="horz" wrap="square" lIns="0" tIns="0" rIns="0" bIns="0" rtlCol="0">
            <a:spAutoFit/>
          </a:bodyPr>
          <a:lstStyle/>
          <a:p>
            <a:pPr marL="4763" algn="ctr" defTabSz="900227"/>
            <a:r>
              <a:rPr lang="es-PE" sz="4000" b="1" kern="0" dirty="0">
                <a:solidFill>
                  <a:sysClr val="windowText" lastClr="000000"/>
                </a:solidFill>
              </a:rPr>
              <a:t>22%</a:t>
            </a:r>
          </a:p>
        </p:txBody>
      </p:sp>
      <p:sp>
        <p:nvSpPr>
          <p:cNvPr id="21" name="CuadroTexto 20"/>
          <p:cNvSpPr txBox="1"/>
          <p:nvPr/>
        </p:nvSpPr>
        <p:spPr>
          <a:xfrm>
            <a:off x="218922" y="4417362"/>
            <a:ext cx="1864829" cy="615553"/>
          </a:xfrm>
          <a:prstGeom prst="rect">
            <a:avLst/>
          </a:prstGeom>
        </p:spPr>
        <p:txBody>
          <a:bodyPr vert="horz" wrap="square" lIns="0" tIns="0" rIns="0" bIns="0" rtlCol="0">
            <a:spAutoFit/>
          </a:bodyPr>
          <a:lstStyle/>
          <a:p>
            <a:pPr marL="4763" algn="ctr" defTabSz="900227"/>
            <a:r>
              <a:rPr lang="es-PE" sz="4000" b="1" kern="0" dirty="0">
                <a:solidFill>
                  <a:sysClr val="windowText" lastClr="000000"/>
                </a:solidFill>
              </a:rPr>
              <a:t>23%</a:t>
            </a:r>
          </a:p>
        </p:txBody>
      </p:sp>
      <p:sp>
        <p:nvSpPr>
          <p:cNvPr id="22" name="CuadroTexto 21"/>
          <p:cNvSpPr txBox="1"/>
          <p:nvPr/>
        </p:nvSpPr>
        <p:spPr>
          <a:xfrm>
            <a:off x="2994382" y="4456488"/>
            <a:ext cx="1864829" cy="492443"/>
          </a:xfrm>
          <a:prstGeom prst="rect">
            <a:avLst/>
          </a:prstGeom>
        </p:spPr>
        <p:txBody>
          <a:bodyPr vert="horz" wrap="square" lIns="0" tIns="0" rIns="0" bIns="0" rtlCol="0">
            <a:spAutoFit/>
          </a:bodyPr>
          <a:lstStyle/>
          <a:p>
            <a:pPr marL="4763" algn="ctr" defTabSz="900227"/>
            <a:r>
              <a:rPr lang="es-PE" sz="3200" b="1" kern="0" dirty="0">
                <a:solidFill>
                  <a:sysClr val="windowText" lastClr="000000"/>
                </a:solidFill>
              </a:rPr>
              <a:t>15%</a:t>
            </a:r>
          </a:p>
        </p:txBody>
      </p:sp>
      <p:sp>
        <p:nvSpPr>
          <p:cNvPr id="23"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24" name="Bocadillo: rectángulo con esquinas redondeadas 23"/>
          <p:cNvSpPr/>
          <p:nvPr/>
        </p:nvSpPr>
        <p:spPr>
          <a:xfrm>
            <a:off x="6198140" y="5257295"/>
            <a:ext cx="1592703" cy="756442"/>
          </a:xfrm>
          <a:prstGeom prst="wedgeRoundRectCallout">
            <a:avLst>
              <a:gd name="adj1" fmla="val -11735"/>
              <a:gd name="adj2" fmla="val -70540"/>
              <a:gd name="adj3" fmla="val 16667"/>
            </a:avLst>
          </a:prstGeom>
          <a:solidFill>
            <a:srgbClr val="2F469C"/>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00227"/>
            <a:r>
              <a:rPr lang="es-PE" sz="1400" b="1" kern="0" dirty="0">
                <a:solidFill>
                  <a:schemeClr val="bg1"/>
                </a:solidFill>
              </a:rPr>
              <a:t>18-24 años: 40%</a:t>
            </a:r>
          </a:p>
          <a:p>
            <a:pPr algn="ctr" defTabSz="900227"/>
            <a:r>
              <a:rPr lang="es-PE" sz="1400" b="1" kern="0" dirty="0">
                <a:solidFill>
                  <a:schemeClr val="bg1"/>
                </a:solidFill>
              </a:rPr>
              <a:t>25-39 años: 34%</a:t>
            </a:r>
          </a:p>
          <a:p>
            <a:pPr algn="ctr" defTabSz="900227"/>
            <a:r>
              <a:rPr lang="es-PE" sz="1400" b="1" kern="0" dirty="0">
                <a:solidFill>
                  <a:schemeClr val="bg1"/>
                </a:solidFill>
              </a:rPr>
              <a:t>40 a más: 32%</a:t>
            </a:r>
          </a:p>
        </p:txBody>
      </p:sp>
      <p:sp>
        <p:nvSpPr>
          <p:cNvPr id="25" name="Bocadillo: rectángulo con esquinas redondeadas 24"/>
          <p:cNvSpPr/>
          <p:nvPr/>
        </p:nvSpPr>
        <p:spPr>
          <a:xfrm>
            <a:off x="224170" y="5217192"/>
            <a:ext cx="1592703" cy="756442"/>
          </a:xfrm>
          <a:prstGeom prst="wedgeRoundRectCallout">
            <a:avLst>
              <a:gd name="adj1" fmla="val -5737"/>
              <a:gd name="adj2" fmla="val -86778"/>
              <a:gd name="adj3" fmla="val 16667"/>
            </a:avLst>
          </a:prstGeom>
          <a:solidFill>
            <a:srgbClr val="2F469C"/>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00227"/>
            <a:r>
              <a:rPr lang="es-PE" sz="1400" b="1" kern="0" dirty="0">
                <a:solidFill>
                  <a:schemeClr val="bg1"/>
                </a:solidFill>
              </a:rPr>
              <a:t>18-24 años: 21%</a:t>
            </a:r>
          </a:p>
          <a:p>
            <a:pPr algn="ctr" defTabSz="900227"/>
            <a:r>
              <a:rPr lang="es-PE" sz="1400" b="1" kern="0" dirty="0">
                <a:solidFill>
                  <a:schemeClr val="bg1"/>
                </a:solidFill>
              </a:rPr>
              <a:t>25-39 años: 23%</a:t>
            </a:r>
          </a:p>
          <a:p>
            <a:pPr algn="ctr" defTabSz="900227"/>
            <a:r>
              <a:rPr lang="es-PE" sz="1400" b="1" kern="0" dirty="0">
                <a:solidFill>
                  <a:schemeClr val="bg1"/>
                </a:solidFill>
              </a:rPr>
              <a:t>40 a más: 24%</a:t>
            </a:r>
          </a:p>
        </p:txBody>
      </p:sp>
      <p:sp>
        <p:nvSpPr>
          <p:cNvPr id="26" name="Bocadillo: rectángulo con esquinas redondeadas 25"/>
          <p:cNvSpPr/>
          <p:nvPr/>
        </p:nvSpPr>
        <p:spPr>
          <a:xfrm>
            <a:off x="3030901" y="5217192"/>
            <a:ext cx="1592703" cy="756442"/>
          </a:xfrm>
          <a:prstGeom prst="wedgeRoundRectCallout">
            <a:avLst>
              <a:gd name="adj1" fmla="val -2309"/>
              <a:gd name="adj2" fmla="val -88582"/>
              <a:gd name="adj3" fmla="val 16667"/>
            </a:avLst>
          </a:prstGeom>
          <a:solidFill>
            <a:srgbClr val="2F469C"/>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00227"/>
            <a:r>
              <a:rPr lang="es-PE" sz="1400" b="1" kern="0" dirty="0">
                <a:solidFill>
                  <a:schemeClr val="bg1"/>
                </a:solidFill>
              </a:rPr>
              <a:t>18-24 años: 10%</a:t>
            </a:r>
          </a:p>
          <a:p>
            <a:pPr algn="ctr" defTabSz="900227"/>
            <a:r>
              <a:rPr lang="es-PE" sz="1400" b="1" kern="0" dirty="0">
                <a:solidFill>
                  <a:schemeClr val="bg1"/>
                </a:solidFill>
              </a:rPr>
              <a:t>25-39 años: 13%</a:t>
            </a:r>
          </a:p>
          <a:p>
            <a:pPr algn="ctr" defTabSz="900227"/>
            <a:r>
              <a:rPr lang="es-PE" sz="1400" b="1" kern="0" dirty="0">
                <a:solidFill>
                  <a:schemeClr val="bg1"/>
                </a:solidFill>
              </a:rPr>
              <a:t>40 a más: 20%</a:t>
            </a:r>
          </a:p>
        </p:txBody>
      </p:sp>
      <p:sp>
        <p:nvSpPr>
          <p:cNvPr id="27" name="Bocadillo: rectángulo con esquinas redondeadas 26"/>
          <p:cNvSpPr/>
          <p:nvPr/>
        </p:nvSpPr>
        <p:spPr>
          <a:xfrm>
            <a:off x="10069645" y="5257295"/>
            <a:ext cx="1592703" cy="756442"/>
          </a:xfrm>
          <a:prstGeom prst="wedgeRoundRectCallout">
            <a:avLst>
              <a:gd name="adj1" fmla="val -22875"/>
              <a:gd name="adj2" fmla="val -75953"/>
              <a:gd name="adj3" fmla="val 16667"/>
            </a:avLst>
          </a:prstGeom>
          <a:solidFill>
            <a:srgbClr val="2F469C"/>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00227"/>
            <a:r>
              <a:rPr lang="es-PE" sz="1400" b="1" kern="0" dirty="0">
                <a:solidFill>
                  <a:schemeClr val="bg1"/>
                </a:solidFill>
              </a:rPr>
              <a:t>18-24 años: 27%</a:t>
            </a:r>
          </a:p>
          <a:p>
            <a:pPr algn="ctr" defTabSz="900227"/>
            <a:r>
              <a:rPr lang="es-PE" sz="1400" b="1" kern="0" dirty="0">
                <a:solidFill>
                  <a:schemeClr val="bg1"/>
                </a:solidFill>
              </a:rPr>
              <a:t>25-39 años: 24%</a:t>
            </a:r>
          </a:p>
          <a:p>
            <a:pPr algn="ctr" defTabSz="900227"/>
            <a:r>
              <a:rPr lang="es-PE" sz="1400" b="1" kern="0" dirty="0">
                <a:solidFill>
                  <a:schemeClr val="bg1"/>
                </a:solidFill>
              </a:rPr>
              <a:t>40 a más: 18%</a:t>
            </a:r>
          </a:p>
        </p:txBody>
      </p:sp>
      <p:sp>
        <p:nvSpPr>
          <p:cNvPr id="29" name="Rectángulo 28"/>
          <p:cNvSpPr/>
          <p:nvPr/>
        </p:nvSpPr>
        <p:spPr>
          <a:xfrm>
            <a:off x="3523253" y="1769783"/>
            <a:ext cx="4947188" cy="369332"/>
          </a:xfrm>
          <a:prstGeom prst="rect">
            <a:avLst/>
          </a:prstGeom>
        </p:spPr>
        <p:txBody>
          <a:bodyPr wrap="none">
            <a:spAutoFit/>
          </a:bodyPr>
          <a:lstStyle/>
          <a:p>
            <a:pPr algn="ctr" defTabSz="900227"/>
            <a:r>
              <a:rPr lang="es-ES_tradnl" b="1" kern="0" dirty="0">
                <a:solidFill>
                  <a:sysClr val="windowText" lastClr="000000"/>
                </a:solidFill>
                <a:latin typeface="+mj-lt"/>
                <a:ea typeface="Times New Roman" panose="02020603050405020304" pitchFamily="18" charset="0"/>
              </a:rPr>
              <a:t>¿Cuál cree que ha sido el gobierno más corrupto? </a:t>
            </a:r>
            <a:endParaRPr lang="es-PE" b="1" kern="0" dirty="0">
              <a:solidFill>
                <a:sysClr val="windowText" lastClr="000000"/>
              </a:solidFill>
              <a:latin typeface="+mj-lt"/>
            </a:endParaRPr>
          </a:p>
        </p:txBody>
      </p:sp>
    </p:spTree>
    <p:extLst>
      <p:ext uri="{BB962C8B-B14F-4D97-AF65-F5344CB8AC3E}">
        <p14:creationId xmlns:p14="http://schemas.microsoft.com/office/powerpoint/2010/main" val="3181606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783" y="649985"/>
            <a:ext cx="11539460" cy="763671"/>
          </a:xfrm>
        </p:spPr>
        <p:txBody>
          <a:bodyPr/>
          <a:lstStyle/>
          <a:p>
            <a:pPr algn="just"/>
            <a:r>
              <a:rPr lang="es-PE" sz="2757" dirty="0"/>
              <a:t>Solo uno de cada cuatro encuestados considera eficaz la labor del gobierno de Pedro Pablo </a:t>
            </a:r>
            <a:r>
              <a:rPr lang="es-PE" sz="2757" dirty="0" err="1"/>
              <a:t>Kuczynski</a:t>
            </a:r>
            <a:r>
              <a:rPr lang="es-PE" sz="2757" dirty="0"/>
              <a:t> en la lucha contra la corrupción.</a:t>
            </a:r>
          </a:p>
        </p:txBody>
      </p:sp>
      <p:sp>
        <p:nvSpPr>
          <p:cNvPr id="3" name="Marcador de texto 2"/>
          <p:cNvSpPr>
            <a:spLocks noGrp="1"/>
          </p:cNvSpPr>
          <p:nvPr>
            <p:ph type="body" sz="quarter" idx="13"/>
          </p:nvPr>
        </p:nvSpPr>
        <p:spPr>
          <a:xfrm>
            <a:off x="309835" y="296770"/>
            <a:ext cx="8967722" cy="331555"/>
          </a:xfrm>
        </p:spPr>
        <p:txBody>
          <a:bodyPr>
            <a:normAutofit/>
          </a:bodyPr>
          <a:lstStyle/>
          <a:p>
            <a:r>
              <a:rPr lang="es-PE" sz="1871" dirty="0"/>
              <a:t>CORRUPCIÓN EN LA POLÍTICA</a:t>
            </a:r>
          </a:p>
        </p:txBody>
      </p:sp>
      <p:sp>
        <p:nvSpPr>
          <p:cNvPr id="9" name="Rectángulo 8"/>
          <p:cNvSpPr/>
          <p:nvPr/>
        </p:nvSpPr>
        <p:spPr>
          <a:xfrm>
            <a:off x="3181557" y="1678844"/>
            <a:ext cx="6096000" cy="654923"/>
          </a:xfrm>
          <a:prstGeom prst="rect">
            <a:avLst/>
          </a:prstGeom>
        </p:spPr>
        <p:txBody>
          <a:bodyPr>
            <a:spAutoFit/>
          </a:bodyPr>
          <a:lstStyle/>
          <a:p>
            <a:pPr algn="ctr" defTabSz="900227"/>
            <a:r>
              <a:rPr lang="es-ES_tradnl" b="1" kern="0" dirty="0">
                <a:solidFill>
                  <a:sysClr val="windowText" lastClr="000000"/>
                </a:solidFill>
                <a:ea typeface="Times New Roman" panose="02020603050405020304" pitchFamily="18" charset="0"/>
              </a:rPr>
              <a:t>¿Cuán eficaz diría que es el gobierno del Presidente Pedro Pablo </a:t>
            </a:r>
            <a:r>
              <a:rPr lang="es-ES_tradnl" b="1" kern="0" dirty="0" err="1">
                <a:solidFill>
                  <a:sysClr val="windowText" lastClr="000000"/>
                </a:solidFill>
                <a:ea typeface="Times New Roman" panose="02020603050405020304" pitchFamily="18" charset="0"/>
              </a:rPr>
              <a:t>Kuczynski</a:t>
            </a:r>
            <a:r>
              <a:rPr lang="es-ES_tradnl" b="1" kern="0" dirty="0">
                <a:solidFill>
                  <a:sysClr val="windowText" lastClr="000000"/>
                </a:solidFill>
                <a:ea typeface="Times New Roman" panose="02020603050405020304" pitchFamily="18" charset="0"/>
              </a:rPr>
              <a:t> en la lucha contra la corrupción?</a:t>
            </a:r>
            <a:endParaRPr lang="es-PE" b="1" kern="0" dirty="0">
              <a:solidFill>
                <a:sysClr val="windowText" lastClr="000000"/>
              </a:solidFill>
            </a:endParaRPr>
          </a:p>
        </p:txBody>
      </p:sp>
      <p:graphicFrame>
        <p:nvGraphicFramePr>
          <p:cNvPr id="10" name="Gráfico 9"/>
          <p:cNvGraphicFramePr/>
          <p:nvPr>
            <p:extLst>
              <p:ext uri="{D42A27DB-BD31-4B8C-83A1-F6EECF244321}">
                <p14:modId xmlns:p14="http://schemas.microsoft.com/office/powerpoint/2010/main" val="3238602835"/>
              </p:ext>
            </p:extLst>
          </p:nvPr>
        </p:nvGraphicFramePr>
        <p:xfrm>
          <a:off x="696034" y="2333767"/>
          <a:ext cx="9621673" cy="3862317"/>
        </p:xfrm>
        <a:graphic>
          <a:graphicData uri="http://schemas.openxmlformats.org/drawingml/2006/chart">
            <c:chart xmlns:c="http://schemas.openxmlformats.org/drawingml/2006/chart" xmlns:r="http://schemas.openxmlformats.org/officeDocument/2006/relationships" r:id="rId2"/>
          </a:graphicData>
        </a:graphic>
      </p:graphicFrame>
      <p:sp>
        <p:nvSpPr>
          <p:cNvPr id="11"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graphicFrame>
        <p:nvGraphicFramePr>
          <p:cNvPr id="12" name="Tabla 11"/>
          <p:cNvGraphicFramePr>
            <a:graphicFrameLocks noGrp="1"/>
          </p:cNvGraphicFramePr>
          <p:nvPr>
            <p:extLst>
              <p:ext uri="{D42A27DB-BD31-4B8C-83A1-F6EECF244321}">
                <p14:modId xmlns:p14="http://schemas.microsoft.com/office/powerpoint/2010/main" val="3464086360"/>
              </p:ext>
            </p:extLst>
          </p:nvPr>
        </p:nvGraphicFramePr>
        <p:xfrm>
          <a:off x="10417176" y="2006305"/>
          <a:ext cx="1603240" cy="3812796"/>
        </p:xfrm>
        <a:graphic>
          <a:graphicData uri="http://schemas.openxmlformats.org/drawingml/2006/table">
            <a:tbl>
              <a:tblPr firstRow="1" bandRow="1">
                <a:tableStyleId>{7DF18680-E054-41AD-8BC1-D1AEF772440D}</a:tableStyleId>
              </a:tblPr>
              <a:tblGrid>
                <a:gridCol w="719397">
                  <a:extLst>
                    <a:ext uri="{9D8B030D-6E8A-4147-A177-3AD203B41FA5}">
                      <a16:colId xmlns="" xmlns:a16="http://schemas.microsoft.com/office/drawing/2014/main" val="2306372269"/>
                    </a:ext>
                  </a:extLst>
                </a:gridCol>
                <a:gridCol w="883843">
                  <a:extLst>
                    <a:ext uri="{9D8B030D-6E8A-4147-A177-3AD203B41FA5}">
                      <a16:colId xmlns="" xmlns:a16="http://schemas.microsoft.com/office/drawing/2014/main" val="3154737664"/>
                    </a:ext>
                  </a:extLst>
                </a:gridCol>
              </a:tblGrid>
              <a:tr h="953199">
                <a:tc>
                  <a:txBody>
                    <a:bodyPr/>
                    <a:lstStyle/>
                    <a:p>
                      <a:pPr algn="ctr"/>
                      <a:r>
                        <a:rPr lang="es-PE" sz="1600" dirty="0"/>
                        <a:t>Eficaz</a:t>
                      </a:r>
                    </a:p>
                  </a:txBody>
                  <a:tcPr marL="90022" marR="90022" marT="45011" marB="45011" anchor="ctr">
                    <a:solidFill>
                      <a:schemeClr val="accent6"/>
                    </a:solidFill>
                  </a:tcPr>
                </a:tc>
                <a:tc>
                  <a:txBody>
                    <a:bodyPr/>
                    <a:lstStyle/>
                    <a:p>
                      <a:pPr algn="ctr"/>
                      <a:r>
                        <a:rPr lang="es-PE" sz="1600" dirty="0"/>
                        <a:t>Ineficaz</a:t>
                      </a:r>
                    </a:p>
                  </a:txBody>
                  <a:tcPr marL="90022" marR="90022" marT="45011" marB="45011" anchor="ctr">
                    <a:solidFill>
                      <a:srgbClr val="ED1C24"/>
                    </a:solidFill>
                  </a:tcPr>
                </a:tc>
                <a:extLst>
                  <a:ext uri="{0D108BD9-81ED-4DB2-BD59-A6C34878D82A}">
                    <a16:rowId xmlns="" xmlns:a16="http://schemas.microsoft.com/office/drawing/2014/main" val="2149387208"/>
                  </a:ext>
                </a:extLst>
              </a:tr>
              <a:tr h="953199">
                <a:tc>
                  <a:txBody>
                    <a:bodyPr/>
                    <a:lstStyle/>
                    <a:p>
                      <a:pPr algn="ctr" fontAlgn="b"/>
                      <a:r>
                        <a:rPr lang="es-PE"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75%</a:t>
                      </a:r>
                    </a:p>
                  </a:txBody>
                  <a:tcPr marL="9525" marR="9525" marT="9525" marB="0" anchor="ctr"/>
                </a:tc>
                <a:extLst>
                  <a:ext uri="{0D108BD9-81ED-4DB2-BD59-A6C34878D82A}">
                    <a16:rowId xmlns="" xmlns:a16="http://schemas.microsoft.com/office/drawing/2014/main" val="3879489483"/>
                  </a:ext>
                </a:extLst>
              </a:tr>
              <a:tr h="953199">
                <a:tc>
                  <a:txBody>
                    <a:bodyPr/>
                    <a:lstStyle/>
                    <a:p>
                      <a:pPr algn="ctr" fontAlgn="b"/>
                      <a:r>
                        <a:rPr lang="es-PE" sz="16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76%</a:t>
                      </a:r>
                    </a:p>
                  </a:txBody>
                  <a:tcPr marL="9525" marR="9525" marT="9525" marB="0" anchor="ctr"/>
                </a:tc>
                <a:extLst>
                  <a:ext uri="{0D108BD9-81ED-4DB2-BD59-A6C34878D82A}">
                    <a16:rowId xmlns="" xmlns:a16="http://schemas.microsoft.com/office/drawing/2014/main" val="829111763"/>
                  </a:ext>
                </a:extLst>
              </a:tr>
              <a:tr h="953199">
                <a:tc>
                  <a:txBody>
                    <a:bodyPr/>
                    <a:lstStyle/>
                    <a:p>
                      <a:pPr algn="ctr" fontAlgn="b"/>
                      <a:r>
                        <a:rPr lang="es-PE"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74%</a:t>
                      </a:r>
                    </a:p>
                  </a:txBody>
                  <a:tcPr marL="9525" marR="9525" marT="9525" marB="0" anchor="ctr"/>
                </a:tc>
                <a:extLst>
                  <a:ext uri="{0D108BD9-81ED-4DB2-BD59-A6C34878D82A}">
                    <a16:rowId xmlns="" xmlns:a16="http://schemas.microsoft.com/office/drawing/2014/main" val="833704770"/>
                  </a:ext>
                </a:extLst>
              </a:tr>
            </a:tbl>
          </a:graphicData>
        </a:graphic>
      </p:graphicFrame>
    </p:spTree>
    <p:extLst>
      <p:ext uri="{BB962C8B-B14F-4D97-AF65-F5344CB8AC3E}">
        <p14:creationId xmlns:p14="http://schemas.microsoft.com/office/powerpoint/2010/main" val="666919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5" y="590656"/>
            <a:ext cx="11754785" cy="854259"/>
          </a:xfrm>
        </p:spPr>
        <p:txBody>
          <a:bodyPr/>
          <a:lstStyle/>
          <a:p>
            <a:pPr algn="just"/>
            <a:r>
              <a:rPr lang="es-PE" sz="2800" dirty="0"/>
              <a:t>Los tres poderes del Estado, Ejecutivo, Legislativo y Judicial, se encuentran entre los peor evaluados por los encuestados, en la lucha contra la corrupción.</a:t>
            </a:r>
          </a:p>
        </p:txBody>
      </p:sp>
      <p:sp>
        <p:nvSpPr>
          <p:cNvPr id="3" name="Marcador de texto 2"/>
          <p:cNvSpPr>
            <a:spLocks noGrp="1"/>
          </p:cNvSpPr>
          <p:nvPr>
            <p:ph type="body" sz="quarter" idx="13"/>
          </p:nvPr>
        </p:nvSpPr>
        <p:spPr>
          <a:xfrm>
            <a:off x="309836" y="206598"/>
            <a:ext cx="8967721" cy="304617"/>
          </a:xfrm>
        </p:spPr>
        <p:txBody>
          <a:bodyPr>
            <a:normAutofit/>
          </a:bodyPr>
          <a:lstStyle/>
          <a:p>
            <a:r>
              <a:rPr lang="es-PE" sz="1900" dirty="0"/>
              <a:t>Corrupción en la política</a:t>
            </a:r>
          </a:p>
        </p:txBody>
      </p:sp>
      <p:graphicFrame>
        <p:nvGraphicFramePr>
          <p:cNvPr id="7" name="Gráfico 6"/>
          <p:cNvGraphicFramePr/>
          <p:nvPr>
            <p:extLst>
              <p:ext uri="{D42A27DB-BD31-4B8C-83A1-F6EECF244321}">
                <p14:modId xmlns:p14="http://schemas.microsoft.com/office/powerpoint/2010/main" val="2593761470"/>
              </p:ext>
            </p:extLst>
          </p:nvPr>
        </p:nvGraphicFramePr>
        <p:xfrm>
          <a:off x="165772" y="2129593"/>
          <a:ext cx="10126261" cy="4110042"/>
        </p:xfrm>
        <a:graphic>
          <a:graphicData uri="http://schemas.openxmlformats.org/drawingml/2006/chart">
            <c:chart xmlns:c="http://schemas.openxmlformats.org/drawingml/2006/chart" xmlns:r="http://schemas.openxmlformats.org/officeDocument/2006/relationships" r:id="rId2"/>
          </a:graphicData>
        </a:graphic>
      </p:graphicFrame>
      <p:sp>
        <p:nvSpPr>
          <p:cNvPr id="8" name="8 Rectángulo"/>
          <p:cNvSpPr/>
          <p:nvPr/>
        </p:nvSpPr>
        <p:spPr>
          <a:xfrm>
            <a:off x="2598717" y="1641498"/>
            <a:ext cx="6994566" cy="369332"/>
          </a:xfrm>
          <a:prstGeom prst="rect">
            <a:avLst/>
          </a:prstGeom>
        </p:spPr>
        <p:txBody>
          <a:bodyPr wrap="square">
            <a:spAutoFit/>
          </a:bodyPr>
          <a:lstStyle/>
          <a:p>
            <a:pPr algn="ctr" defTabSz="900227"/>
            <a:r>
              <a:rPr lang="es-ES" b="1" kern="0" dirty="0">
                <a:solidFill>
                  <a:sysClr val="windowText" lastClr="000000"/>
                </a:solidFill>
              </a:rPr>
              <a:t>¿Cómo calificaría la gestión de…en la lucha contra la corrupción?</a:t>
            </a:r>
          </a:p>
        </p:txBody>
      </p:sp>
      <p:graphicFrame>
        <p:nvGraphicFramePr>
          <p:cNvPr id="4" name="Tabla 3"/>
          <p:cNvGraphicFramePr>
            <a:graphicFrameLocks noGrp="1"/>
          </p:cNvGraphicFramePr>
          <p:nvPr>
            <p:extLst>
              <p:ext uri="{D42A27DB-BD31-4B8C-83A1-F6EECF244321}">
                <p14:modId xmlns:p14="http://schemas.microsoft.com/office/powerpoint/2010/main" val="2411070352"/>
              </p:ext>
            </p:extLst>
          </p:nvPr>
        </p:nvGraphicFramePr>
        <p:xfrm>
          <a:off x="10580906" y="1886480"/>
          <a:ext cx="1268390" cy="4172634"/>
        </p:xfrm>
        <a:graphic>
          <a:graphicData uri="http://schemas.openxmlformats.org/drawingml/2006/table">
            <a:tbl>
              <a:tblPr firstRow="1" bandRow="1">
                <a:tableStyleId>{93296810-A885-4BE3-A3E7-6D5BEEA58F35}</a:tableStyleId>
              </a:tblPr>
              <a:tblGrid>
                <a:gridCol w="634195">
                  <a:extLst>
                    <a:ext uri="{9D8B030D-6E8A-4147-A177-3AD203B41FA5}">
                      <a16:colId xmlns="" xmlns:a16="http://schemas.microsoft.com/office/drawing/2014/main" val="3798583805"/>
                    </a:ext>
                  </a:extLst>
                </a:gridCol>
                <a:gridCol w="634195">
                  <a:extLst>
                    <a:ext uri="{9D8B030D-6E8A-4147-A177-3AD203B41FA5}">
                      <a16:colId xmlns="" xmlns:a16="http://schemas.microsoft.com/office/drawing/2014/main" val="1745025579"/>
                    </a:ext>
                  </a:extLst>
                </a:gridCol>
              </a:tblGrid>
              <a:tr h="681490">
                <a:tc>
                  <a:txBody>
                    <a:bodyPr/>
                    <a:lstStyle/>
                    <a:p>
                      <a:pPr algn="ctr"/>
                      <a:r>
                        <a:rPr lang="es-PE" sz="1600" dirty="0"/>
                        <a:t>T2B</a:t>
                      </a:r>
                    </a:p>
                    <a:p>
                      <a:pPr algn="ctr"/>
                      <a:r>
                        <a:rPr lang="es-PE" sz="1600" dirty="0"/>
                        <a:t>2017</a:t>
                      </a:r>
                    </a:p>
                  </a:txBody>
                  <a:tcPr marL="90022" marR="90022" marT="45011" marB="45011" anchor="ctr"/>
                </a:tc>
                <a:tc>
                  <a:txBody>
                    <a:bodyPr/>
                    <a:lstStyle/>
                    <a:p>
                      <a:pPr algn="ctr"/>
                      <a:r>
                        <a:rPr lang="es-PE" sz="1600" dirty="0"/>
                        <a:t>T2B</a:t>
                      </a:r>
                    </a:p>
                    <a:p>
                      <a:pPr algn="ctr"/>
                      <a:r>
                        <a:rPr lang="es-PE" sz="1600" dirty="0"/>
                        <a:t>2015</a:t>
                      </a:r>
                    </a:p>
                  </a:txBody>
                  <a:tcPr marL="90022" marR="90022" marT="45011" marB="45011" anchor="ctr">
                    <a:solidFill>
                      <a:schemeClr val="accent1"/>
                    </a:solidFill>
                  </a:tcPr>
                </a:tc>
                <a:extLst>
                  <a:ext uri="{0D108BD9-81ED-4DB2-BD59-A6C34878D82A}">
                    <a16:rowId xmlns="" xmlns:a16="http://schemas.microsoft.com/office/drawing/2014/main" val="1004445959"/>
                  </a:ext>
                </a:extLst>
              </a:tr>
              <a:tr h="436393">
                <a:tc>
                  <a:txBody>
                    <a:bodyPr/>
                    <a:lstStyle/>
                    <a:p>
                      <a:pPr algn="ctr" fontAlgn="b"/>
                      <a:r>
                        <a:rPr lang="es-PE" sz="1600" b="0" i="0" u="none" strike="noStrike" dirty="0">
                          <a:solidFill>
                            <a:srgbClr val="000000"/>
                          </a:solidFill>
                          <a:effectLst/>
                          <a:latin typeface="Calibri" panose="020F0502020204030204" pitchFamily="34" charset="0"/>
                        </a:rPr>
                        <a:t>32%</a:t>
                      </a:r>
                    </a:p>
                  </a:txBody>
                  <a:tcPr marL="9377" marR="9377" marT="9377" marB="0" anchor="ctr"/>
                </a:tc>
                <a:tc>
                  <a:txBody>
                    <a:bodyPr/>
                    <a:lstStyle/>
                    <a:p>
                      <a:pPr algn="ctr"/>
                      <a:r>
                        <a:rPr lang="es-PE" sz="1600" dirty="0"/>
                        <a:t>36%</a:t>
                      </a:r>
                    </a:p>
                  </a:txBody>
                  <a:tcPr marL="90022" marR="90022" marT="45011" marB="45011" anchor="ctr"/>
                </a:tc>
                <a:extLst>
                  <a:ext uri="{0D108BD9-81ED-4DB2-BD59-A6C34878D82A}">
                    <a16:rowId xmlns="" xmlns:a16="http://schemas.microsoft.com/office/drawing/2014/main" val="3423361653"/>
                  </a:ext>
                </a:extLst>
              </a:tr>
              <a:tr h="436393">
                <a:tc>
                  <a:txBody>
                    <a:bodyPr/>
                    <a:lstStyle/>
                    <a:p>
                      <a:pPr algn="ctr" fontAlgn="b"/>
                      <a:r>
                        <a:rPr lang="es-PE" sz="1600" b="0" i="0" u="none" strike="noStrike" dirty="0">
                          <a:solidFill>
                            <a:srgbClr val="000000"/>
                          </a:solidFill>
                          <a:effectLst/>
                          <a:latin typeface="Calibri" panose="020F0502020204030204" pitchFamily="34" charset="0"/>
                        </a:rPr>
                        <a:t>15%</a:t>
                      </a:r>
                    </a:p>
                  </a:txBody>
                  <a:tcPr marL="9377" marR="9377" marT="9377" marB="0" anchor="ctr"/>
                </a:tc>
                <a:tc>
                  <a:txBody>
                    <a:bodyPr/>
                    <a:lstStyle/>
                    <a:p>
                      <a:pPr algn="ctr"/>
                      <a:r>
                        <a:rPr lang="es-PE" sz="1600" dirty="0"/>
                        <a:t>14%</a:t>
                      </a:r>
                    </a:p>
                  </a:txBody>
                  <a:tcPr marL="90022" marR="90022" marT="45011" marB="45011" anchor="ctr"/>
                </a:tc>
                <a:extLst>
                  <a:ext uri="{0D108BD9-81ED-4DB2-BD59-A6C34878D82A}">
                    <a16:rowId xmlns="" xmlns:a16="http://schemas.microsoft.com/office/drawing/2014/main" val="3667424316"/>
                  </a:ext>
                </a:extLst>
              </a:tr>
              <a:tr h="436393">
                <a:tc>
                  <a:txBody>
                    <a:bodyPr/>
                    <a:lstStyle/>
                    <a:p>
                      <a:pPr algn="ctr" fontAlgn="b"/>
                      <a:r>
                        <a:rPr lang="es-PE" sz="1600" b="0" i="0" u="none" strike="noStrike" dirty="0">
                          <a:solidFill>
                            <a:srgbClr val="000000"/>
                          </a:solidFill>
                          <a:effectLst/>
                          <a:latin typeface="Calibri" panose="020F0502020204030204" pitchFamily="34" charset="0"/>
                        </a:rPr>
                        <a:t>14%</a:t>
                      </a:r>
                    </a:p>
                  </a:txBody>
                  <a:tcPr marL="9377" marR="9377" marT="9377" marB="0" anchor="ctr"/>
                </a:tc>
                <a:tc>
                  <a:txBody>
                    <a:bodyPr/>
                    <a:lstStyle/>
                    <a:p>
                      <a:pPr algn="ctr"/>
                      <a:r>
                        <a:rPr lang="es-PE" sz="1600" dirty="0"/>
                        <a:t>--</a:t>
                      </a:r>
                    </a:p>
                  </a:txBody>
                  <a:tcPr marL="90022" marR="90022" marT="45011" marB="45011" anchor="ctr"/>
                </a:tc>
                <a:extLst>
                  <a:ext uri="{0D108BD9-81ED-4DB2-BD59-A6C34878D82A}">
                    <a16:rowId xmlns="" xmlns:a16="http://schemas.microsoft.com/office/drawing/2014/main" val="1994663033"/>
                  </a:ext>
                </a:extLst>
              </a:tr>
              <a:tr h="436393">
                <a:tc>
                  <a:txBody>
                    <a:bodyPr/>
                    <a:lstStyle/>
                    <a:p>
                      <a:pPr algn="ctr" fontAlgn="b"/>
                      <a:r>
                        <a:rPr lang="es-PE" sz="1600" b="0" i="0" u="none" strike="noStrike" dirty="0">
                          <a:solidFill>
                            <a:srgbClr val="000000"/>
                          </a:solidFill>
                          <a:effectLst/>
                          <a:latin typeface="Calibri" panose="020F0502020204030204" pitchFamily="34" charset="0"/>
                        </a:rPr>
                        <a:t>12%</a:t>
                      </a:r>
                    </a:p>
                  </a:txBody>
                  <a:tcPr marL="9377" marR="9377" marT="9377" marB="0" anchor="ctr"/>
                </a:tc>
                <a:tc>
                  <a:txBody>
                    <a:bodyPr/>
                    <a:lstStyle/>
                    <a:p>
                      <a:pPr algn="ctr"/>
                      <a:r>
                        <a:rPr lang="es-PE" sz="1600" dirty="0"/>
                        <a:t>15%</a:t>
                      </a:r>
                    </a:p>
                  </a:txBody>
                  <a:tcPr marL="90022" marR="90022" marT="45011" marB="45011" anchor="ctr"/>
                </a:tc>
                <a:extLst>
                  <a:ext uri="{0D108BD9-81ED-4DB2-BD59-A6C34878D82A}">
                    <a16:rowId xmlns="" xmlns:a16="http://schemas.microsoft.com/office/drawing/2014/main" val="2961681964"/>
                  </a:ext>
                </a:extLst>
              </a:tr>
              <a:tr h="436393">
                <a:tc>
                  <a:txBody>
                    <a:bodyPr/>
                    <a:lstStyle/>
                    <a:p>
                      <a:pPr algn="ctr" fontAlgn="b"/>
                      <a:r>
                        <a:rPr lang="es-PE" sz="1600" b="0" i="0" u="none" strike="noStrike" dirty="0">
                          <a:solidFill>
                            <a:srgbClr val="000000"/>
                          </a:solidFill>
                          <a:effectLst/>
                          <a:latin typeface="Calibri" panose="020F0502020204030204" pitchFamily="34" charset="0"/>
                        </a:rPr>
                        <a:t>11%</a:t>
                      </a:r>
                    </a:p>
                  </a:txBody>
                  <a:tcPr marL="9377" marR="9377" marT="9377" marB="0" anchor="ctr"/>
                </a:tc>
                <a:tc>
                  <a:txBody>
                    <a:bodyPr/>
                    <a:lstStyle/>
                    <a:p>
                      <a:pPr algn="ctr"/>
                      <a:r>
                        <a:rPr lang="es-PE" sz="1600" dirty="0"/>
                        <a:t>10%</a:t>
                      </a:r>
                    </a:p>
                  </a:txBody>
                  <a:tcPr marL="90022" marR="90022" marT="45011" marB="45011" anchor="ctr"/>
                </a:tc>
                <a:extLst>
                  <a:ext uri="{0D108BD9-81ED-4DB2-BD59-A6C34878D82A}">
                    <a16:rowId xmlns="" xmlns:a16="http://schemas.microsoft.com/office/drawing/2014/main" val="1957506060"/>
                  </a:ext>
                </a:extLst>
              </a:tr>
              <a:tr h="436393">
                <a:tc>
                  <a:txBody>
                    <a:bodyPr/>
                    <a:lstStyle/>
                    <a:p>
                      <a:pPr algn="ctr" fontAlgn="b"/>
                      <a:r>
                        <a:rPr lang="es-PE" sz="1600" b="0" i="0" u="none" strike="noStrike" dirty="0">
                          <a:solidFill>
                            <a:srgbClr val="000000"/>
                          </a:solidFill>
                          <a:effectLst/>
                          <a:latin typeface="Calibri" panose="020F0502020204030204" pitchFamily="34" charset="0"/>
                        </a:rPr>
                        <a:t>10%</a:t>
                      </a:r>
                    </a:p>
                  </a:txBody>
                  <a:tcPr marL="9377" marR="9377" marT="9377" marB="0" anchor="ctr"/>
                </a:tc>
                <a:tc>
                  <a:txBody>
                    <a:bodyPr/>
                    <a:lstStyle/>
                    <a:p>
                      <a:pPr algn="ctr"/>
                      <a:r>
                        <a:rPr lang="es-PE" sz="1600" dirty="0"/>
                        <a:t>9%</a:t>
                      </a:r>
                    </a:p>
                  </a:txBody>
                  <a:tcPr marL="90022" marR="90022" marT="45011" marB="45011" anchor="ctr"/>
                </a:tc>
                <a:extLst>
                  <a:ext uri="{0D108BD9-81ED-4DB2-BD59-A6C34878D82A}">
                    <a16:rowId xmlns="" xmlns:a16="http://schemas.microsoft.com/office/drawing/2014/main" val="1190072891"/>
                  </a:ext>
                </a:extLst>
              </a:tr>
              <a:tr h="436393">
                <a:tc>
                  <a:txBody>
                    <a:bodyPr/>
                    <a:lstStyle/>
                    <a:p>
                      <a:pPr algn="ctr" fontAlgn="b"/>
                      <a:r>
                        <a:rPr lang="es-PE" sz="1600" b="0" i="0" u="none" strike="noStrike" dirty="0">
                          <a:solidFill>
                            <a:srgbClr val="000000"/>
                          </a:solidFill>
                          <a:effectLst/>
                          <a:latin typeface="Calibri" panose="020F0502020204030204" pitchFamily="34" charset="0"/>
                        </a:rPr>
                        <a:t>9%</a:t>
                      </a:r>
                    </a:p>
                  </a:txBody>
                  <a:tcPr marL="9377" marR="9377" marT="9377" marB="0" anchor="ctr"/>
                </a:tc>
                <a:tc>
                  <a:txBody>
                    <a:bodyPr/>
                    <a:lstStyle/>
                    <a:p>
                      <a:pPr algn="ctr"/>
                      <a:r>
                        <a:rPr lang="es-PE" sz="1600" dirty="0"/>
                        <a:t>5%</a:t>
                      </a:r>
                    </a:p>
                  </a:txBody>
                  <a:tcPr marL="90022" marR="90022" marT="45011" marB="45011" anchor="ctr"/>
                </a:tc>
                <a:extLst>
                  <a:ext uri="{0D108BD9-81ED-4DB2-BD59-A6C34878D82A}">
                    <a16:rowId xmlns="" xmlns:a16="http://schemas.microsoft.com/office/drawing/2014/main" val="3388532516"/>
                  </a:ext>
                </a:extLst>
              </a:tr>
              <a:tr h="436393">
                <a:tc>
                  <a:txBody>
                    <a:bodyPr/>
                    <a:lstStyle/>
                    <a:p>
                      <a:pPr algn="ctr" fontAlgn="b"/>
                      <a:r>
                        <a:rPr lang="es-PE" sz="1600" b="0" i="0" u="none" strike="noStrike" dirty="0">
                          <a:solidFill>
                            <a:srgbClr val="000000"/>
                          </a:solidFill>
                          <a:effectLst/>
                          <a:latin typeface="Calibri" panose="020F0502020204030204" pitchFamily="34" charset="0"/>
                        </a:rPr>
                        <a:t>7%</a:t>
                      </a:r>
                    </a:p>
                  </a:txBody>
                  <a:tcPr marL="9377" marR="9377" marT="9377" marB="0" anchor="ctr"/>
                </a:tc>
                <a:tc>
                  <a:txBody>
                    <a:bodyPr/>
                    <a:lstStyle/>
                    <a:p>
                      <a:pPr algn="ctr"/>
                      <a:r>
                        <a:rPr lang="es-PE" sz="1600" dirty="0"/>
                        <a:t>4%</a:t>
                      </a:r>
                    </a:p>
                  </a:txBody>
                  <a:tcPr marL="90022" marR="90022" marT="45011" marB="45011" anchor="ctr"/>
                </a:tc>
                <a:extLst>
                  <a:ext uri="{0D108BD9-81ED-4DB2-BD59-A6C34878D82A}">
                    <a16:rowId xmlns="" xmlns:a16="http://schemas.microsoft.com/office/drawing/2014/main" val="530756322"/>
                  </a:ext>
                </a:extLst>
              </a:tr>
            </a:tbl>
          </a:graphicData>
        </a:graphic>
      </p:graphicFrame>
      <p:sp>
        <p:nvSpPr>
          <p:cNvPr id="9"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5" name="CuadroTexto 4"/>
          <p:cNvSpPr txBox="1"/>
          <p:nvPr/>
        </p:nvSpPr>
        <p:spPr>
          <a:xfrm>
            <a:off x="5948985" y="6477162"/>
            <a:ext cx="2891951" cy="333303"/>
          </a:xfrm>
          <a:prstGeom prst="rect">
            <a:avLst/>
          </a:prstGeom>
        </p:spPr>
        <p:txBody>
          <a:bodyPr vert="horz" wrap="square" lIns="0" tIns="0" rIns="0" bIns="0" rtlCol="0">
            <a:spAutoFit/>
          </a:bodyPr>
          <a:lstStyle/>
          <a:p>
            <a:pPr marL="4689" defTabSz="900227"/>
            <a:r>
              <a:rPr lang="es-PE" sz="1083" kern="0" dirty="0">
                <a:solidFill>
                  <a:sysClr val="windowText" lastClr="000000"/>
                </a:solidFill>
              </a:rPr>
              <a:t>*En el 2015 se preguntó por “Gobierno central” y “partidos políticos”</a:t>
            </a:r>
          </a:p>
        </p:txBody>
      </p:sp>
    </p:spTree>
    <p:extLst>
      <p:ext uri="{BB962C8B-B14F-4D97-AF65-F5344CB8AC3E}">
        <p14:creationId xmlns:p14="http://schemas.microsoft.com/office/powerpoint/2010/main" val="1549521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567132"/>
            <a:ext cx="11539460" cy="1163395"/>
          </a:xfrm>
        </p:spPr>
        <p:txBody>
          <a:bodyPr/>
          <a:lstStyle/>
          <a:p>
            <a:pPr algn="just"/>
            <a:r>
              <a:rPr lang="es-PE" sz="2800" dirty="0"/>
              <a:t>Para los entrevistados, el Poder Judicial y el Congreso son unas de las instituciones más corruptas. La percepción de corrupción en la policía ha disminuido.</a:t>
            </a:r>
          </a:p>
        </p:txBody>
      </p:sp>
      <p:sp>
        <p:nvSpPr>
          <p:cNvPr id="3" name="Marcador de texto 2"/>
          <p:cNvSpPr>
            <a:spLocks noGrp="1"/>
          </p:cNvSpPr>
          <p:nvPr>
            <p:ph type="body" sz="quarter" idx="13"/>
          </p:nvPr>
        </p:nvSpPr>
        <p:spPr>
          <a:xfrm>
            <a:off x="309836" y="151022"/>
            <a:ext cx="8967721" cy="377424"/>
          </a:xfrm>
        </p:spPr>
        <p:txBody>
          <a:bodyPr>
            <a:normAutofit/>
          </a:bodyPr>
          <a:lstStyle/>
          <a:p>
            <a:r>
              <a:rPr lang="es-PE" sz="1900" dirty="0"/>
              <a:t>Corrupción en la política</a:t>
            </a:r>
          </a:p>
        </p:txBody>
      </p:sp>
      <p:graphicFrame>
        <p:nvGraphicFramePr>
          <p:cNvPr id="7" name="Gráfico 6"/>
          <p:cNvGraphicFramePr/>
          <p:nvPr>
            <p:extLst/>
          </p:nvPr>
        </p:nvGraphicFramePr>
        <p:xfrm>
          <a:off x="729697" y="2321456"/>
          <a:ext cx="8128001" cy="3891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oup 139"/>
          <p:cNvGraphicFramePr>
            <a:graphicFrameLocks noGrp="1"/>
          </p:cNvGraphicFramePr>
          <p:nvPr>
            <p:extLst/>
          </p:nvPr>
        </p:nvGraphicFramePr>
        <p:xfrm>
          <a:off x="8478161" y="2216395"/>
          <a:ext cx="2982810" cy="3907004"/>
        </p:xfrm>
        <a:graphic>
          <a:graphicData uri="http://schemas.openxmlformats.org/drawingml/2006/table">
            <a:tbl>
              <a:tblPr/>
              <a:tblGrid>
                <a:gridCol w="596562">
                  <a:extLst>
                    <a:ext uri="{9D8B030D-6E8A-4147-A177-3AD203B41FA5}">
                      <a16:colId xmlns="" xmlns:a16="http://schemas.microsoft.com/office/drawing/2014/main" val="1041704245"/>
                    </a:ext>
                  </a:extLst>
                </a:gridCol>
                <a:gridCol w="596562">
                  <a:extLst>
                    <a:ext uri="{9D8B030D-6E8A-4147-A177-3AD203B41FA5}">
                      <a16:colId xmlns="" xmlns:a16="http://schemas.microsoft.com/office/drawing/2014/main" val="20000"/>
                    </a:ext>
                  </a:extLst>
                </a:gridCol>
                <a:gridCol w="596562">
                  <a:extLst>
                    <a:ext uri="{9D8B030D-6E8A-4147-A177-3AD203B41FA5}">
                      <a16:colId xmlns="" xmlns:a16="http://schemas.microsoft.com/office/drawing/2014/main" val="20001"/>
                    </a:ext>
                  </a:extLst>
                </a:gridCol>
                <a:gridCol w="480813">
                  <a:extLst>
                    <a:ext uri="{9D8B030D-6E8A-4147-A177-3AD203B41FA5}">
                      <a16:colId xmlns="" xmlns:a16="http://schemas.microsoft.com/office/drawing/2014/main" val="479561985"/>
                    </a:ext>
                  </a:extLst>
                </a:gridCol>
                <a:gridCol w="712311">
                  <a:extLst>
                    <a:ext uri="{9D8B030D-6E8A-4147-A177-3AD203B41FA5}">
                      <a16:colId xmlns="" xmlns:a16="http://schemas.microsoft.com/office/drawing/2014/main" val="2104472016"/>
                    </a:ext>
                  </a:extLst>
                </a:gridCol>
              </a:tblGrid>
              <a:tr h="525016">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n-lt"/>
                          <a:ea typeface="+mn-ea"/>
                          <a:cs typeface="Arial" pitchFamily="34" charset="0"/>
                        </a:rPr>
                        <a:t>2015</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n-lt"/>
                          <a:ea typeface="+mn-ea"/>
                          <a:cs typeface="Arial" pitchFamily="34" charset="0"/>
                        </a:rPr>
                        <a:t>2013</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n-lt"/>
                          <a:ea typeface="+mn-ea"/>
                          <a:cs typeface="Arial" pitchFamily="34" charset="0"/>
                        </a:rPr>
                        <a:t>2012</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n-lt"/>
                          <a:ea typeface="+mn-ea"/>
                          <a:cs typeface="Arial" pitchFamily="34" charset="0"/>
                        </a:rPr>
                        <a:t>Lima</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Pct val="80000"/>
                        <a:buFont typeface="Wingdings" pitchFamily="2" charset="2"/>
                        <a:buNone/>
                        <a:tabLst/>
                      </a:pPr>
                      <a:r>
                        <a:rPr lang="es-ES" sz="1600" b="1" i="0" u="none" strike="noStrike" kern="1200" dirty="0">
                          <a:solidFill>
                            <a:schemeClr val="bg1"/>
                          </a:solidFill>
                          <a:latin typeface="+mn-lt"/>
                          <a:ea typeface="+mn-ea"/>
                          <a:cs typeface="Arial" pitchFamily="34" charset="0"/>
                        </a:rPr>
                        <a:t>Interior</a:t>
                      </a:r>
                    </a:p>
                  </a:txBody>
                  <a:tcPr marL="17721" marR="17721" marT="34556" marB="345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81779">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47%</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49%</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ES" sz="1600" b="0" i="0" u="none" strike="noStrike" kern="1200" dirty="0">
                          <a:solidFill>
                            <a:schemeClr val="tx1"/>
                          </a:solidFill>
                          <a:latin typeface="+mn-lt"/>
                          <a:ea typeface="+mn-ea"/>
                          <a:cs typeface="Arial" pitchFamily="34" charset="0"/>
                        </a:rPr>
                        <a:t>56%</a:t>
                      </a:r>
                    </a:p>
                  </a:txBody>
                  <a:tcPr marL="9377" marR="9377"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dirty="0">
                          <a:solidFill>
                            <a:srgbClr val="000000"/>
                          </a:solidFill>
                          <a:effectLst/>
                          <a:latin typeface="Calibri" panose="020F0502020204030204" pitchFamily="34" charset="0"/>
                        </a:rPr>
                        <a:t>54%</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43%</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11517">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44%</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55%</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ES" sz="1600" b="0" i="0" u="none" strike="noStrike" kern="1200" dirty="0">
                          <a:solidFill>
                            <a:schemeClr val="tx1"/>
                          </a:solidFill>
                          <a:latin typeface="+mn-lt"/>
                          <a:ea typeface="+mn-ea"/>
                          <a:cs typeface="Arial" pitchFamily="34" charset="0"/>
                        </a:rPr>
                        <a:t>47%</a:t>
                      </a:r>
                    </a:p>
                  </a:txBody>
                  <a:tcPr marL="9377" marR="9377"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45%</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45%</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31111">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42%</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53%</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ES" sz="1600" b="0" i="0" u="none" strike="noStrike" kern="1200" dirty="0">
                          <a:solidFill>
                            <a:schemeClr val="tx1"/>
                          </a:solidFill>
                          <a:latin typeface="+mn-lt"/>
                          <a:ea typeface="+mn-ea"/>
                          <a:cs typeface="Arial" pitchFamily="34" charset="0"/>
                        </a:rPr>
                        <a:t>52%</a:t>
                      </a:r>
                    </a:p>
                  </a:txBody>
                  <a:tcPr marL="9377" marR="9377"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36%</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36%</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31111">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24%</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24%</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ES" sz="1600" b="0" i="0" u="none" strike="noStrike" kern="1200" dirty="0">
                          <a:solidFill>
                            <a:schemeClr val="tx1"/>
                          </a:solidFill>
                          <a:latin typeface="+mn-lt"/>
                          <a:ea typeface="+mn-ea"/>
                          <a:cs typeface="Arial" pitchFamily="34" charset="0"/>
                        </a:rPr>
                        <a:t>20%</a:t>
                      </a:r>
                    </a:p>
                  </a:txBody>
                  <a:tcPr marL="9377" marR="9377"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24%</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30%</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8572197"/>
                  </a:ext>
                </a:extLst>
              </a:tr>
              <a:tr h="411515">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30%</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22%</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ES" sz="1600" b="0" i="0" u="none" strike="noStrike" kern="1200" dirty="0">
                          <a:solidFill>
                            <a:schemeClr val="tx1"/>
                          </a:solidFill>
                          <a:latin typeface="+mn-lt"/>
                          <a:ea typeface="+mn-ea"/>
                          <a:cs typeface="Arial" pitchFamily="34" charset="0"/>
                        </a:rPr>
                        <a:t>27%</a:t>
                      </a:r>
                    </a:p>
                  </a:txBody>
                  <a:tcPr marL="9377" marR="9377"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27%</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23%</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31114">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ES" sz="1600" b="0" i="0" u="none" strike="noStrike" kern="1200" dirty="0">
                          <a:solidFill>
                            <a:schemeClr val="tx1"/>
                          </a:solidFill>
                          <a:latin typeface="+mn-lt"/>
                          <a:ea typeface="+mn-ea"/>
                          <a:cs typeface="Arial" pitchFamily="34" charset="0"/>
                        </a:rPr>
                        <a:t>--</a:t>
                      </a:r>
                    </a:p>
                  </a:txBody>
                  <a:tcPr marL="9377" marR="9377"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24%</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20%</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72324">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19%</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13%</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ES" sz="1600" b="0" i="0" u="none" strike="noStrike" kern="1200" dirty="0">
                          <a:solidFill>
                            <a:schemeClr val="tx1"/>
                          </a:solidFill>
                          <a:latin typeface="+mn-lt"/>
                          <a:ea typeface="+mn-ea"/>
                          <a:cs typeface="Arial" pitchFamily="34" charset="0"/>
                        </a:rPr>
                        <a:t>16%</a:t>
                      </a:r>
                    </a:p>
                  </a:txBody>
                  <a:tcPr marL="9377" marR="9377"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22%</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a:solidFill>
                            <a:srgbClr val="000000"/>
                          </a:solidFill>
                          <a:effectLst/>
                          <a:latin typeface="Calibri" panose="020F0502020204030204" pitchFamily="34" charset="0"/>
                        </a:rPr>
                        <a:t>19%</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11517">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16%</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PE" sz="1600" b="0" i="0" u="none" strike="noStrike" kern="1200" dirty="0">
                          <a:solidFill>
                            <a:schemeClr val="tx1"/>
                          </a:solidFill>
                          <a:latin typeface="+mn-lt"/>
                          <a:ea typeface="+mn-ea"/>
                          <a:cs typeface="Arial" pitchFamily="34" charset="0"/>
                        </a:rPr>
                        <a:t>11%</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es-ES" sz="1600" b="0" i="0" u="none" strike="noStrike" kern="1200" dirty="0">
                          <a:solidFill>
                            <a:schemeClr val="tx1"/>
                          </a:solidFill>
                          <a:latin typeface="+mn-lt"/>
                          <a:ea typeface="+mn-ea"/>
                          <a:cs typeface="Arial" pitchFamily="34" charset="0"/>
                        </a:rPr>
                        <a:t>9%</a:t>
                      </a:r>
                    </a:p>
                  </a:txBody>
                  <a:tcPr marL="9377" marR="9377" marT="7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dirty="0">
                          <a:solidFill>
                            <a:srgbClr val="000000"/>
                          </a:solidFill>
                          <a:effectLst/>
                          <a:latin typeface="Calibri" panose="020F0502020204030204" pitchFamily="34" charset="0"/>
                        </a:rPr>
                        <a:t>19%</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s-PE" sz="1600" b="0" i="0" u="none" strike="noStrike" dirty="0">
                          <a:solidFill>
                            <a:srgbClr val="000000"/>
                          </a:solidFill>
                          <a:effectLst/>
                          <a:latin typeface="Calibri" panose="020F0502020204030204" pitchFamily="34" charset="0"/>
                        </a:rPr>
                        <a:t>21%</a:t>
                      </a:r>
                    </a:p>
                  </a:txBody>
                  <a:tcPr marL="9377" marR="9377" marT="93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9" name="CuadroTexto 8"/>
          <p:cNvSpPr txBox="1"/>
          <p:nvPr/>
        </p:nvSpPr>
        <p:spPr>
          <a:xfrm>
            <a:off x="215782" y="6204110"/>
            <a:ext cx="2891951" cy="166651"/>
          </a:xfrm>
          <a:prstGeom prst="rect">
            <a:avLst/>
          </a:prstGeom>
        </p:spPr>
        <p:txBody>
          <a:bodyPr vert="horz" wrap="square" lIns="0" tIns="0" rIns="0" bIns="0" rtlCol="0">
            <a:spAutoFit/>
          </a:bodyPr>
          <a:lstStyle/>
          <a:p>
            <a:pPr marL="4689" defTabSz="900227"/>
            <a:r>
              <a:rPr lang="es-PE" sz="1083" kern="0" dirty="0">
                <a:solidFill>
                  <a:sysClr val="windowText" lastClr="000000"/>
                </a:solidFill>
              </a:rPr>
              <a:t>*En el 2015 se preguntó por “Gobierno central”</a:t>
            </a:r>
          </a:p>
        </p:txBody>
      </p:sp>
      <p:sp>
        <p:nvSpPr>
          <p:cNvPr id="10"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1" name="Rectángulo 10"/>
          <p:cNvSpPr/>
          <p:nvPr/>
        </p:nvSpPr>
        <p:spPr>
          <a:xfrm>
            <a:off x="1900385" y="2048479"/>
            <a:ext cx="6577776" cy="369332"/>
          </a:xfrm>
          <a:prstGeom prst="rect">
            <a:avLst/>
          </a:prstGeom>
        </p:spPr>
        <p:txBody>
          <a:bodyPr wrap="square">
            <a:spAutoFit/>
          </a:bodyPr>
          <a:lstStyle/>
          <a:p>
            <a:pPr algn="ctr" defTabSz="900227"/>
            <a:r>
              <a:rPr lang="es-ES_tradnl" b="1" kern="0" dirty="0">
                <a:solidFill>
                  <a:sysClr val="windowText" lastClr="000000"/>
                </a:solidFill>
                <a:latin typeface="+mj-lt"/>
                <a:ea typeface="Times New Roman" panose="02020603050405020304" pitchFamily="18" charset="0"/>
              </a:rPr>
              <a:t>¿Cuáles son las tres instituciones más corruptas de nuestro país?</a:t>
            </a:r>
            <a:endParaRPr lang="es-PE" b="1" kern="0" dirty="0">
              <a:solidFill>
                <a:sysClr val="windowText" lastClr="000000"/>
              </a:solidFill>
              <a:latin typeface="+mj-lt"/>
            </a:endParaRPr>
          </a:p>
        </p:txBody>
      </p:sp>
      <p:sp>
        <p:nvSpPr>
          <p:cNvPr id="16" name="Elipse 15"/>
          <p:cNvSpPr/>
          <p:nvPr/>
        </p:nvSpPr>
        <p:spPr>
          <a:xfrm>
            <a:off x="8555638" y="3642935"/>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7" name="Elipse 16"/>
          <p:cNvSpPr/>
          <p:nvPr/>
        </p:nvSpPr>
        <p:spPr>
          <a:xfrm>
            <a:off x="8555638" y="4491034"/>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8" name="Elipse 17"/>
          <p:cNvSpPr/>
          <p:nvPr/>
        </p:nvSpPr>
        <p:spPr>
          <a:xfrm>
            <a:off x="10291178" y="2785401"/>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9" name="Text Box 11"/>
          <p:cNvSpPr txBox="1">
            <a:spLocks noChangeArrowheads="1"/>
          </p:cNvSpPr>
          <p:nvPr/>
        </p:nvSpPr>
        <p:spPr bwMode="auto">
          <a:xfrm>
            <a:off x="7568760" y="6522832"/>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20" name="Elipse 19"/>
          <p:cNvSpPr/>
          <p:nvPr/>
        </p:nvSpPr>
        <p:spPr>
          <a:xfrm>
            <a:off x="7416711" y="6498311"/>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1" name="Elipse 20"/>
          <p:cNvSpPr/>
          <p:nvPr/>
        </p:nvSpPr>
        <p:spPr>
          <a:xfrm>
            <a:off x="10919218" y="4093118"/>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2" name="Elipse 21"/>
          <p:cNvSpPr/>
          <p:nvPr/>
        </p:nvSpPr>
        <p:spPr>
          <a:xfrm>
            <a:off x="10291178" y="4491033"/>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3499107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80112"/>
            <a:ext cx="11539460" cy="775597"/>
          </a:xfrm>
        </p:spPr>
        <p:txBody>
          <a:bodyPr/>
          <a:lstStyle/>
          <a:p>
            <a:pPr algn="just"/>
            <a:r>
              <a:rPr lang="es-PE" sz="2800" dirty="0"/>
              <a:t>Si bien la percepción de corrupción en la policía ha disminuido, esta continúa siendo percibida como la más fácil de corromper.</a:t>
            </a:r>
          </a:p>
        </p:txBody>
      </p:sp>
      <p:sp>
        <p:nvSpPr>
          <p:cNvPr id="3" name="Marcador de texto 2"/>
          <p:cNvSpPr>
            <a:spLocks noGrp="1"/>
          </p:cNvSpPr>
          <p:nvPr>
            <p:ph type="body" sz="quarter" idx="13"/>
          </p:nvPr>
        </p:nvSpPr>
        <p:spPr>
          <a:xfrm>
            <a:off x="309836" y="210963"/>
            <a:ext cx="8967721" cy="433968"/>
          </a:xfrm>
        </p:spPr>
        <p:txBody>
          <a:bodyPr>
            <a:normAutofit/>
          </a:bodyPr>
          <a:lstStyle/>
          <a:p>
            <a:r>
              <a:rPr lang="es-PE" sz="1900" dirty="0"/>
              <a:t>Corrupción en la política</a:t>
            </a:r>
          </a:p>
        </p:txBody>
      </p:sp>
      <p:sp>
        <p:nvSpPr>
          <p:cNvPr id="5" name="Rectángulo 4"/>
          <p:cNvSpPr/>
          <p:nvPr/>
        </p:nvSpPr>
        <p:spPr>
          <a:xfrm>
            <a:off x="4382606" y="1623155"/>
            <a:ext cx="3618541" cy="581378"/>
          </a:xfrm>
          <a:prstGeom prst="rect">
            <a:avLst/>
          </a:prstGeom>
        </p:spPr>
        <p:txBody>
          <a:bodyPr wrap="square">
            <a:spAutoFit/>
          </a:bodyPr>
          <a:lstStyle/>
          <a:p>
            <a:pPr algn="ctr" defTabSz="900227"/>
            <a:r>
              <a:rPr lang="es-ES_tradnl" b="1" kern="0" dirty="0">
                <a:solidFill>
                  <a:sysClr val="windowText" lastClr="000000"/>
                </a:solidFill>
                <a:latin typeface="+mj-lt"/>
                <a:ea typeface="Times New Roman" panose="02020603050405020304" pitchFamily="18" charset="0"/>
              </a:rPr>
              <a:t>¿Quién es más fácil de corromper?</a:t>
            </a:r>
          </a:p>
          <a:p>
            <a:pPr algn="ctr" defTabSz="900227"/>
            <a:r>
              <a:rPr lang="es-ES_tradnl" sz="1400" kern="0" dirty="0">
                <a:solidFill>
                  <a:sysClr val="windowText" lastClr="000000"/>
                </a:solidFill>
                <a:latin typeface="+mj-lt"/>
                <a:ea typeface="Times New Roman" panose="02020603050405020304" pitchFamily="18" charset="0"/>
              </a:rPr>
              <a:t>-Principales respuestas- </a:t>
            </a:r>
            <a:endParaRPr lang="es-PE" sz="1400" kern="0" dirty="0">
              <a:solidFill>
                <a:sysClr val="windowText" lastClr="000000"/>
              </a:solidFill>
              <a:latin typeface="+mj-lt"/>
            </a:endParaRPr>
          </a:p>
        </p:txBody>
      </p:sp>
      <p:graphicFrame>
        <p:nvGraphicFramePr>
          <p:cNvPr id="10" name="Diagrama 9"/>
          <p:cNvGraphicFramePr/>
          <p:nvPr>
            <p:extLst>
              <p:ext uri="{D42A27DB-BD31-4B8C-83A1-F6EECF244321}">
                <p14:modId xmlns:p14="http://schemas.microsoft.com/office/powerpoint/2010/main" val="3052622686"/>
              </p:ext>
            </p:extLst>
          </p:nvPr>
        </p:nvGraphicFramePr>
        <p:xfrm>
          <a:off x="623588" y="2417563"/>
          <a:ext cx="9812578" cy="374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6731472" y="5521669"/>
            <a:ext cx="3704694" cy="424204"/>
          </a:xfrm>
          <a:prstGeom prst="rect">
            <a:avLst/>
          </a:prstGeom>
        </p:spPr>
        <p:txBody>
          <a:bodyPr vert="horz" wrap="square" lIns="0" tIns="0" rIns="0" bIns="0" rtlCol="0">
            <a:spAutoFit/>
          </a:bodyPr>
          <a:lstStyle/>
          <a:p>
            <a:pPr marL="4689" algn="just" defTabSz="900227"/>
            <a:r>
              <a:rPr lang="es-PE" sz="2757" b="1" kern="0" dirty="0">
                <a:solidFill>
                  <a:sysClr val="windowText" lastClr="000000"/>
                </a:solidFill>
              </a:rPr>
              <a:t>9% </a:t>
            </a:r>
            <a:r>
              <a:rPr lang="es-PE" sz="1772" kern="0" dirty="0">
                <a:solidFill>
                  <a:sysClr val="windowText" lastClr="000000"/>
                </a:solidFill>
              </a:rPr>
              <a:t>Un funcionario de oficina pública</a:t>
            </a:r>
            <a:endParaRPr lang="es-PE" sz="1575" kern="0" dirty="0">
              <a:solidFill>
                <a:sysClr val="windowText" lastClr="000000"/>
              </a:solidFill>
            </a:endParaRPr>
          </a:p>
        </p:txBody>
      </p:sp>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588" y="2417562"/>
            <a:ext cx="3759018" cy="3741339"/>
          </a:xfrm>
          <a:prstGeom prst="ellipse">
            <a:avLst/>
          </a:prstGeom>
          <a:ln>
            <a:noFill/>
          </a:ln>
          <a:effectLst/>
        </p:spPr>
      </p:pic>
      <p:sp>
        <p:nvSpPr>
          <p:cNvPr id="13"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Tree>
    <p:extLst>
      <p:ext uri="{BB962C8B-B14F-4D97-AF65-F5344CB8AC3E}">
        <p14:creationId xmlns:p14="http://schemas.microsoft.com/office/powerpoint/2010/main" val="4211018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10377"/>
            <a:ext cx="11539460" cy="775597"/>
          </a:xfrm>
        </p:spPr>
        <p:txBody>
          <a:bodyPr/>
          <a:lstStyle/>
          <a:p>
            <a:pPr algn="just"/>
            <a:r>
              <a:rPr lang="es-PE" sz="2800" dirty="0"/>
              <a:t>Los beneficios de un país sin corrupción, para los encuestados, son mayor crecimiento de la economía </a:t>
            </a:r>
            <a:r>
              <a:rPr lang="es-PE" sz="2800"/>
              <a:t>y más </a:t>
            </a:r>
            <a:r>
              <a:rPr lang="es-PE" sz="2800" dirty="0"/>
              <a:t>confianza en el Estado.</a:t>
            </a:r>
          </a:p>
        </p:txBody>
      </p:sp>
      <p:sp>
        <p:nvSpPr>
          <p:cNvPr id="3" name="Marcador de texto 2"/>
          <p:cNvSpPr>
            <a:spLocks noGrp="1"/>
          </p:cNvSpPr>
          <p:nvPr>
            <p:ph type="body" sz="quarter" idx="13"/>
          </p:nvPr>
        </p:nvSpPr>
        <p:spPr>
          <a:xfrm>
            <a:off x="309836" y="95774"/>
            <a:ext cx="8967721" cy="402700"/>
          </a:xfrm>
        </p:spPr>
        <p:txBody>
          <a:bodyPr>
            <a:normAutofit/>
          </a:bodyPr>
          <a:lstStyle/>
          <a:p>
            <a:r>
              <a:rPr lang="es-PE" sz="1900" dirty="0"/>
              <a:t>Corrupción en la política</a:t>
            </a:r>
          </a:p>
        </p:txBody>
      </p:sp>
      <p:sp>
        <p:nvSpPr>
          <p:cNvPr id="5" name="Rectángulo 4"/>
          <p:cNvSpPr/>
          <p:nvPr/>
        </p:nvSpPr>
        <p:spPr>
          <a:xfrm>
            <a:off x="2129995" y="2109633"/>
            <a:ext cx="6851970" cy="584775"/>
          </a:xfrm>
          <a:prstGeom prst="rect">
            <a:avLst/>
          </a:prstGeom>
        </p:spPr>
        <p:txBody>
          <a:bodyPr wrap="square">
            <a:spAutoFit/>
          </a:bodyPr>
          <a:lstStyle/>
          <a:p>
            <a:pPr algn="ctr" defTabSz="900227"/>
            <a:r>
              <a:rPr lang="es-PE" b="1" kern="0" dirty="0">
                <a:solidFill>
                  <a:sysClr val="windowText" lastClr="000000"/>
                </a:solidFill>
                <a:latin typeface="+mj-lt"/>
                <a:ea typeface="Calibri" panose="020F0502020204030204" pitchFamily="34" charset="0"/>
              </a:rPr>
              <a:t>¿Cuáles serían los beneficios para el Perú si no hubiese corrupción?</a:t>
            </a:r>
          </a:p>
          <a:p>
            <a:pPr algn="ctr" defTabSz="900227"/>
            <a:r>
              <a:rPr lang="es-PE" sz="1400" kern="0" dirty="0">
                <a:solidFill>
                  <a:sysClr val="windowText" lastClr="000000"/>
                </a:solidFill>
                <a:latin typeface="+mj-lt"/>
              </a:rPr>
              <a:t>-Principales menciones-</a:t>
            </a:r>
            <a:endParaRPr lang="es-PE" kern="0" dirty="0">
              <a:solidFill>
                <a:sysClr val="windowText" lastClr="000000"/>
              </a:solidFill>
              <a:latin typeface="+mj-lt"/>
            </a:endParaRPr>
          </a:p>
        </p:txBody>
      </p:sp>
      <p:graphicFrame>
        <p:nvGraphicFramePr>
          <p:cNvPr id="8" name="Gráfico 7"/>
          <p:cNvGraphicFramePr/>
          <p:nvPr>
            <p:extLst>
              <p:ext uri="{D42A27DB-BD31-4B8C-83A1-F6EECF244321}">
                <p14:modId xmlns:p14="http://schemas.microsoft.com/office/powerpoint/2010/main" val="3139098031"/>
              </p:ext>
            </p:extLst>
          </p:nvPr>
        </p:nvGraphicFramePr>
        <p:xfrm>
          <a:off x="853964" y="2552631"/>
          <a:ext cx="8128001" cy="3870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512795884"/>
              </p:ext>
            </p:extLst>
          </p:nvPr>
        </p:nvGraphicFramePr>
        <p:xfrm>
          <a:off x="9432123" y="2202961"/>
          <a:ext cx="1745050" cy="3968671"/>
        </p:xfrm>
        <a:graphic>
          <a:graphicData uri="http://schemas.openxmlformats.org/drawingml/2006/table">
            <a:tbl>
              <a:tblPr firstRow="1" bandRow="1">
                <a:tableStyleId>{7DF18680-E054-41AD-8BC1-D1AEF772440D}</a:tableStyleId>
              </a:tblPr>
              <a:tblGrid>
                <a:gridCol w="872525">
                  <a:extLst>
                    <a:ext uri="{9D8B030D-6E8A-4147-A177-3AD203B41FA5}">
                      <a16:colId xmlns="" xmlns:a16="http://schemas.microsoft.com/office/drawing/2014/main" val="1321521999"/>
                    </a:ext>
                  </a:extLst>
                </a:gridCol>
                <a:gridCol w="872525">
                  <a:extLst>
                    <a:ext uri="{9D8B030D-6E8A-4147-A177-3AD203B41FA5}">
                      <a16:colId xmlns="" xmlns:a16="http://schemas.microsoft.com/office/drawing/2014/main" val="4057385932"/>
                    </a:ext>
                  </a:extLst>
                </a:gridCol>
              </a:tblGrid>
              <a:tr h="566953">
                <a:tc>
                  <a:txBody>
                    <a:bodyPr/>
                    <a:lstStyle/>
                    <a:p>
                      <a:pPr algn="ctr"/>
                      <a:r>
                        <a:rPr lang="es-PE" sz="1600" dirty="0"/>
                        <a:t>Lima</a:t>
                      </a:r>
                    </a:p>
                  </a:txBody>
                  <a:tcPr marL="90022" marR="90022" marT="45011" marB="45011" anchor="ctr"/>
                </a:tc>
                <a:tc>
                  <a:txBody>
                    <a:bodyPr/>
                    <a:lstStyle/>
                    <a:p>
                      <a:pPr algn="ctr"/>
                      <a:r>
                        <a:rPr lang="es-PE" sz="1600" dirty="0"/>
                        <a:t>Interior</a:t>
                      </a:r>
                    </a:p>
                  </a:txBody>
                  <a:tcPr marL="90022" marR="90022" marT="45011" marB="45011" anchor="ctr">
                    <a:solidFill>
                      <a:schemeClr val="accent1"/>
                    </a:solidFill>
                  </a:tcPr>
                </a:tc>
                <a:extLst>
                  <a:ext uri="{0D108BD9-81ED-4DB2-BD59-A6C34878D82A}">
                    <a16:rowId xmlns="" xmlns:a16="http://schemas.microsoft.com/office/drawing/2014/main" val="2651648616"/>
                  </a:ext>
                </a:extLst>
              </a:tr>
              <a:tr h="566953">
                <a:tc>
                  <a:txBody>
                    <a:bodyPr/>
                    <a:lstStyle/>
                    <a:p>
                      <a:pPr algn="ctr" fontAlgn="b"/>
                      <a:r>
                        <a:rPr lang="es-PE" sz="1600" u="none" strike="noStrike" dirty="0">
                          <a:effectLst/>
                        </a:rPr>
                        <a:t>64%</a:t>
                      </a:r>
                      <a:endParaRPr lang="es-PE" sz="1600" b="0" i="0" u="none" strike="noStrike" dirty="0">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59%</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112126385"/>
                  </a:ext>
                </a:extLst>
              </a:tr>
              <a:tr h="566953">
                <a:tc>
                  <a:txBody>
                    <a:bodyPr/>
                    <a:lstStyle/>
                    <a:p>
                      <a:pPr algn="ctr" fontAlgn="b"/>
                      <a:r>
                        <a:rPr lang="es-PE" sz="1600" u="none" strike="noStrike">
                          <a:effectLst/>
                        </a:rPr>
                        <a:t>39%</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35%</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3609888594"/>
                  </a:ext>
                </a:extLst>
              </a:tr>
              <a:tr h="566953">
                <a:tc>
                  <a:txBody>
                    <a:bodyPr/>
                    <a:lstStyle/>
                    <a:p>
                      <a:pPr algn="ctr" fontAlgn="b"/>
                      <a:r>
                        <a:rPr lang="es-PE" sz="1600" u="none" strike="noStrike">
                          <a:effectLst/>
                        </a:rPr>
                        <a:t>32%</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32%</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3902095333"/>
                  </a:ext>
                </a:extLst>
              </a:tr>
              <a:tr h="566953">
                <a:tc>
                  <a:txBody>
                    <a:bodyPr/>
                    <a:lstStyle/>
                    <a:p>
                      <a:pPr algn="ctr" fontAlgn="b"/>
                      <a:r>
                        <a:rPr lang="es-PE" sz="1600" u="none" strike="noStrike">
                          <a:effectLst/>
                        </a:rPr>
                        <a:t>29%</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29%</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3590463521"/>
                  </a:ext>
                </a:extLst>
              </a:tr>
              <a:tr h="566953">
                <a:tc>
                  <a:txBody>
                    <a:bodyPr/>
                    <a:lstStyle/>
                    <a:p>
                      <a:pPr algn="ctr" fontAlgn="b"/>
                      <a:r>
                        <a:rPr lang="es-PE" sz="1600" u="none" strike="noStrike">
                          <a:effectLst/>
                        </a:rPr>
                        <a:t>26%</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19%</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50754710"/>
                  </a:ext>
                </a:extLst>
              </a:tr>
              <a:tr h="566953">
                <a:tc>
                  <a:txBody>
                    <a:bodyPr/>
                    <a:lstStyle/>
                    <a:p>
                      <a:pPr algn="ctr" fontAlgn="b"/>
                      <a:r>
                        <a:rPr lang="es-PE" sz="1600" u="none" strike="noStrike">
                          <a:effectLst/>
                        </a:rPr>
                        <a:t>24%</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19%</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3627886644"/>
                  </a:ext>
                </a:extLst>
              </a:tr>
            </a:tbl>
          </a:graphicData>
        </a:graphic>
      </p:graphicFrame>
      <p:sp>
        <p:nvSpPr>
          <p:cNvPr id="10"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1" name="Text Box 11"/>
          <p:cNvSpPr txBox="1">
            <a:spLocks noChangeArrowheads="1"/>
          </p:cNvSpPr>
          <p:nvPr/>
        </p:nvSpPr>
        <p:spPr bwMode="auto">
          <a:xfrm>
            <a:off x="7568760" y="6522832"/>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12" name="Elipse 11"/>
          <p:cNvSpPr/>
          <p:nvPr/>
        </p:nvSpPr>
        <p:spPr>
          <a:xfrm>
            <a:off x="7416711" y="6498311"/>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3" name="Elipse 12"/>
          <p:cNvSpPr/>
          <p:nvPr/>
        </p:nvSpPr>
        <p:spPr>
          <a:xfrm>
            <a:off x="9677483" y="2880767"/>
            <a:ext cx="394367" cy="39469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4" name="Elipse 13"/>
          <p:cNvSpPr/>
          <p:nvPr/>
        </p:nvSpPr>
        <p:spPr>
          <a:xfrm>
            <a:off x="9636342" y="5134162"/>
            <a:ext cx="394367" cy="39469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309350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469C"/>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11152" y="680537"/>
            <a:ext cx="11539460" cy="387798"/>
          </a:xfrm>
        </p:spPr>
        <p:txBody>
          <a:bodyPr/>
          <a:lstStyle/>
          <a:p>
            <a:r>
              <a:rPr lang="es-PE" sz="2800" dirty="0"/>
              <a:t>Resumen ejecutivo</a:t>
            </a:r>
          </a:p>
        </p:txBody>
      </p:sp>
      <p:sp>
        <p:nvSpPr>
          <p:cNvPr id="3" name="Marcador de texto 2"/>
          <p:cNvSpPr>
            <a:spLocks noGrp="1"/>
          </p:cNvSpPr>
          <p:nvPr>
            <p:ph type="body" sz="quarter" idx="13"/>
          </p:nvPr>
        </p:nvSpPr>
        <p:spPr>
          <a:xfrm>
            <a:off x="312001" y="331101"/>
            <a:ext cx="8967721" cy="310344"/>
          </a:xfrm>
        </p:spPr>
        <p:txBody>
          <a:bodyPr>
            <a:normAutofit/>
          </a:bodyPr>
          <a:lstStyle/>
          <a:p>
            <a:r>
              <a:rPr lang="es-PE" sz="1900" dirty="0"/>
              <a:t>Décima encuesta anticorrupción</a:t>
            </a:r>
          </a:p>
        </p:txBody>
      </p:sp>
      <p:sp>
        <p:nvSpPr>
          <p:cNvPr id="4" name="Marcador de texto 3"/>
          <p:cNvSpPr>
            <a:spLocks noGrp="1"/>
          </p:cNvSpPr>
          <p:nvPr>
            <p:ph type="body" sz="quarter" idx="14"/>
          </p:nvPr>
        </p:nvSpPr>
        <p:spPr>
          <a:xfrm>
            <a:off x="311152" y="1224159"/>
            <a:ext cx="11537949" cy="5122049"/>
          </a:xfrm>
        </p:spPr>
        <p:txBody>
          <a:bodyPr/>
          <a:lstStyle/>
          <a:p>
            <a:pPr marL="0" indent="0" algn="just">
              <a:buNone/>
            </a:pPr>
            <a:r>
              <a:rPr lang="es-PE" dirty="0"/>
              <a:t>Desde el año 2002 </a:t>
            </a:r>
            <a:r>
              <a:rPr lang="es-PE" b="1" dirty="0" err="1"/>
              <a:t>Ipsos</a:t>
            </a:r>
            <a:r>
              <a:rPr lang="es-PE" b="1" dirty="0"/>
              <a:t> Perú</a:t>
            </a:r>
            <a:r>
              <a:rPr lang="es-PE" dirty="0"/>
              <a:t> , por encargo de </a:t>
            </a:r>
            <a:r>
              <a:rPr lang="es-PE" b="1" dirty="0" err="1"/>
              <a:t>Proética</a:t>
            </a:r>
            <a:r>
              <a:rPr lang="es-PE" b="1" dirty="0"/>
              <a:t>, </a:t>
            </a:r>
            <a:r>
              <a:rPr lang="es-PE" dirty="0"/>
              <a:t>viene encuestando a la opinión pública sobre percepciones de corrupción en el país. En la presente medición se encuestó a hombres y mujeres mayores de 18 años, de todos los niveles socioeconómicos residentes en las principales ciudades del país.  Los principales resultados del estudio se presentan a continuación:</a:t>
            </a:r>
          </a:p>
          <a:p>
            <a:pPr algn="just"/>
            <a:r>
              <a:rPr lang="es-PE" b="1" dirty="0"/>
              <a:t>Corrupción: problema nacional: </a:t>
            </a:r>
            <a:r>
              <a:rPr lang="es-PE" dirty="0"/>
              <a:t>Dado los hechos del último año, la percepción de corrupción como problema nacional ha incrementado en nuestro país.  Este problema se encuentra junto con la delincuencia entre las dos principales preocupaciones de los ciudadanos, inclusive ocupando el primer lugar entre aquellos encuestados al interior del país. </a:t>
            </a:r>
          </a:p>
          <a:p>
            <a:pPr algn="just"/>
            <a:r>
              <a:rPr lang="es-PE" dirty="0"/>
              <a:t>De esta manera es que también encontramos que el principal problema que enfrentaría el Estado sería la corrupción de funcionarios y autoridades, hecho que también estaría impactando en la confianza de los ciudadanos hacia el Estado y reduciendo oportunidades de conseguir empleo.</a:t>
            </a:r>
          </a:p>
          <a:p>
            <a:pPr algn="just"/>
            <a:r>
              <a:rPr lang="es-PE" b="1" dirty="0"/>
              <a:t>Lucha contra la corrupción: </a:t>
            </a:r>
            <a:r>
              <a:rPr lang="es-PE" dirty="0"/>
              <a:t>La mayoría se siente informado acerca de los temas de corrupción que ocurren en el país, por lo que la percepción es que este problema no ha mejorado en los últimos años sin muchas miras de mejora para el siguiente quinquenio.  Existe una gran desconfianza en el Poder Judicial, por lo que se exige que para luchar contra la corrupción se incrementen las penas y sanciones y se reforme el sistema judicial de nuestro país. </a:t>
            </a:r>
          </a:p>
          <a:p>
            <a:pPr algn="just"/>
            <a:r>
              <a:rPr lang="es-PE" b="1" dirty="0" err="1"/>
              <a:t>Microcorrupción</a:t>
            </a:r>
            <a:r>
              <a:rPr lang="es-PE" b="1" dirty="0"/>
              <a:t>:</a:t>
            </a:r>
            <a:r>
              <a:rPr lang="es-PE" dirty="0"/>
              <a:t> Si bien el rechazo definido a actos de corrupción como pagar sobornos para evitar una multa, acelerar trámites o piratear servicios públicos ha incrementado con respecto a la medición anterior, dos de cada tres encuestados no consideran estas acciones como negativas. Entre los que declaran haber pagado algún tipo de soborno a una autoridad o para recibir un servicio, encontramos entre las principales razones a la percepción de que, si uno no paga, las cosas no funcionan. Así mismo, la proporción de personas que consideran que hacer este tipo de pagos ya es una costumbre, es decir institucionalizando a la corrupción, ha incrementado con respecto a la medición anterior. </a:t>
            </a:r>
            <a:endParaRPr lang="es-PE" b="1" dirty="0"/>
          </a:p>
          <a:p>
            <a:pPr marL="0" indent="0">
              <a:buNone/>
            </a:pPr>
            <a:endParaRPr lang="es-PE" dirty="0"/>
          </a:p>
          <a:p>
            <a:pPr marL="0" indent="0">
              <a:buNone/>
            </a:pPr>
            <a:endParaRPr lang="es-PE" dirty="0"/>
          </a:p>
          <a:p>
            <a:pPr algn="just"/>
            <a:endParaRPr lang="es-PE" b="1" dirty="0"/>
          </a:p>
          <a:p>
            <a:pPr marL="0" indent="0" algn="just">
              <a:buNone/>
            </a:pPr>
            <a:endParaRPr lang="es-PE" dirty="0"/>
          </a:p>
        </p:txBody>
      </p:sp>
    </p:spTree>
    <p:extLst>
      <p:ext uri="{BB962C8B-B14F-4D97-AF65-F5344CB8AC3E}">
        <p14:creationId xmlns:p14="http://schemas.microsoft.com/office/powerpoint/2010/main" val="3320674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270" y="676819"/>
            <a:ext cx="11539460" cy="775597"/>
          </a:xfrm>
        </p:spPr>
        <p:txBody>
          <a:bodyPr/>
          <a:lstStyle/>
          <a:p>
            <a:pPr algn="just"/>
            <a:r>
              <a:rPr lang="es-PE" sz="2800" dirty="0"/>
              <a:t>Un tercio considera que la corrupción es inevitable, por lo que solo uno de cada cuatro confía en que la política en el país mejore. </a:t>
            </a:r>
          </a:p>
        </p:txBody>
      </p:sp>
      <p:sp>
        <p:nvSpPr>
          <p:cNvPr id="3" name="Marcador de texto 2"/>
          <p:cNvSpPr>
            <a:spLocks noGrp="1"/>
          </p:cNvSpPr>
          <p:nvPr>
            <p:ph type="body" sz="quarter" idx="13"/>
          </p:nvPr>
        </p:nvSpPr>
        <p:spPr>
          <a:xfrm>
            <a:off x="309835" y="208271"/>
            <a:ext cx="8967721" cy="288844"/>
          </a:xfrm>
        </p:spPr>
        <p:txBody>
          <a:bodyPr>
            <a:normAutofit lnSpcReduction="10000"/>
          </a:bodyPr>
          <a:lstStyle/>
          <a:p>
            <a:r>
              <a:rPr lang="es-PE" sz="1900" dirty="0"/>
              <a:t>Democracia y política</a:t>
            </a:r>
          </a:p>
        </p:txBody>
      </p:sp>
      <p:graphicFrame>
        <p:nvGraphicFramePr>
          <p:cNvPr id="8" name="Gráfico 7"/>
          <p:cNvGraphicFramePr/>
          <p:nvPr>
            <p:extLst>
              <p:ext uri="{D42A27DB-BD31-4B8C-83A1-F6EECF244321}">
                <p14:modId xmlns:p14="http://schemas.microsoft.com/office/powerpoint/2010/main" val="2893958914"/>
              </p:ext>
            </p:extLst>
          </p:nvPr>
        </p:nvGraphicFramePr>
        <p:xfrm>
          <a:off x="132415" y="2019867"/>
          <a:ext cx="10308122" cy="2552132"/>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3748585" y="1545913"/>
            <a:ext cx="4694830" cy="281295"/>
          </a:xfrm>
          <a:prstGeom prst="rect">
            <a:avLst/>
          </a:prstGeom>
        </p:spPr>
        <p:txBody>
          <a:bodyPr vert="horz" wrap="square" lIns="0" tIns="0" rIns="0" bIns="0" rtlCol="0">
            <a:spAutoFit/>
          </a:bodyPr>
          <a:lstStyle/>
          <a:p>
            <a:pPr marL="4763" algn="ctr" defTabSz="900227"/>
            <a:r>
              <a:rPr lang="es-PE" b="1" kern="0" dirty="0">
                <a:solidFill>
                  <a:sysClr val="windowText" lastClr="000000"/>
                </a:solidFill>
              </a:rPr>
              <a:t>Actitudes sobre la política y corrupción</a:t>
            </a:r>
          </a:p>
        </p:txBody>
      </p:sp>
      <p:sp>
        <p:nvSpPr>
          <p:cNvPr id="10" name="5 Marcador de pie de página"/>
          <p:cNvSpPr txBox="1">
            <a:spLocks/>
          </p:cNvSpPr>
          <p:nvPr/>
        </p:nvSpPr>
        <p:spPr>
          <a:xfrm>
            <a:off x="107535" y="6563143"/>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graphicFrame>
        <p:nvGraphicFramePr>
          <p:cNvPr id="11" name="Tabla 10"/>
          <p:cNvGraphicFramePr>
            <a:graphicFrameLocks noGrp="1"/>
          </p:cNvGraphicFramePr>
          <p:nvPr>
            <p:extLst>
              <p:ext uri="{D42A27DB-BD31-4B8C-83A1-F6EECF244321}">
                <p14:modId xmlns:p14="http://schemas.microsoft.com/office/powerpoint/2010/main" val="2123639480"/>
              </p:ext>
            </p:extLst>
          </p:nvPr>
        </p:nvGraphicFramePr>
        <p:xfrm>
          <a:off x="10754437" y="2211788"/>
          <a:ext cx="1243464" cy="2087257"/>
        </p:xfrm>
        <a:graphic>
          <a:graphicData uri="http://schemas.openxmlformats.org/drawingml/2006/table">
            <a:tbl>
              <a:tblPr firstRow="1" bandRow="1">
                <a:tableStyleId>{7DF18680-E054-41AD-8BC1-D1AEF772440D}</a:tableStyleId>
              </a:tblPr>
              <a:tblGrid>
                <a:gridCol w="621732">
                  <a:extLst>
                    <a:ext uri="{9D8B030D-6E8A-4147-A177-3AD203B41FA5}">
                      <a16:colId xmlns="" xmlns:a16="http://schemas.microsoft.com/office/drawing/2014/main" val="2019335585"/>
                    </a:ext>
                  </a:extLst>
                </a:gridCol>
                <a:gridCol w="621732">
                  <a:extLst>
                    <a:ext uri="{9D8B030D-6E8A-4147-A177-3AD203B41FA5}">
                      <a16:colId xmlns="" xmlns:a16="http://schemas.microsoft.com/office/drawing/2014/main" val="2430239310"/>
                    </a:ext>
                  </a:extLst>
                </a:gridCol>
              </a:tblGrid>
              <a:tr h="487579">
                <a:tc>
                  <a:txBody>
                    <a:bodyPr/>
                    <a:lstStyle/>
                    <a:p>
                      <a:pPr algn="ctr"/>
                      <a:r>
                        <a:rPr lang="es-PE" sz="1600" dirty="0">
                          <a:latin typeface="+mj-lt"/>
                        </a:rPr>
                        <a:t>B3B</a:t>
                      </a:r>
                    </a:p>
                  </a:txBody>
                  <a:tcPr anchor="ctr">
                    <a:solidFill>
                      <a:srgbClr val="2F469C"/>
                    </a:solidFill>
                  </a:tcPr>
                </a:tc>
                <a:tc>
                  <a:txBody>
                    <a:bodyPr/>
                    <a:lstStyle/>
                    <a:p>
                      <a:pPr algn="ctr"/>
                      <a:r>
                        <a:rPr lang="es-PE" sz="1600" dirty="0">
                          <a:latin typeface="+mj-lt"/>
                        </a:rPr>
                        <a:t>T3B</a:t>
                      </a:r>
                    </a:p>
                  </a:txBody>
                  <a:tcPr anchor="ctr">
                    <a:solidFill>
                      <a:srgbClr val="ED1C24"/>
                    </a:solidFill>
                  </a:tcPr>
                </a:tc>
                <a:extLst>
                  <a:ext uri="{0D108BD9-81ED-4DB2-BD59-A6C34878D82A}">
                    <a16:rowId xmlns="" xmlns:a16="http://schemas.microsoft.com/office/drawing/2014/main" val="3211332757"/>
                  </a:ext>
                </a:extLst>
              </a:tr>
              <a:tr h="799839">
                <a:tc>
                  <a:txBody>
                    <a:bodyPr/>
                    <a:lstStyle/>
                    <a:p>
                      <a:pPr algn="ctr" fontAlgn="b"/>
                      <a:r>
                        <a:rPr lang="es-PE" sz="16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31%</a:t>
                      </a:r>
                    </a:p>
                  </a:txBody>
                  <a:tcPr marL="9525" marR="9525" marT="9525" marB="0" anchor="ctr"/>
                </a:tc>
                <a:extLst>
                  <a:ext uri="{0D108BD9-81ED-4DB2-BD59-A6C34878D82A}">
                    <a16:rowId xmlns="" xmlns:a16="http://schemas.microsoft.com/office/drawing/2014/main" val="4160794839"/>
                  </a:ext>
                </a:extLst>
              </a:tr>
              <a:tr h="799839">
                <a:tc>
                  <a:txBody>
                    <a:bodyPr/>
                    <a:lstStyle/>
                    <a:p>
                      <a:pPr algn="ctr" fontAlgn="b"/>
                      <a:r>
                        <a:rPr lang="es-PE" sz="16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40%</a:t>
                      </a:r>
                    </a:p>
                  </a:txBody>
                  <a:tcPr marL="9525" marR="9525" marT="9525" marB="0" anchor="ctr"/>
                </a:tc>
                <a:extLst>
                  <a:ext uri="{0D108BD9-81ED-4DB2-BD59-A6C34878D82A}">
                    <a16:rowId xmlns="" xmlns:a16="http://schemas.microsoft.com/office/drawing/2014/main" val="3402632578"/>
                  </a:ext>
                </a:extLst>
              </a:tr>
            </a:tbl>
          </a:graphicData>
        </a:graphic>
      </p:graphicFrame>
      <p:graphicFrame>
        <p:nvGraphicFramePr>
          <p:cNvPr id="12" name="Gráfico 11"/>
          <p:cNvGraphicFramePr/>
          <p:nvPr>
            <p:extLst>
              <p:ext uri="{D42A27DB-BD31-4B8C-83A1-F6EECF244321}">
                <p14:modId xmlns:p14="http://schemas.microsoft.com/office/powerpoint/2010/main" val="90606472"/>
              </p:ext>
            </p:extLst>
          </p:nvPr>
        </p:nvGraphicFramePr>
        <p:xfrm>
          <a:off x="-147364" y="4684840"/>
          <a:ext cx="10710731" cy="1522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961543298"/>
              </p:ext>
            </p:extLst>
          </p:nvPr>
        </p:nvGraphicFramePr>
        <p:xfrm>
          <a:off x="10754437" y="4684840"/>
          <a:ext cx="1243464" cy="1287418"/>
        </p:xfrm>
        <a:graphic>
          <a:graphicData uri="http://schemas.openxmlformats.org/drawingml/2006/table">
            <a:tbl>
              <a:tblPr firstRow="1" bandRow="1">
                <a:tableStyleId>{7DF18680-E054-41AD-8BC1-D1AEF772440D}</a:tableStyleId>
              </a:tblPr>
              <a:tblGrid>
                <a:gridCol w="621732">
                  <a:extLst>
                    <a:ext uri="{9D8B030D-6E8A-4147-A177-3AD203B41FA5}">
                      <a16:colId xmlns="" xmlns:a16="http://schemas.microsoft.com/office/drawing/2014/main" val="2019335585"/>
                    </a:ext>
                  </a:extLst>
                </a:gridCol>
                <a:gridCol w="621732">
                  <a:extLst>
                    <a:ext uri="{9D8B030D-6E8A-4147-A177-3AD203B41FA5}">
                      <a16:colId xmlns="" xmlns:a16="http://schemas.microsoft.com/office/drawing/2014/main" val="2430239310"/>
                    </a:ext>
                  </a:extLst>
                </a:gridCol>
              </a:tblGrid>
              <a:tr h="487579">
                <a:tc>
                  <a:txBody>
                    <a:bodyPr/>
                    <a:lstStyle/>
                    <a:p>
                      <a:pPr algn="ctr"/>
                      <a:r>
                        <a:rPr lang="es-PE" sz="1600" dirty="0">
                          <a:latin typeface="+mj-lt"/>
                        </a:rPr>
                        <a:t>B3B</a:t>
                      </a:r>
                    </a:p>
                  </a:txBody>
                  <a:tcPr anchor="ctr">
                    <a:solidFill>
                      <a:srgbClr val="ED1C24"/>
                    </a:solidFill>
                  </a:tcPr>
                </a:tc>
                <a:tc>
                  <a:txBody>
                    <a:bodyPr/>
                    <a:lstStyle/>
                    <a:p>
                      <a:pPr algn="ctr"/>
                      <a:r>
                        <a:rPr lang="es-PE" sz="1600" dirty="0">
                          <a:latin typeface="+mj-lt"/>
                        </a:rPr>
                        <a:t>T3B</a:t>
                      </a:r>
                    </a:p>
                  </a:txBody>
                  <a:tcPr anchor="ctr">
                    <a:solidFill>
                      <a:srgbClr val="2F469C"/>
                    </a:solidFill>
                  </a:tcPr>
                </a:tc>
                <a:extLst>
                  <a:ext uri="{0D108BD9-81ED-4DB2-BD59-A6C34878D82A}">
                    <a16:rowId xmlns="" xmlns:a16="http://schemas.microsoft.com/office/drawing/2014/main" val="3211332757"/>
                  </a:ext>
                </a:extLst>
              </a:tr>
              <a:tr h="799839">
                <a:tc>
                  <a:txBody>
                    <a:bodyPr/>
                    <a:lstStyle/>
                    <a:p>
                      <a:pPr algn="ctr" fontAlgn="b"/>
                      <a:r>
                        <a:rPr lang="es-PE" sz="16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 xmlns:a16="http://schemas.microsoft.com/office/drawing/2014/main" val="4160794839"/>
                  </a:ext>
                </a:extLst>
              </a:tr>
            </a:tbl>
          </a:graphicData>
        </a:graphic>
      </p:graphicFrame>
      <p:cxnSp>
        <p:nvCxnSpPr>
          <p:cNvPr id="14" name="Conector recto 13"/>
          <p:cNvCxnSpPr/>
          <p:nvPr/>
        </p:nvCxnSpPr>
        <p:spPr>
          <a:xfrm>
            <a:off x="528354" y="4571999"/>
            <a:ext cx="9900000" cy="0"/>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14663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656998" y="2269265"/>
            <a:ext cx="10878004" cy="3103242"/>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EMPRESA PRIVADA FRENTE A LA CORRUPCIÓN</a:t>
            </a:r>
          </a:p>
        </p:txBody>
      </p:sp>
    </p:spTree>
    <p:extLst>
      <p:ext uri="{BB962C8B-B14F-4D97-AF65-F5344CB8AC3E}">
        <p14:creationId xmlns:p14="http://schemas.microsoft.com/office/powerpoint/2010/main" val="3075106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34712"/>
            <a:ext cx="11539460" cy="775597"/>
          </a:xfrm>
        </p:spPr>
        <p:txBody>
          <a:bodyPr/>
          <a:lstStyle/>
          <a:p>
            <a:pPr algn="just"/>
            <a:r>
              <a:rPr lang="es-PE" sz="2800" dirty="0"/>
              <a:t>La percepción de corrupción está generalizada para el ámbito público como para el privado.</a:t>
            </a:r>
          </a:p>
        </p:txBody>
      </p:sp>
      <p:sp>
        <p:nvSpPr>
          <p:cNvPr id="3" name="Marcador de texto 2"/>
          <p:cNvSpPr>
            <a:spLocks noGrp="1"/>
          </p:cNvSpPr>
          <p:nvPr>
            <p:ph type="body" sz="quarter" idx="13"/>
          </p:nvPr>
        </p:nvSpPr>
        <p:spPr>
          <a:xfrm>
            <a:off x="309836" y="136478"/>
            <a:ext cx="8967721" cy="498234"/>
          </a:xfrm>
        </p:spPr>
        <p:txBody>
          <a:bodyPr>
            <a:normAutofit/>
          </a:bodyPr>
          <a:lstStyle/>
          <a:p>
            <a:r>
              <a:rPr lang="es-PE" sz="1900" dirty="0"/>
              <a:t>Empresa privada y corrupción</a:t>
            </a:r>
          </a:p>
        </p:txBody>
      </p:sp>
      <p:sp>
        <p:nvSpPr>
          <p:cNvPr id="5" name="CuadroTexto 4"/>
          <p:cNvSpPr txBox="1"/>
          <p:nvPr/>
        </p:nvSpPr>
        <p:spPr>
          <a:xfrm>
            <a:off x="317875" y="4641407"/>
            <a:ext cx="4281418" cy="818044"/>
          </a:xfrm>
          <a:prstGeom prst="rect">
            <a:avLst/>
          </a:prstGeom>
        </p:spPr>
        <p:txBody>
          <a:bodyPr vert="horz" wrap="square" lIns="0" tIns="0" rIns="0" bIns="0" rtlCol="0">
            <a:spAutoFit/>
          </a:bodyPr>
          <a:lstStyle/>
          <a:p>
            <a:pPr marL="4689" algn="ctr" defTabSz="900227"/>
            <a:r>
              <a:rPr lang="es-PE" sz="2363" b="1" kern="0" dirty="0">
                <a:solidFill>
                  <a:sysClr val="windowText" lastClr="000000"/>
                </a:solidFill>
              </a:rPr>
              <a:t>De cada 100 empresarios, </a:t>
            </a:r>
            <a:r>
              <a:rPr lang="es-PE" sz="5316" b="1" kern="0" dirty="0">
                <a:solidFill>
                  <a:sysClr val="windowText" lastClr="000000"/>
                </a:solidFill>
              </a:rPr>
              <a:t>71</a:t>
            </a:r>
            <a:endParaRPr lang="es-PE" sz="4332" b="1" kern="0" dirty="0">
              <a:solidFill>
                <a:sysClr val="windowText" lastClr="000000"/>
              </a:solidFill>
            </a:endParaRPr>
          </a:p>
        </p:txBody>
      </p:sp>
      <p:sp>
        <p:nvSpPr>
          <p:cNvPr id="6" name="CuadroTexto 5"/>
          <p:cNvSpPr txBox="1"/>
          <p:nvPr/>
        </p:nvSpPr>
        <p:spPr>
          <a:xfrm>
            <a:off x="309836" y="2020561"/>
            <a:ext cx="4258101" cy="818044"/>
          </a:xfrm>
          <a:prstGeom prst="rect">
            <a:avLst/>
          </a:prstGeom>
        </p:spPr>
        <p:txBody>
          <a:bodyPr vert="horz" wrap="square" lIns="0" tIns="0" rIns="0" bIns="0" rtlCol="0">
            <a:spAutoFit/>
          </a:bodyPr>
          <a:lstStyle/>
          <a:p>
            <a:pPr marL="4689" algn="ctr" defTabSz="900227"/>
            <a:r>
              <a:rPr lang="es-PE" sz="2363" b="1" kern="0" dirty="0">
                <a:solidFill>
                  <a:sysClr val="windowText" lastClr="000000"/>
                </a:solidFill>
              </a:rPr>
              <a:t>De cada 100 congresistas, </a:t>
            </a:r>
            <a:r>
              <a:rPr lang="es-PE" sz="5316" b="1" kern="0" dirty="0">
                <a:solidFill>
                  <a:sysClr val="windowText" lastClr="000000"/>
                </a:solidFill>
              </a:rPr>
              <a:t>77</a:t>
            </a:r>
            <a:endParaRPr lang="es-PE" sz="4332" b="1" kern="0" dirty="0">
              <a:solidFill>
                <a:sysClr val="windowText" lastClr="000000"/>
              </a:solidFill>
            </a:endParaRPr>
          </a:p>
        </p:txBody>
      </p:sp>
      <p:sp>
        <p:nvSpPr>
          <p:cNvPr id="7" name="CuadroTexto 6"/>
          <p:cNvSpPr txBox="1"/>
          <p:nvPr/>
        </p:nvSpPr>
        <p:spPr>
          <a:xfrm>
            <a:off x="-40944" y="3429000"/>
            <a:ext cx="4258101" cy="818044"/>
          </a:xfrm>
          <a:prstGeom prst="rect">
            <a:avLst/>
          </a:prstGeom>
        </p:spPr>
        <p:txBody>
          <a:bodyPr vert="horz" wrap="square" lIns="0" tIns="0" rIns="0" bIns="0" rtlCol="0">
            <a:spAutoFit/>
          </a:bodyPr>
          <a:lstStyle/>
          <a:p>
            <a:pPr marL="4689" algn="ctr" defTabSz="900227"/>
            <a:r>
              <a:rPr lang="es-PE" sz="2363" b="1" kern="0" dirty="0">
                <a:solidFill>
                  <a:sysClr val="windowText" lastClr="000000"/>
                </a:solidFill>
              </a:rPr>
              <a:t>De cada 100 jueces, </a:t>
            </a:r>
            <a:r>
              <a:rPr lang="es-PE" sz="5316" b="1" kern="0" dirty="0">
                <a:solidFill>
                  <a:sysClr val="windowText" lastClr="000000"/>
                </a:solidFill>
              </a:rPr>
              <a:t>72</a:t>
            </a:r>
            <a:endParaRPr lang="es-PE" sz="4332" b="1" kern="0" dirty="0">
              <a:solidFill>
                <a:sysClr val="windowText" lastClr="000000"/>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706" y="1520744"/>
            <a:ext cx="6572225" cy="44365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ángulo 10"/>
          <p:cNvSpPr/>
          <p:nvPr/>
        </p:nvSpPr>
        <p:spPr>
          <a:xfrm>
            <a:off x="5527343" y="1612904"/>
            <a:ext cx="6473588" cy="4241986"/>
          </a:xfrm>
          <a:prstGeom prst="rect">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9" name="CuadroTexto 8"/>
          <p:cNvSpPr txBox="1"/>
          <p:nvPr/>
        </p:nvSpPr>
        <p:spPr>
          <a:xfrm>
            <a:off x="6096000" y="3095229"/>
            <a:ext cx="5466440" cy="1846659"/>
          </a:xfrm>
          <a:prstGeom prst="rect">
            <a:avLst/>
          </a:prstGeom>
        </p:spPr>
        <p:txBody>
          <a:bodyPr vert="horz" wrap="square" lIns="0" tIns="0" rIns="0" bIns="0" rtlCol="0">
            <a:spAutoFit/>
          </a:bodyPr>
          <a:lstStyle/>
          <a:p>
            <a:pPr marL="4763" algn="ctr"/>
            <a:r>
              <a:rPr lang="es-PE" sz="6000" b="1" dirty="0">
                <a:solidFill>
                  <a:srgbClr val="800000"/>
                </a:solidFill>
                <a:effectLst>
                  <a:outerShdw blurRad="38100" dist="38100" dir="2700000" algn="tl">
                    <a:srgbClr val="000000">
                      <a:alpha val="43137"/>
                    </a:srgbClr>
                  </a:outerShdw>
                </a:effectLst>
              </a:rPr>
              <a:t>….son percibidos como corruptos</a:t>
            </a:r>
          </a:p>
        </p:txBody>
      </p:sp>
      <p:sp>
        <p:nvSpPr>
          <p:cNvPr id="12"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Tree>
    <p:extLst>
      <p:ext uri="{BB962C8B-B14F-4D97-AF65-F5344CB8AC3E}">
        <p14:creationId xmlns:p14="http://schemas.microsoft.com/office/powerpoint/2010/main" val="3235199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09837" y="680363"/>
            <a:ext cx="11539460" cy="775597"/>
          </a:xfrm>
        </p:spPr>
        <p:txBody>
          <a:bodyPr/>
          <a:lstStyle/>
          <a:p>
            <a:pPr algn="just"/>
            <a:r>
              <a:rPr lang="es-PE" sz="2800" dirty="0"/>
              <a:t>Para los encuestados, la burocracia es una de las razones por las que los empresarios tienen que recurrir al pago de sobornos.</a:t>
            </a:r>
          </a:p>
        </p:txBody>
      </p:sp>
      <p:sp>
        <p:nvSpPr>
          <p:cNvPr id="6" name="Marcador de texto 5"/>
          <p:cNvSpPr>
            <a:spLocks noGrp="1"/>
          </p:cNvSpPr>
          <p:nvPr>
            <p:ph type="body" sz="quarter" idx="13"/>
          </p:nvPr>
        </p:nvSpPr>
        <p:spPr>
          <a:xfrm>
            <a:off x="309837" y="157731"/>
            <a:ext cx="8967721" cy="428247"/>
          </a:xfrm>
        </p:spPr>
        <p:txBody>
          <a:bodyPr>
            <a:normAutofit/>
          </a:bodyPr>
          <a:lstStyle/>
          <a:p>
            <a:r>
              <a:rPr lang="es-PE" sz="1900" dirty="0"/>
              <a:t>Empresa privada y corrupción</a:t>
            </a:r>
          </a:p>
        </p:txBody>
      </p:sp>
      <p:graphicFrame>
        <p:nvGraphicFramePr>
          <p:cNvPr id="10" name="Gráfico 9"/>
          <p:cNvGraphicFramePr/>
          <p:nvPr>
            <p:extLst>
              <p:ext uri="{D42A27DB-BD31-4B8C-83A1-F6EECF244321}">
                <p14:modId xmlns:p14="http://schemas.microsoft.com/office/powerpoint/2010/main" val="446539906"/>
              </p:ext>
            </p:extLst>
          </p:nvPr>
        </p:nvGraphicFramePr>
        <p:xfrm>
          <a:off x="479453" y="2517910"/>
          <a:ext cx="11025609" cy="160607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ángulo 10"/>
          <p:cNvSpPr/>
          <p:nvPr/>
        </p:nvSpPr>
        <p:spPr>
          <a:xfrm>
            <a:off x="2542804" y="1842216"/>
            <a:ext cx="7653474" cy="369332"/>
          </a:xfrm>
          <a:prstGeom prst="rect">
            <a:avLst/>
          </a:prstGeom>
        </p:spPr>
        <p:txBody>
          <a:bodyPr wrap="square">
            <a:spAutoFit/>
          </a:bodyPr>
          <a:lstStyle/>
          <a:p>
            <a:pPr algn="ctr" defTabSz="900227"/>
            <a:r>
              <a:rPr lang="es-ES_tradnl" b="1" kern="0" dirty="0">
                <a:solidFill>
                  <a:sysClr val="windowText" lastClr="000000"/>
                </a:solidFill>
                <a:latin typeface="+mj-lt"/>
                <a:ea typeface="Times New Roman" panose="02020603050405020304" pitchFamily="18" charset="0"/>
                <a:cs typeface="Times New Roman" panose="02020603050405020304" pitchFamily="18" charset="0"/>
              </a:rPr>
              <a:t>Las trabas burocráticas generan más oportunidades para el pago de coimas</a:t>
            </a:r>
            <a:endParaRPr lang="es-PE" b="1" kern="0" dirty="0">
              <a:solidFill>
                <a:sysClr val="windowText" lastClr="000000"/>
              </a:solidFill>
              <a:latin typeface="+mj-lt"/>
            </a:endParaRPr>
          </a:p>
        </p:txBody>
      </p:sp>
      <p:sp>
        <p:nvSpPr>
          <p:cNvPr id="12" name="Rectángulo 11"/>
          <p:cNvSpPr/>
          <p:nvPr/>
        </p:nvSpPr>
        <p:spPr>
          <a:xfrm>
            <a:off x="1995610" y="4395964"/>
            <a:ext cx="8202304" cy="369332"/>
          </a:xfrm>
          <a:prstGeom prst="rect">
            <a:avLst/>
          </a:prstGeom>
        </p:spPr>
        <p:txBody>
          <a:bodyPr wrap="square">
            <a:spAutoFit/>
          </a:bodyPr>
          <a:lstStyle/>
          <a:p>
            <a:pPr algn="ctr" defTabSz="900227"/>
            <a:r>
              <a:rPr lang="es-ES_tradnl" b="1" kern="0" dirty="0">
                <a:solidFill>
                  <a:sysClr val="windowText" lastClr="000000"/>
                </a:solidFill>
                <a:latin typeface="+mj-lt"/>
                <a:ea typeface="Times New Roman" panose="02020603050405020304" pitchFamily="18" charset="0"/>
                <a:cs typeface="Times New Roman" panose="02020603050405020304" pitchFamily="18" charset="0"/>
              </a:rPr>
              <a:t>Los empresarios a veces se ven obligados a dar coimas para poder hacer su trabajo</a:t>
            </a:r>
            <a:endParaRPr lang="es-PE" b="1" kern="0" dirty="0">
              <a:solidFill>
                <a:sysClr val="windowText" lastClr="000000"/>
              </a:solidFill>
              <a:latin typeface="+mj-lt"/>
            </a:endParaRPr>
          </a:p>
        </p:txBody>
      </p:sp>
      <p:graphicFrame>
        <p:nvGraphicFramePr>
          <p:cNvPr id="13" name="Gráfico 12"/>
          <p:cNvGraphicFramePr/>
          <p:nvPr>
            <p:extLst>
              <p:ext uri="{D42A27DB-BD31-4B8C-83A1-F6EECF244321}">
                <p14:modId xmlns:p14="http://schemas.microsoft.com/office/powerpoint/2010/main" val="1974019935"/>
              </p:ext>
            </p:extLst>
          </p:nvPr>
        </p:nvGraphicFramePr>
        <p:xfrm>
          <a:off x="-294789" y="4688634"/>
          <a:ext cx="11799851" cy="1398268"/>
        </p:xfrm>
        <a:graphic>
          <a:graphicData uri="http://schemas.openxmlformats.org/drawingml/2006/chart">
            <c:chart xmlns:c="http://schemas.openxmlformats.org/drawingml/2006/chart" xmlns:r="http://schemas.openxmlformats.org/officeDocument/2006/relationships" r:id="rId3"/>
          </a:graphicData>
        </a:graphic>
      </p:graphicFrame>
      <p:sp>
        <p:nvSpPr>
          <p:cNvPr id="14"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Tree>
    <p:extLst>
      <p:ext uri="{BB962C8B-B14F-4D97-AF65-F5344CB8AC3E}">
        <p14:creationId xmlns:p14="http://schemas.microsoft.com/office/powerpoint/2010/main" val="183023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704147"/>
            <a:ext cx="11539460" cy="775597"/>
          </a:xfrm>
        </p:spPr>
        <p:txBody>
          <a:bodyPr/>
          <a:lstStyle/>
          <a:p>
            <a:pPr algn="just"/>
            <a:r>
              <a:rPr lang="es-PE" sz="2800" dirty="0"/>
              <a:t>Sin embargo, para la gran mayoría el empresario también es cómplice del funcionario al aceptar pagar una coima.</a:t>
            </a:r>
          </a:p>
        </p:txBody>
      </p:sp>
      <p:sp>
        <p:nvSpPr>
          <p:cNvPr id="3" name="Marcador de texto 2"/>
          <p:cNvSpPr>
            <a:spLocks noGrp="1"/>
          </p:cNvSpPr>
          <p:nvPr>
            <p:ph type="body" sz="quarter" idx="13"/>
          </p:nvPr>
        </p:nvSpPr>
        <p:spPr>
          <a:xfrm>
            <a:off x="309836" y="162108"/>
            <a:ext cx="8967721" cy="375405"/>
          </a:xfrm>
        </p:spPr>
        <p:txBody>
          <a:bodyPr>
            <a:normAutofit/>
          </a:bodyPr>
          <a:lstStyle/>
          <a:p>
            <a:r>
              <a:rPr lang="es-PE" sz="1900" dirty="0"/>
              <a:t>Empresa privada y corrupción</a:t>
            </a:r>
          </a:p>
        </p:txBody>
      </p:sp>
      <p:graphicFrame>
        <p:nvGraphicFramePr>
          <p:cNvPr id="5" name="Gráfico 4"/>
          <p:cNvGraphicFramePr/>
          <p:nvPr>
            <p:extLst>
              <p:ext uri="{D42A27DB-BD31-4B8C-83A1-F6EECF244321}">
                <p14:modId xmlns:p14="http://schemas.microsoft.com/office/powerpoint/2010/main" val="1972261817"/>
              </p:ext>
            </p:extLst>
          </p:nvPr>
        </p:nvGraphicFramePr>
        <p:xfrm>
          <a:off x="725112" y="2852240"/>
          <a:ext cx="10793597" cy="343937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2460918" y="2169209"/>
            <a:ext cx="7653474" cy="646331"/>
          </a:xfrm>
          <a:prstGeom prst="rect">
            <a:avLst/>
          </a:prstGeom>
        </p:spPr>
        <p:txBody>
          <a:bodyPr wrap="square">
            <a:spAutoFit/>
          </a:bodyPr>
          <a:lstStyle/>
          <a:p>
            <a:pPr lvl="0" algn="ctr"/>
            <a:r>
              <a:rPr lang="es-ES_tradnl" b="1" dirty="0"/>
              <a:t>¿Usted cree que cuando un empresario acepta pagar una coima se vuelve un cómplice o una víctima del funcionario corrupto?</a:t>
            </a:r>
            <a:endParaRPr lang="es-PE" b="1" dirty="0"/>
          </a:p>
        </p:txBody>
      </p:sp>
      <p:sp>
        <p:nvSpPr>
          <p:cNvPr id="7"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cxnSp>
        <p:nvCxnSpPr>
          <p:cNvPr id="8" name="Conector recto 7"/>
          <p:cNvCxnSpPr/>
          <p:nvPr/>
        </p:nvCxnSpPr>
        <p:spPr>
          <a:xfrm>
            <a:off x="1118704" y="3957849"/>
            <a:ext cx="10400005" cy="2"/>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
        <p:nvSpPr>
          <p:cNvPr id="9" name="Elipse 8"/>
          <p:cNvSpPr/>
          <p:nvPr/>
        </p:nvSpPr>
        <p:spPr>
          <a:xfrm>
            <a:off x="5960026" y="4057294"/>
            <a:ext cx="499913" cy="370668"/>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3328842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5" y="545953"/>
            <a:ext cx="11539460" cy="763671"/>
          </a:xfrm>
        </p:spPr>
        <p:txBody>
          <a:bodyPr/>
          <a:lstStyle/>
          <a:p>
            <a:pPr algn="just"/>
            <a:r>
              <a:rPr lang="es-PE" sz="2757" dirty="0"/>
              <a:t>La mayoría reconoce que la informalidad es negativa para el país. Entre los principales problemas destacan la menor recaudación fiscal y la corrupción.</a:t>
            </a:r>
          </a:p>
        </p:txBody>
      </p:sp>
      <p:sp>
        <p:nvSpPr>
          <p:cNvPr id="3" name="Marcador de texto 2"/>
          <p:cNvSpPr>
            <a:spLocks noGrp="1"/>
          </p:cNvSpPr>
          <p:nvPr>
            <p:ph type="body" sz="quarter" idx="13"/>
          </p:nvPr>
        </p:nvSpPr>
        <p:spPr>
          <a:xfrm>
            <a:off x="309835" y="91020"/>
            <a:ext cx="8967722" cy="396453"/>
          </a:xfrm>
        </p:spPr>
        <p:txBody>
          <a:bodyPr>
            <a:normAutofit/>
          </a:bodyPr>
          <a:lstStyle/>
          <a:p>
            <a:r>
              <a:rPr lang="es-PE" sz="1871" dirty="0"/>
              <a:t>Empresa privada y corrupción</a:t>
            </a:r>
          </a:p>
        </p:txBody>
      </p:sp>
      <p:graphicFrame>
        <p:nvGraphicFramePr>
          <p:cNvPr id="7" name="Gráfico 6"/>
          <p:cNvGraphicFramePr/>
          <p:nvPr>
            <p:extLst/>
          </p:nvPr>
        </p:nvGraphicFramePr>
        <p:xfrm>
          <a:off x="2713923" y="2493413"/>
          <a:ext cx="6180591" cy="3803668"/>
        </p:xfrm>
        <a:graphic>
          <a:graphicData uri="http://schemas.openxmlformats.org/drawingml/2006/chart">
            <c:chart xmlns:c="http://schemas.openxmlformats.org/drawingml/2006/chart" xmlns:r="http://schemas.openxmlformats.org/officeDocument/2006/relationships" r:id="rId2"/>
          </a:graphicData>
        </a:graphic>
      </p:graphicFrame>
      <p:sp>
        <p:nvSpPr>
          <p:cNvPr id="9" name="Abrir llave 8"/>
          <p:cNvSpPr/>
          <p:nvPr/>
        </p:nvSpPr>
        <p:spPr>
          <a:xfrm>
            <a:off x="8208463" y="2483855"/>
            <a:ext cx="430931" cy="3266227"/>
          </a:xfrm>
          <a:prstGeom prst="leftBrace">
            <a:avLst/>
          </a:prstGeom>
          <a:noFill/>
          <a:ln w="28575">
            <a:solidFill>
              <a:srgbClr val="ED1C24"/>
            </a:solidFill>
            <a:prstDash val="sysDash"/>
            <a:round/>
            <a:headEnd/>
            <a:tailEnd/>
          </a:ln>
          <a:effectLst/>
          <a:extLst>
            <a:ext uri="{909E8E84-426E-40DD-AFC4-6F175D3DCCD1}">
              <a14:hiddenFill xmlns:a14="http://schemas.microsoft.com/office/drawing/2010/main">
                <a:noFill/>
              </a14:hiddenFill>
            </a:ext>
          </a:extLst>
        </p:spPr>
        <p:txBody>
          <a:bodyPr rtlCol="0" anchor="ctr"/>
          <a:lstStyle/>
          <a:p>
            <a:pPr algn="ctr" defTabSz="900227"/>
            <a:endParaRPr lang="es-PE" sz="1772" kern="0">
              <a:solidFill>
                <a:sysClr val="windowText" lastClr="000000"/>
              </a:solidFill>
            </a:endParaRPr>
          </a:p>
        </p:txBody>
      </p:sp>
      <p:sp>
        <p:nvSpPr>
          <p:cNvPr id="10" name="Rectángulo 9"/>
          <p:cNvSpPr/>
          <p:nvPr/>
        </p:nvSpPr>
        <p:spPr>
          <a:xfrm>
            <a:off x="4255605" y="1658311"/>
            <a:ext cx="3697207" cy="636306"/>
          </a:xfrm>
          <a:prstGeom prst="rect">
            <a:avLst/>
          </a:prstGeom>
        </p:spPr>
        <p:txBody>
          <a:bodyPr wrap="square">
            <a:spAutoFit/>
          </a:bodyPr>
          <a:lstStyle/>
          <a:p>
            <a:pPr algn="ctr" defTabSz="900227"/>
            <a:r>
              <a:rPr lang="es-ES_tradnl" sz="1772" b="1" kern="0" dirty="0">
                <a:solidFill>
                  <a:sysClr val="windowText" lastClr="000000"/>
                </a:solidFill>
                <a:latin typeface="+mj-lt"/>
                <a:ea typeface="Times New Roman" panose="02020603050405020304" pitchFamily="18" charset="0"/>
              </a:rPr>
              <a:t>¿La informalidad es negativa para el país o no? </a:t>
            </a:r>
            <a:endParaRPr lang="es-PE" sz="1772" b="1" kern="0" dirty="0">
              <a:solidFill>
                <a:sysClr val="windowText" lastClr="000000"/>
              </a:solidFill>
              <a:latin typeface="+mj-lt"/>
            </a:endParaRPr>
          </a:p>
        </p:txBody>
      </p:sp>
      <p:sp>
        <p:nvSpPr>
          <p:cNvPr id="11" name="Rectángulo 10"/>
          <p:cNvSpPr/>
          <p:nvPr/>
        </p:nvSpPr>
        <p:spPr>
          <a:xfrm>
            <a:off x="8423930" y="1544830"/>
            <a:ext cx="3846587" cy="909008"/>
          </a:xfrm>
          <a:prstGeom prst="rect">
            <a:avLst/>
          </a:prstGeom>
        </p:spPr>
        <p:txBody>
          <a:bodyPr wrap="square">
            <a:spAutoFit/>
          </a:bodyPr>
          <a:lstStyle/>
          <a:p>
            <a:pPr algn="ctr" defTabSz="900227"/>
            <a:r>
              <a:rPr lang="es-ES_tradnl" sz="1772" b="1" kern="0" dirty="0">
                <a:solidFill>
                  <a:sysClr val="windowText" lastClr="000000"/>
                </a:solidFill>
                <a:latin typeface="+mj-lt"/>
                <a:ea typeface="Times New Roman" panose="02020603050405020304" pitchFamily="18" charset="0"/>
              </a:rPr>
              <a:t>¿Por qué razones cree usted que la informalidad </a:t>
            </a:r>
            <a:r>
              <a:rPr lang="es-ES_tradnl" sz="1772" b="1" u="sng" kern="0" dirty="0">
                <a:solidFill>
                  <a:sysClr val="windowText" lastClr="000000"/>
                </a:solidFill>
                <a:latin typeface="+mj-lt"/>
                <a:ea typeface="Times New Roman" panose="02020603050405020304" pitchFamily="18" charset="0"/>
              </a:rPr>
              <a:t>no es</a:t>
            </a:r>
            <a:r>
              <a:rPr lang="es-ES_tradnl" sz="1772" b="1" kern="0" dirty="0">
                <a:solidFill>
                  <a:sysClr val="windowText" lastClr="000000"/>
                </a:solidFill>
                <a:latin typeface="+mj-lt"/>
                <a:ea typeface="Times New Roman" panose="02020603050405020304" pitchFamily="18" charset="0"/>
              </a:rPr>
              <a:t> negativa para el país? </a:t>
            </a:r>
            <a:endParaRPr lang="es-PE" sz="1772" b="1" kern="0" dirty="0">
              <a:solidFill>
                <a:sysClr val="windowText" lastClr="000000"/>
              </a:solidFill>
              <a:latin typeface="+mj-lt"/>
            </a:endParaRPr>
          </a:p>
        </p:txBody>
      </p:sp>
      <p:graphicFrame>
        <p:nvGraphicFramePr>
          <p:cNvPr id="14" name="Gráfico 13"/>
          <p:cNvGraphicFramePr/>
          <p:nvPr>
            <p:extLst/>
          </p:nvPr>
        </p:nvGraphicFramePr>
        <p:xfrm>
          <a:off x="8345413" y="2331341"/>
          <a:ext cx="4361122" cy="3593411"/>
        </p:xfrm>
        <a:graphic>
          <a:graphicData uri="http://schemas.openxmlformats.org/drawingml/2006/chart">
            <c:chart xmlns:c="http://schemas.openxmlformats.org/drawingml/2006/chart" xmlns:r="http://schemas.openxmlformats.org/officeDocument/2006/relationships" r:id="rId3"/>
          </a:graphicData>
        </a:graphic>
      </p:graphicFrame>
      <p:sp>
        <p:nvSpPr>
          <p:cNvPr id="15" name="5 Marcador de pie de página"/>
          <p:cNvSpPr txBox="1">
            <a:spLocks/>
          </p:cNvSpPr>
          <p:nvPr/>
        </p:nvSpPr>
        <p:spPr>
          <a:xfrm>
            <a:off x="5284426" y="6570655"/>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6" name="5 Marcador de pie de página"/>
          <p:cNvSpPr txBox="1">
            <a:spLocks/>
          </p:cNvSpPr>
          <p:nvPr/>
        </p:nvSpPr>
        <p:spPr>
          <a:xfrm>
            <a:off x="8806793" y="5924753"/>
            <a:ext cx="2599828" cy="352568"/>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algn="r" defTabSz="909956"/>
            <a:r>
              <a:rPr lang="de-DE" sz="1050" dirty="0"/>
              <a:t>Base: Total de entrevistados que consideran que la informalidad no es negativa (177)</a:t>
            </a:r>
          </a:p>
        </p:txBody>
      </p:sp>
      <p:sp>
        <p:nvSpPr>
          <p:cNvPr id="17" name="Cerrar llave 16"/>
          <p:cNvSpPr/>
          <p:nvPr/>
        </p:nvSpPr>
        <p:spPr>
          <a:xfrm>
            <a:off x="4198232" y="2483855"/>
            <a:ext cx="114747" cy="3321359"/>
          </a:xfrm>
          <a:prstGeom prst="rightBrace">
            <a:avLst/>
          </a:prstGeom>
          <a:noFill/>
          <a:ln w="28575">
            <a:solidFill>
              <a:srgbClr val="2F469C"/>
            </a:solidFill>
            <a:prstDash val="sysDash"/>
            <a:round/>
            <a:headEnd/>
            <a:tailEnd/>
          </a:ln>
          <a:effectLst/>
          <a:extLst>
            <a:ext uri="{909E8E84-426E-40DD-AFC4-6F175D3DCCD1}">
              <a14:hiddenFill xmlns:a14="http://schemas.microsoft.com/office/drawing/2010/main">
                <a:noFill/>
              </a14:hiddenFill>
            </a:ext>
          </a:extLst>
        </p:spPr>
        <p:txBody>
          <a:bodyPr rtlCol="0" anchor="ctr"/>
          <a:lstStyle/>
          <a:p>
            <a:pPr algn="ctr" defTabSz="900227"/>
            <a:endParaRPr lang="es-PE" sz="1772" kern="0">
              <a:solidFill>
                <a:sysClr val="windowText" lastClr="000000"/>
              </a:solidFill>
            </a:endParaRPr>
          </a:p>
        </p:txBody>
      </p:sp>
      <p:graphicFrame>
        <p:nvGraphicFramePr>
          <p:cNvPr id="18" name="Gráfico 17"/>
          <p:cNvGraphicFramePr/>
          <p:nvPr>
            <p:extLst/>
          </p:nvPr>
        </p:nvGraphicFramePr>
        <p:xfrm>
          <a:off x="188159" y="2255082"/>
          <a:ext cx="4361122" cy="3669671"/>
        </p:xfrm>
        <a:graphic>
          <a:graphicData uri="http://schemas.openxmlformats.org/drawingml/2006/chart">
            <c:chart xmlns:c="http://schemas.openxmlformats.org/drawingml/2006/chart" xmlns:r="http://schemas.openxmlformats.org/officeDocument/2006/relationships" r:id="rId4"/>
          </a:graphicData>
        </a:graphic>
      </p:graphicFrame>
      <p:sp>
        <p:nvSpPr>
          <p:cNvPr id="19" name="5 Marcador de pie de página"/>
          <p:cNvSpPr txBox="1">
            <a:spLocks/>
          </p:cNvSpPr>
          <p:nvPr/>
        </p:nvSpPr>
        <p:spPr>
          <a:xfrm>
            <a:off x="201816" y="5924753"/>
            <a:ext cx="2599828" cy="352568"/>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algn="just" defTabSz="909956"/>
            <a:r>
              <a:rPr lang="de-DE" sz="1050" dirty="0"/>
              <a:t>Base: Total de entrevistados que consideran que la informalidad sí es negativa (1102)</a:t>
            </a:r>
          </a:p>
        </p:txBody>
      </p:sp>
      <p:sp>
        <p:nvSpPr>
          <p:cNvPr id="20" name="Rectángulo 19"/>
          <p:cNvSpPr/>
          <p:nvPr/>
        </p:nvSpPr>
        <p:spPr>
          <a:xfrm>
            <a:off x="188160" y="1570335"/>
            <a:ext cx="3520251" cy="636306"/>
          </a:xfrm>
          <a:prstGeom prst="rect">
            <a:avLst/>
          </a:prstGeom>
        </p:spPr>
        <p:txBody>
          <a:bodyPr wrap="square">
            <a:spAutoFit/>
          </a:bodyPr>
          <a:lstStyle/>
          <a:p>
            <a:pPr algn="ctr" defTabSz="900227"/>
            <a:r>
              <a:rPr lang="es-ES_tradnl" sz="1772" b="1" kern="0" dirty="0">
                <a:solidFill>
                  <a:sysClr val="windowText" lastClr="000000"/>
                </a:solidFill>
              </a:rPr>
              <a:t>¿Qué consecuencias genera la informalidad en el país? </a:t>
            </a:r>
            <a:endParaRPr lang="es-PE" sz="1772" b="1" kern="0" dirty="0">
              <a:solidFill>
                <a:sysClr val="windowText" lastClr="000000"/>
              </a:solidFill>
              <a:latin typeface="+mj-lt"/>
            </a:endParaRPr>
          </a:p>
        </p:txBody>
      </p:sp>
    </p:spTree>
    <p:extLst>
      <p:ext uri="{BB962C8B-B14F-4D97-AF65-F5344CB8AC3E}">
        <p14:creationId xmlns:p14="http://schemas.microsoft.com/office/powerpoint/2010/main" val="3950211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74680"/>
            <a:ext cx="11539460" cy="1163395"/>
          </a:xfrm>
        </p:spPr>
        <p:txBody>
          <a:bodyPr/>
          <a:lstStyle/>
          <a:p>
            <a:pPr algn="just"/>
            <a:r>
              <a:rPr lang="es-PE" sz="2800" dirty="0"/>
              <a:t>Para la mayoría, en las empresas informales hay más corrupción que en las formales. Sin embargo, para un tercio son pocas las empresas privadas comprometidas en la lucha contra la corrupción.</a:t>
            </a:r>
          </a:p>
        </p:txBody>
      </p:sp>
      <p:sp>
        <p:nvSpPr>
          <p:cNvPr id="3" name="Marcador de texto 2"/>
          <p:cNvSpPr>
            <a:spLocks noGrp="1"/>
          </p:cNvSpPr>
          <p:nvPr>
            <p:ph type="body" sz="quarter" idx="13"/>
          </p:nvPr>
        </p:nvSpPr>
        <p:spPr>
          <a:xfrm>
            <a:off x="309836" y="179545"/>
            <a:ext cx="8967721" cy="443722"/>
          </a:xfrm>
        </p:spPr>
        <p:txBody>
          <a:bodyPr>
            <a:normAutofit/>
          </a:bodyPr>
          <a:lstStyle/>
          <a:p>
            <a:r>
              <a:rPr lang="es-PE" sz="1900" dirty="0"/>
              <a:t>Empresa privada y corrupción</a:t>
            </a:r>
          </a:p>
        </p:txBody>
      </p:sp>
      <p:graphicFrame>
        <p:nvGraphicFramePr>
          <p:cNvPr id="7" name="Gráfico 6"/>
          <p:cNvGraphicFramePr/>
          <p:nvPr>
            <p:extLst>
              <p:ext uri="{D42A27DB-BD31-4B8C-83A1-F6EECF244321}">
                <p14:modId xmlns:p14="http://schemas.microsoft.com/office/powerpoint/2010/main" val="3015958981"/>
              </p:ext>
            </p:extLst>
          </p:nvPr>
        </p:nvGraphicFramePr>
        <p:xfrm>
          <a:off x="120971" y="2628132"/>
          <a:ext cx="5262964" cy="368682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781" y="2188921"/>
            <a:ext cx="6095219" cy="369332"/>
          </a:xfrm>
          <a:prstGeom prst="rect">
            <a:avLst/>
          </a:prstGeom>
        </p:spPr>
        <p:txBody>
          <a:bodyPr>
            <a:spAutoFit/>
          </a:bodyPr>
          <a:lstStyle/>
          <a:p>
            <a:pPr algn="ctr" defTabSz="900227"/>
            <a:r>
              <a:rPr lang="es-ES_tradnl" b="1" kern="0" dirty="0">
                <a:solidFill>
                  <a:sysClr val="windowText" lastClr="000000"/>
                </a:solidFill>
                <a:latin typeface="+mj-lt"/>
                <a:ea typeface="Times New Roman" panose="02020603050405020304" pitchFamily="18" charset="0"/>
              </a:rPr>
              <a:t>¿En qué tipo de empresas cree que hay más corrupción?</a:t>
            </a:r>
            <a:endParaRPr lang="es-PE" b="1" kern="0" dirty="0">
              <a:solidFill>
                <a:sysClr val="windowText" lastClr="000000"/>
              </a:solidFill>
              <a:latin typeface="+mj-lt"/>
            </a:endParaRPr>
          </a:p>
        </p:txBody>
      </p:sp>
      <p:sp>
        <p:nvSpPr>
          <p:cNvPr id="9"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cxnSp>
        <p:nvCxnSpPr>
          <p:cNvPr id="5" name="Conector recto 4"/>
          <p:cNvCxnSpPr/>
          <p:nvPr/>
        </p:nvCxnSpPr>
        <p:spPr>
          <a:xfrm flipV="1">
            <a:off x="167354" y="4142303"/>
            <a:ext cx="5247208" cy="23089"/>
          </a:xfrm>
          <a:prstGeom prst="line">
            <a:avLst/>
          </a:prstGeom>
          <a:noFill/>
          <a:ln w="28575">
            <a:solidFill>
              <a:schemeClr val="tx1">
                <a:lumMod val="90000"/>
                <a:lumOff val="10000"/>
              </a:schemeClr>
            </a:solidFill>
            <a:prstDash val="dash"/>
            <a:round/>
            <a:headEnd/>
            <a:tailEnd/>
          </a:ln>
          <a:effectLst/>
          <a:extLst>
            <a:ext uri="{909E8E84-426E-40DD-AFC4-6F175D3DCCD1}">
              <a14:hiddenFill xmlns:a14="http://schemas.microsoft.com/office/drawing/2010/main">
                <a:noFill/>
              </a14:hiddenFill>
            </a:ext>
          </a:extLst>
        </p:spPr>
      </p:cxnSp>
      <p:cxnSp>
        <p:nvCxnSpPr>
          <p:cNvPr id="12" name="Conector recto 11"/>
          <p:cNvCxnSpPr/>
          <p:nvPr/>
        </p:nvCxnSpPr>
        <p:spPr>
          <a:xfrm flipV="1">
            <a:off x="167354" y="4850559"/>
            <a:ext cx="5247208" cy="23089"/>
          </a:xfrm>
          <a:prstGeom prst="line">
            <a:avLst/>
          </a:prstGeom>
          <a:noFill/>
          <a:ln w="28575">
            <a:solidFill>
              <a:schemeClr val="tx1">
                <a:lumMod val="90000"/>
                <a:lumOff val="10000"/>
              </a:schemeClr>
            </a:solidFill>
            <a:prstDash val="dash"/>
            <a:round/>
            <a:headEnd/>
            <a:tailEnd/>
          </a:ln>
          <a:effectLst/>
          <a:extLst>
            <a:ext uri="{909E8E84-426E-40DD-AFC4-6F175D3DCCD1}">
              <a14:hiddenFill xmlns:a14="http://schemas.microsoft.com/office/drawing/2010/main">
                <a:noFill/>
              </a14:hiddenFill>
            </a:ext>
          </a:extLst>
        </p:spPr>
      </p:cxnSp>
      <p:cxnSp>
        <p:nvCxnSpPr>
          <p:cNvPr id="13" name="Conector recto 12"/>
          <p:cNvCxnSpPr/>
          <p:nvPr/>
        </p:nvCxnSpPr>
        <p:spPr>
          <a:xfrm flipV="1">
            <a:off x="6096000" y="2492375"/>
            <a:ext cx="25052" cy="3822583"/>
          </a:xfrm>
          <a:prstGeom prst="line">
            <a:avLst/>
          </a:prstGeom>
          <a:noFill/>
          <a:ln w="28575">
            <a:solidFill>
              <a:schemeClr val="tx1">
                <a:lumMod val="90000"/>
                <a:lumOff val="10000"/>
              </a:schemeClr>
            </a:solidFill>
            <a:prstDash val="dash"/>
            <a:round/>
            <a:headEnd/>
            <a:tailEnd/>
          </a:ln>
          <a:effectLst/>
          <a:extLst>
            <a:ext uri="{909E8E84-426E-40DD-AFC4-6F175D3DCCD1}">
              <a14:hiddenFill xmlns:a14="http://schemas.microsoft.com/office/drawing/2010/main">
                <a:noFill/>
              </a14:hiddenFill>
            </a:ext>
          </a:extLst>
        </p:spPr>
      </p:cxnSp>
      <p:sp>
        <p:nvSpPr>
          <p:cNvPr id="22" name="Rectángulo 21"/>
          <p:cNvSpPr/>
          <p:nvPr/>
        </p:nvSpPr>
        <p:spPr>
          <a:xfrm>
            <a:off x="6578220" y="2134049"/>
            <a:ext cx="5271075" cy="923330"/>
          </a:xfrm>
          <a:prstGeom prst="rect">
            <a:avLst/>
          </a:prstGeom>
        </p:spPr>
        <p:txBody>
          <a:bodyPr wrap="square">
            <a:spAutoFit/>
          </a:bodyPr>
          <a:lstStyle/>
          <a:p>
            <a:pPr algn="ctr" defTabSz="900227"/>
            <a:r>
              <a:rPr lang="es-PE" b="1" kern="0" dirty="0">
                <a:solidFill>
                  <a:sysClr val="windowText" lastClr="000000"/>
                </a:solidFill>
                <a:latin typeface="+mj-lt"/>
                <a:ea typeface="Calibri" panose="020F0502020204030204" pitchFamily="34" charset="0"/>
              </a:rPr>
              <a:t>¿Cree que las empresas privadas o gremios de empresarios están comprometidos en la lucha contra la corrupción?</a:t>
            </a:r>
            <a:endParaRPr lang="es-PE" b="1" kern="0" dirty="0">
              <a:solidFill>
                <a:sysClr val="windowText" lastClr="000000"/>
              </a:solidFill>
              <a:latin typeface="+mj-lt"/>
            </a:endParaRPr>
          </a:p>
        </p:txBody>
      </p:sp>
      <p:graphicFrame>
        <p:nvGraphicFramePr>
          <p:cNvPr id="23" name="Gráfico 22"/>
          <p:cNvGraphicFramePr/>
          <p:nvPr>
            <p:extLst>
              <p:ext uri="{D42A27DB-BD31-4B8C-83A1-F6EECF244321}">
                <p14:modId xmlns:p14="http://schemas.microsoft.com/office/powerpoint/2010/main" val="520774462"/>
              </p:ext>
            </p:extLst>
          </p:nvPr>
        </p:nvGraphicFramePr>
        <p:xfrm>
          <a:off x="6246817" y="3220873"/>
          <a:ext cx="5817804" cy="249754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Conector recto 13"/>
          <p:cNvCxnSpPr/>
          <p:nvPr/>
        </p:nvCxnSpPr>
        <p:spPr>
          <a:xfrm flipV="1">
            <a:off x="6653953" y="4567658"/>
            <a:ext cx="5247208" cy="23089"/>
          </a:xfrm>
          <a:prstGeom prst="line">
            <a:avLst/>
          </a:prstGeom>
          <a:noFill/>
          <a:ln w="28575">
            <a:solidFill>
              <a:schemeClr val="tx1">
                <a:lumMod val="90000"/>
                <a:lumOff val="10000"/>
              </a:schemeClr>
            </a:solidFill>
            <a:prstDash val="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01815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576054" y="2123043"/>
            <a:ext cx="11039892" cy="3103242"/>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LUCHA CONTRA LA CORRUPCIÓN</a:t>
            </a:r>
          </a:p>
        </p:txBody>
      </p:sp>
    </p:spTree>
    <p:extLst>
      <p:ext uri="{BB962C8B-B14F-4D97-AF65-F5344CB8AC3E}">
        <p14:creationId xmlns:p14="http://schemas.microsoft.com/office/powerpoint/2010/main" val="3167013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59307" y="708321"/>
            <a:ext cx="11741048" cy="763671"/>
          </a:xfrm>
        </p:spPr>
        <p:txBody>
          <a:bodyPr/>
          <a:lstStyle/>
          <a:p>
            <a:pPr algn="just"/>
            <a:r>
              <a:rPr lang="es-PE" sz="2757" dirty="0"/>
              <a:t>La confianza interpersonal es baja. La desconfianza es mayor al interior del país y entre los menos informados.</a:t>
            </a:r>
          </a:p>
        </p:txBody>
      </p:sp>
      <p:sp>
        <p:nvSpPr>
          <p:cNvPr id="6" name="Marcador de texto 2"/>
          <p:cNvSpPr>
            <a:spLocks noGrp="1"/>
          </p:cNvSpPr>
          <p:nvPr>
            <p:ph type="body" sz="quarter" idx="13"/>
          </p:nvPr>
        </p:nvSpPr>
        <p:spPr>
          <a:xfrm>
            <a:off x="259307" y="215713"/>
            <a:ext cx="8967722" cy="426610"/>
          </a:xfrm>
        </p:spPr>
        <p:txBody>
          <a:bodyPr>
            <a:normAutofit/>
          </a:bodyPr>
          <a:lstStyle/>
          <a:p>
            <a:r>
              <a:rPr lang="es-PE" sz="1871" dirty="0"/>
              <a:t>Lucha contra la corrupción</a:t>
            </a:r>
          </a:p>
        </p:txBody>
      </p:sp>
      <p:sp>
        <p:nvSpPr>
          <p:cNvPr id="7" name="CuadroTexto 6"/>
          <p:cNvSpPr txBox="1"/>
          <p:nvPr/>
        </p:nvSpPr>
        <p:spPr>
          <a:xfrm>
            <a:off x="4677373" y="1601914"/>
            <a:ext cx="2603391" cy="281295"/>
          </a:xfrm>
          <a:prstGeom prst="rect">
            <a:avLst/>
          </a:prstGeom>
        </p:spPr>
        <p:txBody>
          <a:bodyPr vert="horz" wrap="square" lIns="0" tIns="0" rIns="0" bIns="0" rtlCol="0">
            <a:spAutoFit/>
          </a:bodyPr>
          <a:lstStyle/>
          <a:p>
            <a:pPr marL="4763" algn="ctr" defTabSz="900227"/>
            <a:r>
              <a:rPr lang="es-PE" b="1" kern="0" dirty="0">
                <a:solidFill>
                  <a:sysClr val="windowText" lastClr="000000"/>
                </a:solidFill>
              </a:rPr>
              <a:t>Confianza interpersonal</a:t>
            </a:r>
          </a:p>
        </p:txBody>
      </p:sp>
      <p:graphicFrame>
        <p:nvGraphicFramePr>
          <p:cNvPr id="10" name="Gráfico 9"/>
          <p:cNvGraphicFramePr/>
          <p:nvPr>
            <p:extLst>
              <p:ext uri="{D42A27DB-BD31-4B8C-83A1-F6EECF244321}">
                <p14:modId xmlns:p14="http://schemas.microsoft.com/office/powerpoint/2010/main" val="1458038202"/>
              </p:ext>
            </p:extLst>
          </p:nvPr>
        </p:nvGraphicFramePr>
        <p:xfrm>
          <a:off x="107534" y="2375817"/>
          <a:ext cx="11758195" cy="3520016"/>
        </p:xfrm>
        <a:graphic>
          <a:graphicData uri="http://schemas.openxmlformats.org/drawingml/2006/chart">
            <c:chart xmlns:c="http://schemas.openxmlformats.org/drawingml/2006/chart" xmlns:r="http://schemas.openxmlformats.org/officeDocument/2006/relationships" r:id="rId2"/>
          </a:graphicData>
        </a:graphic>
      </p:graphicFrame>
      <p:sp>
        <p:nvSpPr>
          <p:cNvPr id="11" name="5 Marcador de pie de página"/>
          <p:cNvSpPr txBox="1">
            <a:spLocks/>
          </p:cNvSpPr>
          <p:nvPr/>
        </p:nvSpPr>
        <p:spPr>
          <a:xfrm>
            <a:off x="107535" y="6563143"/>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2" name="5 Rectángulo"/>
          <p:cNvSpPr/>
          <p:nvPr/>
        </p:nvSpPr>
        <p:spPr>
          <a:xfrm>
            <a:off x="128193" y="6160978"/>
            <a:ext cx="3391892" cy="260853"/>
          </a:xfrm>
          <a:prstGeom prst="rect">
            <a:avLst/>
          </a:prstGeom>
        </p:spPr>
        <p:txBody>
          <a:bodyPr wrap="square">
            <a:spAutoFit/>
          </a:bodyPr>
          <a:lstStyle/>
          <a:p>
            <a:pPr defTabSz="900227"/>
            <a:r>
              <a:rPr lang="es-PE" sz="1083" kern="0" dirty="0">
                <a:solidFill>
                  <a:sysClr val="windowText" lastClr="000000"/>
                </a:solidFill>
              </a:rPr>
              <a:t>En general, ¿cuán confiable cree que son las personas? </a:t>
            </a:r>
            <a:endParaRPr lang="es-ES" sz="1083" kern="0" dirty="0">
              <a:solidFill>
                <a:sysClr val="windowText" lastClr="000000"/>
              </a:solidFill>
            </a:endParaRPr>
          </a:p>
        </p:txBody>
      </p:sp>
      <p:cxnSp>
        <p:nvCxnSpPr>
          <p:cNvPr id="15" name="Conector recto 14"/>
          <p:cNvCxnSpPr/>
          <p:nvPr/>
        </p:nvCxnSpPr>
        <p:spPr>
          <a:xfrm flipV="1">
            <a:off x="663764" y="4798739"/>
            <a:ext cx="11133725" cy="11651"/>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
        <p:nvSpPr>
          <p:cNvPr id="16" name="Elipse 15"/>
          <p:cNvSpPr/>
          <p:nvPr/>
        </p:nvSpPr>
        <p:spPr>
          <a:xfrm>
            <a:off x="4052346" y="5366317"/>
            <a:ext cx="512083" cy="32175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cxnSp>
        <p:nvCxnSpPr>
          <p:cNvPr id="26" name="Conector recto 25"/>
          <p:cNvCxnSpPr/>
          <p:nvPr/>
        </p:nvCxnSpPr>
        <p:spPr>
          <a:xfrm flipV="1">
            <a:off x="663763" y="3891870"/>
            <a:ext cx="11133725" cy="11651"/>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
        <p:nvSpPr>
          <p:cNvPr id="27" name="Elipse 26"/>
          <p:cNvSpPr/>
          <p:nvPr/>
        </p:nvSpPr>
        <p:spPr>
          <a:xfrm>
            <a:off x="7739516" y="4927475"/>
            <a:ext cx="512083" cy="32175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8" name="Text Box 11"/>
          <p:cNvSpPr txBox="1">
            <a:spLocks noChangeArrowheads="1"/>
          </p:cNvSpPr>
          <p:nvPr/>
        </p:nvSpPr>
        <p:spPr bwMode="auto">
          <a:xfrm>
            <a:off x="7866756" y="6532180"/>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29" name="Elipse 28"/>
          <p:cNvSpPr/>
          <p:nvPr/>
        </p:nvSpPr>
        <p:spPr>
          <a:xfrm>
            <a:off x="7714707" y="6507659"/>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3200688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82742"/>
            <a:ext cx="11539460" cy="763671"/>
          </a:xfrm>
        </p:spPr>
        <p:txBody>
          <a:bodyPr/>
          <a:lstStyle/>
          <a:p>
            <a:pPr algn="just"/>
            <a:r>
              <a:rPr lang="es-PE" sz="2757" dirty="0"/>
              <a:t>La gran mayoría está informada acerca de los casos de corrupción en nuestro país, especialmente en Lima.</a:t>
            </a:r>
          </a:p>
        </p:txBody>
      </p:sp>
      <p:sp>
        <p:nvSpPr>
          <p:cNvPr id="3" name="Marcador de texto 2"/>
          <p:cNvSpPr>
            <a:spLocks noGrp="1"/>
          </p:cNvSpPr>
          <p:nvPr>
            <p:ph type="body" sz="quarter" idx="13"/>
          </p:nvPr>
        </p:nvSpPr>
        <p:spPr>
          <a:xfrm>
            <a:off x="309836" y="192267"/>
            <a:ext cx="8967722" cy="374260"/>
          </a:xfrm>
        </p:spPr>
        <p:txBody>
          <a:bodyPr>
            <a:normAutofit/>
          </a:bodyPr>
          <a:lstStyle/>
          <a:p>
            <a:r>
              <a:rPr lang="es-PE" sz="1871" dirty="0"/>
              <a:t>Lucha contra la corrupción</a:t>
            </a:r>
          </a:p>
        </p:txBody>
      </p:sp>
      <p:graphicFrame>
        <p:nvGraphicFramePr>
          <p:cNvPr id="7" name="Gráfico 6"/>
          <p:cNvGraphicFramePr/>
          <p:nvPr>
            <p:extLst>
              <p:ext uri="{D42A27DB-BD31-4B8C-83A1-F6EECF244321}">
                <p14:modId xmlns:p14="http://schemas.microsoft.com/office/powerpoint/2010/main" val="2936600954"/>
              </p:ext>
            </p:extLst>
          </p:nvPr>
        </p:nvGraphicFramePr>
        <p:xfrm>
          <a:off x="522526" y="2527074"/>
          <a:ext cx="10163671" cy="364171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3048000" y="1722063"/>
            <a:ext cx="6096000" cy="892552"/>
          </a:xfrm>
          <a:prstGeom prst="rect">
            <a:avLst/>
          </a:prstGeom>
        </p:spPr>
        <p:txBody>
          <a:bodyPr>
            <a:spAutoFit/>
          </a:bodyPr>
          <a:lstStyle/>
          <a:p>
            <a:pPr algn="ctr" defTabSz="900227"/>
            <a:r>
              <a:rPr lang="es-PE" b="1" kern="0" dirty="0">
                <a:solidFill>
                  <a:sysClr val="windowText" lastClr="000000"/>
                </a:solidFill>
                <a:latin typeface="+mj-lt"/>
                <a:ea typeface="Calibri" panose="020F0502020204030204" pitchFamily="34" charset="0"/>
              </a:rPr>
              <a:t>¿</a:t>
            </a:r>
            <a:r>
              <a:rPr lang="es-PE" b="1" kern="0" dirty="0">
                <a:solidFill>
                  <a:sysClr val="windowText" lastClr="000000"/>
                </a:solidFill>
              </a:rPr>
              <a:t>Qué tan informado está/se siente usted respecto a los temas de </a:t>
            </a:r>
            <a:r>
              <a:rPr lang="es-PE" b="1" u="sng" kern="0" dirty="0">
                <a:solidFill>
                  <a:sysClr val="windowText" lastClr="000000"/>
                </a:solidFill>
              </a:rPr>
              <a:t>corrupción que ocurren en el país</a:t>
            </a:r>
            <a:r>
              <a:rPr lang="es-PE" b="1" kern="0" dirty="0">
                <a:solidFill>
                  <a:sysClr val="windowText" lastClr="000000"/>
                </a:solidFill>
              </a:rPr>
              <a:t>?</a:t>
            </a:r>
          </a:p>
          <a:p>
            <a:pPr algn="ctr" defTabSz="900227"/>
            <a:r>
              <a:rPr lang="es-PE" sz="1600" kern="0" dirty="0">
                <a:solidFill>
                  <a:sysClr val="windowText" lastClr="000000"/>
                </a:solidFill>
              </a:rPr>
              <a:t>-Desagregado por ámbito y NSE-</a:t>
            </a:r>
          </a:p>
        </p:txBody>
      </p:sp>
      <p:sp>
        <p:nvSpPr>
          <p:cNvPr id="15" name="5 Marcador de pie de página"/>
          <p:cNvSpPr txBox="1">
            <a:spLocks/>
          </p:cNvSpPr>
          <p:nvPr/>
        </p:nvSpPr>
        <p:spPr>
          <a:xfrm>
            <a:off x="186955" y="6551976"/>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6" name="Elipse 15"/>
          <p:cNvSpPr/>
          <p:nvPr/>
        </p:nvSpPr>
        <p:spPr>
          <a:xfrm>
            <a:off x="2321679" y="4384485"/>
            <a:ext cx="512083" cy="32175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9" name="Text Box 11"/>
          <p:cNvSpPr txBox="1">
            <a:spLocks noChangeArrowheads="1"/>
          </p:cNvSpPr>
          <p:nvPr/>
        </p:nvSpPr>
        <p:spPr bwMode="auto">
          <a:xfrm>
            <a:off x="7866756" y="6532180"/>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20" name="Elipse 19"/>
          <p:cNvSpPr/>
          <p:nvPr/>
        </p:nvSpPr>
        <p:spPr>
          <a:xfrm>
            <a:off x="7714707" y="6507659"/>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cxnSp>
        <p:nvCxnSpPr>
          <p:cNvPr id="23" name="Conector recto 22"/>
          <p:cNvCxnSpPr/>
          <p:nvPr/>
        </p:nvCxnSpPr>
        <p:spPr>
          <a:xfrm>
            <a:off x="545911" y="4019519"/>
            <a:ext cx="10140286" cy="0"/>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graphicFrame>
        <p:nvGraphicFramePr>
          <p:cNvPr id="25" name="Tabla 24"/>
          <p:cNvGraphicFramePr>
            <a:graphicFrameLocks noGrp="1"/>
          </p:cNvGraphicFramePr>
          <p:nvPr>
            <p:extLst>
              <p:ext uri="{D42A27DB-BD31-4B8C-83A1-F6EECF244321}">
                <p14:modId xmlns:p14="http://schemas.microsoft.com/office/powerpoint/2010/main" val="495550891"/>
              </p:ext>
            </p:extLst>
          </p:nvPr>
        </p:nvGraphicFramePr>
        <p:xfrm>
          <a:off x="10815851" y="2527072"/>
          <a:ext cx="1282889" cy="3300522"/>
        </p:xfrm>
        <a:graphic>
          <a:graphicData uri="http://schemas.openxmlformats.org/drawingml/2006/table">
            <a:tbl>
              <a:tblPr firstRow="1" bandRow="1">
                <a:tableStyleId>{7DF18680-E054-41AD-8BC1-D1AEF772440D}</a:tableStyleId>
              </a:tblPr>
              <a:tblGrid>
                <a:gridCol w="537277">
                  <a:extLst>
                    <a:ext uri="{9D8B030D-6E8A-4147-A177-3AD203B41FA5}">
                      <a16:colId xmlns="" xmlns:a16="http://schemas.microsoft.com/office/drawing/2014/main" val="4145338222"/>
                    </a:ext>
                  </a:extLst>
                </a:gridCol>
                <a:gridCol w="745612">
                  <a:extLst>
                    <a:ext uri="{9D8B030D-6E8A-4147-A177-3AD203B41FA5}">
                      <a16:colId xmlns="" xmlns:a16="http://schemas.microsoft.com/office/drawing/2014/main" val="2460421240"/>
                    </a:ext>
                  </a:extLst>
                </a:gridCol>
              </a:tblGrid>
              <a:tr h="647784">
                <a:tc>
                  <a:txBody>
                    <a:bodyPr/>
                    <a:lstStyle/>
                    <a:p>
                      <a:pPr algn="ctr"/>
                      <a:r>
                        <a:rPr lang="es-PE" sz="1600" dirty="0"/>
                        <a:t>T2B</a:t>
                      </a:r>
                    </a:p>
                  </a:txBody>
                  <a:tcPr anchor="ctr">
                    <a:solidFill>
                      <a:srgbClr val="2F469C"/>
                    </a:solidFill>
                  </a:tcPr>
                </a:tc>
                <a:tc>
                  <a:txBody>
                    <a:bodyPr/>
                    <a:lstStyle/>
                    <a:p>
                      <a:pPr algn="ctr"/>
                      <a:r>
                        <a:rPr lang="es-PE" sz="1600" dirty="0"/>
                        <a:t>B2B</a:t>
                      </a:r>
                    </a:p>
                  </a:txBody>
                  <a:tcPr anchor="ctr">
                    <a:solidFill>
                      <a:srgbClr val="ED1C24"/>
                    </a:solidFill>
                  </a:tcPr>
                </a:tc>
                <a:extLst>
                  <a:ext uri="{0D108BD9-81ED-4DB2-BD59-A6C34878D82A}">
                    <a16:rowId xmlns="" xmlns:a16="http://schemas.microsoft.com/office/drawing/2014/main" val="1350392128"/>
                  </a:ext>
                </a:extLst>
              </a:tr>
              <a:tr h="884246">
                <a:tc>
                  <a:txBody>
                    <a:bodyPr/>
                    <a:lstStyle/>
                    <a:p>
                      <a:pPr algn="ctr" fontAlgn="b"/>
                      <a:r>
                        <a:rPr lang="es-PE" sz="1600" u="none" strike="noStrike" dirty="0">
                          <a:effectLst/>
                        </a:rPr>
                        <a:t>64%</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36%</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936082517"/>
                  </a:ext>
                </a:extLst>
              </a:tr>
              <a:tr h="884246">
                <a:tc>
                  <a:txBody>
                    <a:bodyPr/>
                    <a:lstStyle/>
                    <a:p>
                      <a:pPr algn="ctr" fontAlgn="b"/>
                      <a:r>
                        <a:rPr lang="es-PE" sz="1600" u="none" strike="noStrike" dirty="0">
                          <a:effectLst/>
                        </a:rPr>
                        <a:t>67%</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33%</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689723128"/>
                  </a:ext>
                </a:extLst>
              </a:tr>
              <a:tr h="884246">
                <a:tc>
                  <a:txBody>
                    <a:bodyPr/>
                    <a:lstStyle/>
                    <a:p>
                      <a:pPr algn="ctr" fontAlgn="b"/>
                      <a:r>
                        <a:rPr lang="es-PE" sz="1600" u="none" strike="noStrike" dirty="0">
                          <a:effectLst/>
                        </a:rPr>
                        <a:t>61%</a:t>
                      </a:r>
                      <a:endParaRPr lang="es-PE"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PE" sz="1600" u="none" strike="noStrike" dirty="0">
                          <a:effectLst/>
                        </a:rPr>
                        <a:t>38%</a:t>
                      </a:r>
                      <a:endParaRPr lang="es-P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612487252"/>
                  </a:ext>
                </a:extLst>
              </a:tr>
            </a:tbl>
          </a:graphicData>
        </a:graphic>
      </p:graphicFrame>
      <p:sp>
        <p:nvSpPr>
          <p:cNvPr id="26" name="Elipse 25"/>
          <p:cNvSpPr/>
          <p:nvPr/>
        </p:nvSpPr>
        <p:spPr>
          <a:xfrm>
            <a:off x="10815851" y="4332047"/>
            <a:ext cx="512083" cy="32175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74479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469C"/>
        </a:solidFill>
        <a:effectLst/>
      </p:bgPr>
    </p:bg>
    <p:spTree>
      <p:nvGrpSpPr>
        <p:cNvPr id="1" name=""/>
        <p:cNvGrpSpPr/>
        <p:nvPr/>
      </p:nvGrpSpPr>
      <p:grpSpPr>
        <a:xfrm>
          <a:off x="0" y="0"/>
          <a:ext cx="0" cy="0"/>
          <a:chOff x="0" y="0"/>
          <a:chExt cx="0" cy="0"/>
        </a:xfrm>
      </p:grpSpPr>
      <p:sp>
        <p:nvSpPr>
          <p:cNvPr id="4" name="Marcador de texto 3"/>
          <p:cNvSpPr>
            <a:spLocks noGrp="1"/>
          </p:cNvSpPr>
          <p:nvPr>
            <p:ph type="body" sz="quarter" idx="14"/>
          </p:nvPr>
        </p:nvSpPr>
        <p:spPr>
          <a:xfrm>
            <a:off x="327025" y="1417209"/>
            <a:ext cx="11537949" cy="4533648"/>
          </a:xfrm>
        </p:spPr>
        <p:txBody>
          <a:bodyPr/>
          <a:lstStyle/>
          <a:p>
            <a:pPr algn="just"/>
            <a:r>
              <a:rPr lang="es-PE" b="1" dirty="0"/>
              <a:t>Corrupción en la política:  </a:t>
            </a:r>
            <a:r>
              <a:rPr lang="es-PE" dirty="0"/>
              <a:t>Un tercio de encuestados considera al gobierno de Alan García como uno de los más corruptos, seguido por el de Alberto Fujimori y Ollanta Humala. Por otro lado, el 75% califica de ineficaz la labor del gobierno de Pedro Pablo </a:t>
            </a:r>
            <a:r>
              <a:rPr lang="es-PE" dirty="0" err="1"/>
              <a:t>Kuczynski</a:t>
            </a:r>
            <a:r>
              <a:rPr lang="es-PE" dirty="0"/>
              <a:t> en la lucha contra la corrupción. El Poder Judicial es considerado como la institución más corrupta del país, seguido por el Congreso y la Policía Nacional. Sin embargo, resalta que la percepción de corrupción en esta última institución se ha reducido desde el 2015.</a:t>
            </a:r>
          </a:p>
          <a:p>
            <a:pPr algn="just"/>
            <a:r>
              <a:rPr lang="es-PE" b="1" dirty="0"/>
              <a:t>Empresa privada frente a la corrupción:  </a:t>
            </a:r>
            <a:r>
              <a:rPr lang="es-PE" dirty="0"/>
              <a:t>La burocracia es indicada como uno de los factores que empujarían a los empresarios a entregar sobornos, sin embargo, la gran mayoría también los señala como cómplices de corrupción del funcionario que estaría propiciando esta transacción. Para casi todos los encuestados la informalidad es negativa para el país. Resalta que entre aquellos que no la consideran negativa, 23% considera que de esa forma se generaría menos corrupción.</a:t>
            </a:r>
          </a:p>
          <a:p>
            <a:pPr algn="just"/>
            <a:r>
              <a:rPr lang="es-PE" b="1" dirty="0"/>
              <a:t>Democracia y política:  </a:t>
            </a:r>
            <a:r>
              <a:rPr lang="es-PE" dirty="0"/>
              <a:t>Para el 68% de encuestados, el crimen organizado estaría muy infiltrado en la política. Esto se daría principalmente mediante el financiamiento de campañas políticas con dinero ilícito. Por otro lado, el rechazo a la corrupción en la política ha incrementado con respecto al 2013, no obstante, la acción que aún sería tolerada por la ciudadanía sería la de no sancionar a funcionarios públicos si es que hacen obras en beneficio de la población.</a:t>
            </a:r>
            <a:endParaRPr lang="es-PE" b="1" dirty="0"/>
          </a:p>
          <a:p>
            <a:pPr algn="just"/>
            <a:endParaRPr lang="es-PE" dirty="0"/>
          </a:p>
          <a:p>
            <a:pPr algn="just"/>
            <a:endParaRPr lang="es-PE" dirty="0"/>
          </a:p>
          <a:p>
            <a:endParaRPr lang="es-PE" b="1" dirty="0"/>
          </a:p>
        </p:txBody>
      </p:sp>
      <p:sp>
        <p:nvSpPr>
          <p:cNvPr id="5" name="Título 1"/>
          <p:cNvSpPr>
            <a:spLocks noGrp="1"/>
          </p:cNvSpPr>
          <p:nvPr>
            <p:ph type="title"/>
          </p:nvPr>
        </p:nvSpPr>
        <p:spPr>
          <a:xfrm>
            <a:off x="311152" y="680537"/>
            <a:ext cx="11539460" cy="387798"/>
          </a:xfrm>
        </p:spPr>
        <p:txBody>
          <a:bodyPr/>
          <a:lstStyle/>
          <a:p>
            <a:r>
              <a:rPr lang="es-PE" sz="2800" dirty="0"/>
              <a:t>Resumen ejecutivo</a:t>
            </a:r>
          </a:p>
        </p:txBody>
      </p:sp>
      <p:sp>
        <p:nvSpPr>
          <p:cNvPr id="6" name="Marcador de texto 2"/>
          <p:cNvSpPr>
            <a:spLocks noGrp="1"/>
          </p:cNvSpPr>
          <p:nvPr>
            <p:ph type="body" sz="quarter" idx="13"/>
          </p:nvPr>
        </p:nvSpPr>
        <p:spPr>
          <a:xfrm>
            <a:off x="312001" y="331101"/>
            <a:ext cx="8967721" cy="310344"/>
          </a:xfrm>
        </p:spPr>
        <p:txBody>
          <a:bodyPr>
            <a:normAutofit/>
          </a:bodyPr>
          <a:lstStyle/>
          <a:p>
            <a:r>
              <a:rPr lang="es-PE" sz="1900" dirty="0"/>
              <a:t>Décima encuesta anticorrupción</a:t>
            </a:r>
          </a:p>
        </p:txBody>
      </p:sp>
    </p:spTree>
    <p:extLst>
      <p:ext uri="{BB962C8B-B14F-4D97-AF65-F5344CB8AC3E}">
        <p14:creationId xmlns:p14="http://schemas.microsoft.com/office/powerpoint/2010/main" val="3752789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745791"/>
            <a:ext cx="11672897" cy="790858"/>
          </a:xfrm>
        </p:spPr>
        <p:txBody>
          <a:bodyPr/>
          <a:lstStyle/>
          <a:p>
            <a:pPr algn="just"/>
            <a:r>
              <a:rPr lang="es-PE" sz="2855" dirty="0"/>
              <a:t>Sin embargo, la corrupción es un problema que no habría visto mejoras en los últimos cinco años. </a:t>
            </a:r>
          </a:p>
        </p:txBody>
      </p:sp>
      <p:sp>
        <p:nvSpPr>
          <p:cNvPr id="3" name="Marcador de texto 2"/>
          <p:cNvSpPr>
            <a:spLocks noGrp="1"/>
          </p:cNvSpPr>
          <p:nvPr>
            <p:ph type="body" sz="quarter" idx="13"/>
          </p:nvPr>
        </p:nvSpPr>
        <p:spPr>
          <a:xfrm>
            <a:off x="309836" y="379151"/>
            <a:ext cx="8967722" cy="249175"/>
          </a:xfrm>
        </p:spPr>
        <p:txBody>
          <a:bodyPr>
            <a:noAutofit/>
          </a:bodyPr>
          <a:lstStyle/>
          <a:p>
            <a:r>
              <a:rPr lang="es-PE" sz="1871" dirty="0"/>
              <a:t>Lucha contra la corrupción</a:t>
            </a:r>
          </a:p>
        </p:txBody>
      </p:sp>
      <p:graphicFrame>
        <p:nvGraphicFramePr>
          <p:cNvPr id="7" name="Gráfico 6"/>
          <p:cNvGraphicFramePr/>
          <p:nvPr>
            <p:extLst>
              <p:ext uri="{D42A27DB-BD31-4B8C-83A1-F6EECF244321}">
                <p14:modId xmlns:p14="http://schemas.microsoft.com/office/powerpoint/2010/main" val="663077075"/>
              </p:ext>
            </p:extLst>
          </p:nvPr>
        </p:nvGraphicFramePr>
        <p:xfrm>
          <a:off x="614149" y="2661313"/>
          <a:ext cx="10940874" cy="354841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2935898" y="2000216"/>
            <a:ext cx="6096000" cy="646331"/>
          </a:xfrm>
          <a:prstGeom prst="rect">
            <a:avLst/>
          </a:prstGeom>
        </p:spPr>
        <p:txBody>
          <a:bodyPr>
            <a:spAutoFit/>
          </a:bodyPr>
          <a:lstStyle/>
          <a:p>
            <a:pPr algn="ctr" defTabSz="900227"/>
            <a:r>
              <a:rPr lang="es-ES_tradnl" b="1" kern="0" dirty="0">
                <a:solidFill>
                  <a:sysClr val="windowText" lastClr="000000"/>
                </a:solidFill>
                <a:latin typeface="+mj-lt"/>
                <a:ea typeface="Times New Roman" panose="02020603050405020304" pitchFamily="18" charset="0"/>
              </a:rPr>
              <a:t>¿Cree que </a:t>
            </a:r>
            <a:r>
              <a:rPr lang="es-ES_tradnl" b="1" u="sng" kern="0" dirty="0">
                <a:solidFill>
                  <a:sysClr val="windowText" lastClr="000000"/>
                </a:solidFill>
                <a:latin typeface="+mj-lt"/>
                <a:ea typeface="Times New Roman" panose="02020603050405020304" pitchFamily="18" charset="0"/>
              </a:rPr>
              <a:t>en los últimos 5 años</a:t>
            </a:r>
            <a:r>
              <a:rPr lang="es-ES_tradnl" b="1" kern="0" dirty="0">
                <a:solidFill>
                  <a:sysClr val="windowText" lastClr="000000"/>
                </a:solidFill>
                <a:latin typeface="+mj-lt"/>
                <a:ea typeface="Times New Roman" panose="02020603050405020304" pitchFamily="18" charset="0"/>
              </a:rPr>
              <a:t> la corrupción en el Perú ha aumentado, sigue igual o ha disminuido?</a:t>
            </a:r>
            <a:endParaRPr lang="es-PE" b="1" kern="0" dirty="0">
              <a:solidFill>
                <a:sysClr val="windowText" lastClr="000000"/>
              </a:solidFill>
              <a:latin typeface="+mj-lt"/>
            </a:endParaRPr>
          </a:p>
        </p:txBody>
      </p:sp>
      <p:sp>
        <p:nvSpPr>
          <p:cNvPr id="10" name="5 Marcador de pie de página"/>
          <p:cNvSpPr txBox="1">
            <a:spLocks/>
          </p:cNvSpPr>
          <p:nvPr/>
        </p:nvSpPr>
        <p:spPr>
          <a:xfrm>
            <a:off x="107535" y="6643761"/>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cxnSp>
        <p:nvCxnSpPr>
          <p:cNvPr id="12" name="Conector recto 11"/>
          <p:cNvCxnSpPr/>
          <p:nvPr/>
        </p:nvCxnSpPr>
        <p:spPr>
          <a:xfrm>
            <a:off x="636894" y="3889453"/>
            <a:ext cx="10781732" cy="3998"/>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cxnSp>
        <p:nvCxnSpPr>
          <p:cNvPr id="14" name="Conector recto 13"/>
          <p:cNvCxnSpPr/>
          <p:nvPr/>
        </p:nvCxnSpPr>
        <p:spPr>
          <a:xfrm>
            <a:off x="606680" y="4724241"/>
            <a:ext cx="10800000" cy="3998"/>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2282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425" y="615297"/>
            <a:ext cx="11539460" cy="763671"/>
          </a:xfrm>
        </p:spPr>
        <p:txBody>
          <a:bodyPr/>
          <a:lstStyle/>
          <a:p>
            <a:pPr algn="just"/>
            <a:r>
              <a:rPr lang="es-PE" sz="2757" dirty="0"/>
              <a:t>Además, dado los hechos de corrupción del último año, un tercio considera que este problema seguirá igual en los próximos años. </a:t>
            </a:r>
          </a:p>
        </p:txBody>
      </p:sp>
      <p:sp>
        <p:nvSpPr>
          <p:cNvPr id="3" name="Marcador de texto 2"/>
          <p:cNvSpPr>
            <a:spLocks noGrp="1"/>
          </p:cNvSpPr>
          <p:nvPr>
            <p:ph type="body" sz="quarter" idx="13"/>
          </p:nvPr>
        </p:nvSpPr>
        <p:spPr>
          <a:xfrm>
            <a:off x="479425" y="248867"/>
            <a:ext cx="8596336" cy="201510"/>
          </a:xfrm>
        </p:spPr>
        <p:txBody>
          <a:bodyPr>
            <a:noAutofit/>
          </a:bodyPr>
          <a:lstStyle/>
          <a:p>
            <a:r>
              <a:rPr lang="es-PE" sz="1900" dirty="0"/>
              <a:t>Lucha contra la corrupción</a:t>
            </a:r>
          </a:p>
        </p:txBody>
      </p:sp>
      <p:graphicFrame>
        <p:nvGraphicFramePr>
          <p:cNvPr id="5" name="11 Gráfico"/>
          <p:cNvGraphicFramePr/>
          <p:nvPr>
            <p:extLst>
              <p:ext uri="{D42A27DB-BD31-4B8C-83A1-F6EECF244321}">
                <p14:modId xmlns:p14="http://schemas.microsoft.com/office/powerpoint/2010/main" val="964681222"/>
              </p:ext>
            </p:extLst>
          </p:nvPr>
        </p:nvGraphicFramePr>
        <p:xfrm>
          <a:off x="271269" y="2333769"/>
          <a:ext cx="11649463" cy="38350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2988757" y="1553680"/>
            <a:ext cx="6520795" cy="610236"/>
          </a:xfrm>
          <a:prstGeom prst="rect">
            <a:avLst/>
          </a:prstGeom>
          <a:noFill/>
          <a:ln w="9525" algn="ctr">
            <a:noFill/>
            <a:miter lim="800000"/>
            <a:headEnd/>
            <a:tailEnd/>
          </a:ln>
        </p:spPr>
        <p:txBody>
          <a:bodyPr wrap="square" lIns="0" rIns="0">
            <a:spAutoFit/>
          </a:bodyPr>
          <a:lstStyle/>
          <a:p>
            <a:pPr algn="ctr" defTabSz="900227"/>
            <a:r>
              <a:rPr lang="es-PE" b="1" kern="0" dirty="0">
                <a:solidFill>
                  <a:sysClr val="windowText" lastClr="000000"/>
                </a:solidFill>
                <a:latin typeface="Calibri"/>
              </a:rPr>
              <a:t>¿Cree que en </a:t>
            </a:r>
            <a:r>
              <a:rPr lang="es-PE" b="1" u="sng" kern="0" dirty="0">
                <a:solidFill>
                  <a:sysClr val="windowText" lastClr="000000"/>
                </a:solidFill>
                <a:latin typeface="Calibri"/>
              </a:rPr>
              <a:t>los próximos 5 años</a:t>
            </a:r>
            <a:r>
              <a:rPr lang="es-PE" b="1" kern="0" dirty="0">
                <a:solidFill>
                  <a:sysClr val="windowText" lastClr="000000"/>
                </a:solidFill>
                <a:latin typeface="Calibri"/>
              </a:rPr>
              <a:t> la corrupción en el Perú…?</a:t>
            </a:r>
          </a:p>
          <a:p>
            <a:pPr algn="ctr" defTabSz="900227"/>
            <a:r>
              <a:rPr lang="es-PE" sz="1575" kern="0" dirty="0">
                <a:solidFill>
                  <a:sysClr val="windowText" lastClr="000000"/>
                </a:solidFill>
                <a:latin typeface="Calibri"/>
              </a:rPr>
              <a:t>-Medición comparativa-</a:t>
            </a:r>
            <a:endParaRPr lang="es-PE" kern="0" dirty="0">
              <a:solidFill>
                <a:sysClr val="windowText" lastClr="000000"/>
              </a:solidFill>
              <a:latin typeface="Calibri"/>
            </a:endParaRPr>
          </a:p>
        </p:txBody>
      </p:sp>
      <p:sp>
        <p:nvSpPr>
          <p:cNvPr id="7" name="5 Marcador de pie de página"/>
          <p:cNvSpPr txBox="1">
            <a:spLocks/>
          </p:cNvSpPr>
          <p:nvPr/>
        </p:nvSpPr>
        <p:spPr>
          <a:xfrm>
            <a:off x="107535" y="6643761"/>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Tree>
    <p:extLst>
      <p:ext uri="{BB962C8B-B14F-4D97-AF65-F5344CB8AC3E}">
        <p14:creationId xmlns:p14="http://schemas.microsoft.com/office/powerpoint/2010/main" val="1447684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829183"/>
            <a:ext cx="11539460" cy="775597"/>
          </a:xfrm>
        </p:spPr>
        <p:txBody>
          <a:bodyPr/>
          <a:lstStyle/>
          <a:p>
            <a:pPr algn="just"/>
            <a:r>
              <a:rPr lang="es-PE" sz="2800" dirty="0"/>
              <a:t>Aquellos con una percepción negativa sobre la economía tienen una menor esperanza en que la corrupción disminuya en los próximos años. </a:t>
            </a:r>
          </a:p>
        </p:txBody>
      </p:sp>
      <p:sp>
        <p:nvSpPr>
          <p:cNvPr id="3" name="Marcador de texto 2"/>
          <p:cNvSpPr>
            <a:spLocks noGrp="1"/>
          </p:cNvSpPr>
          <p:nvPr>
            <p:ph type="body" sz="quarter" idx="13"/>
          </p:nvPr>
        </p:nvSpPr>
        <p:spPr>
          <a:xfrm>
            <a:off x="309835" y="346384"/>
            <a:ext cx="8967722" cy="364209"/>
          </a:xfrm>
        </p:spPr>
        <p:txBody>
          <a:bodyPr>
            <a:normAutofit/>
          </a:bodyPr>
          <a:lstStyle/>
          <a:p>
            <a:r>
              <a:rPr lang="es-PE" sz="1871" dirty="0"/>
              <a:t>Lucha contra la corrupción</a:t>
            </a:r>
          </a:p>
        </p:txBody>
      </p:sp>
      <p:sp>
        <p:nvSpPr>
          <p:cNvPr id="5" name="Text Box 4"/>
          <p:cNvSpPr txBox="1">
            <a:spLocks noChangeArrowheads="1"/>
          </p:cNvSpPr>
          <p:nvPr/>
        </p:nvSpPr>
        <p:spPr bwMode="auto">
          <a:xfrm>
            <a:off x="3005555" y="2022377"/>
            <a:ext cx="6520795" cy="610236"/>
          </a:xfrm>
          <a:prstGeom prst="rect">
            <a:avLst/>
          </a:prstGeom>
          <a:noFill/>
          <a:ln w="9525" algn="ctr">
            <a:noFill/>
            <a:miter lim="800000"/>
            <a:headEnd/>
            <a:tailEnd/>
          </a:ln>
        </p:spPr>
        <p:txBody>
          <a:bodyPr wrap="square" lIns="0" rIns="0">
            <a:spAutoFit/>
          </a:bodyPr>
          <a:lstStyle/>
          <a:p>
            <a:pPr algn="ctr" defTabSz="900227"/>
            <a:r>
              <a:rPr lang="es-PE" b="1" kern="0" dirty="0">
                <a:solidFill>
                  <a:sysClr val="windowText" lastClr="000000"/>
                </a:solidFill>
                <a:latin typeface="Calibri"/>
              </a:rPr>
              <a:t>¿Cree que en </a:t>
            </a:r>
            <a:r>
              <a:rPr lang="es-PE" b="1" u="sng" kern="0" dirty="0">
                <a:solidFill>
                  <a:sysClr val="windowText" lastClr="000000"/>
                </a:solidFill>
                <a:latin typeface="Calibri"/>
              </a:rPr>
              <a:t>los próximos 5 años</a:t>
            </a:r>
            <a:r>
              <a:rPr lang="es-PE" b="1" kern="0" dirty="0">
                <a:solidFill>
                  <a:sysClr val="windowText" lastClr="000000"/>
                </a:solidFill>
                <a:latin typeface="Calibri"/>
              </a:rPr>
              <a:t> la corrupción en el Perú…?</a:t>
            </a:r>
          </a:p>
          <a:p>
            <a:pPr algn="ctr" defTabSz="900227"/>
            <a:r>
              <a:rPr lang="es-PE" sz="1575" kern="0" dirty="0">
                <a:solidFill>
                  <a:sysClr val="windowText" lastClr="000000"/>
                </a:solidFill>
                <a:latin typeface="Calibri"/>
              </a:rPr>
              <a:t>-Desagregado por ámbito y situación económica-</a:t>
            </a:r>
          </a:p>
        </p:txBody>
      </p:sp>
      <p:graphicFrame>
        <p:nvGraphicFramePr>
          <p:cNvPr id="6" name="Gráfico 5"/>
          <p:cNvGraphicFramePr/>
          <p:nvPr>
            <p:extLst>
              <p:ext uri="{D42A27DB-BD31-4B8C-83A1-F6EECF244321}">
                <p14:modId xmlns:p14="http://schemas.microsoft.com/office/powerpoint/2010/main" val="564258673"/>
              </p:ext>
            </p:extLst>
          </p:nvPr>
        </p:nvGraphicFramePr>
        <p:xfrm>
          <a:off x="614148" y="2661313"/>
          <a:ext cx="10957995" cy="344149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ector recto 6"/>
          <p:cNvCxnSpPr/>
          <p:nvPr/>
        </p:nvCxnSpPr>
        <p:spPr>
          <a:xfrm>
            <a:off x="688700" y="3632601"/>
            <a:ext cx="10284101" cy="2397"/>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cxnSp>
        <p:nvCxnSpPr>
          <p:cNvPr id="8" name="Conector recto 7"/>
          <p:cNvCxnSpPr/>
          <p:nvPr/>
        </p:nvCxnSpPr>
        <p:spPr>
          <a:xfrm>
            <a:off x="688700" y="4635745"/>
            <a:ext cx="10284101" cy="2397"/>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
        <p:nvSpPr>
          <p:cNvPr id="9" name="Abrir llave 8"/>
          <p:cNvSpPr/>
          <p:nvPr/>
        </p:nvSpPr>
        <p:spPr>
          <a:xfrm>
            <a:off x="631998" y="4792621"/>
            <a:ext cx="105273" cy="1310185"/>
          </a:xfrm>
          <a:prstGeom prst="leftBrace">
            <a:avLst/>
          </a:prstGeom>
          <a:ln w="28575">
            <a:solidFill>
              <a:schemeClr val="tx1">
                <a:lumMod val="75000"/>
                <a:lumOff val="25000"/>
              </a:schemeClr>
            </a:solidFill>
            <a:headEnd/>
            <a:tailEnd/>
          </a:ln>
          <a:extLst/>
        </p:spPr>
        <p:style>
          <a:lnRef idx="1">
            <a:schemeClr val="dk1"/>
          </a:lnRef>
          <a:fillRef idx="0">
            <a:schemeClr val="dk1"/>
          </a:fillRef>
          <a:effectRef idx="0">
            <a:schemeClr val="dk1"/>
          </a:effectRef>
          <a:fontRef idx="minor">
            <a:schemeClr val="tx1"/>
          </a:fontRef>
        </p:style>
        <p:txBody>
          <a:bodyPr rtlCol="0" anchor="ctr"/>
          <a:lstStyle/>
          <a:p>
            <a:pPr algn="ctr" defTabSz="900227"/>
            <a:endParaRPr lang="es-PE" kern="0">
              <a:solidFill>
                <a:schemeClr val="tx1">
                  <a:lumMod val="75000"/>
                  <a:lumOff val="25000"/>
                </a:schemeClr>
              </a:solidFill>
            </a:endParaRPr>
          </a:p>
        </p:txBody>
      </p:sp>
      <p:sp>
        <p:nvSpPr>
          <p:cNvPr id="10" name="CuadroTexto 9"/>
          <p:cNvSpPr txBox="1"/>
          <p:nvPr/>
        </p:nvSpPr>
        <p:spPr>
          <a:xfrm rot="16200000">
            <a:off x="-238187" y="5206112"/>
            <a:ext cx="1311785" cy="484805"/>
          </a:xfrm>
          <a:prstGeom prst="rect">
            <a:avLst/>
          </a:prstGeom>
        </p:spPr>
        <p:txBody>
          <a:bodyPr vert="horz" wrap="square" lIns="0" tIns="0" rIns="0" bIns="0" rtlCol="0">
            <a:spAutoFit/>
          </a:bodyPr>
          <a:lstStyle/>
          <a:p>
            <a:pPr marL="4763" algn="ctr" defTabSz="900227"/>
            <a:r>
              <a:rPr lang="es-PE" sz="1575" b="1" kern="0" dirty="0">
                <a:solidFill>
                  <a:schemeClr val="tx1">
                    <a:lumMod val="75000"/>
                    <a:lumOff val="25000"/>
                  </a:schemeClr>
                </a:solidFill>
              </a:rPr>
              <a:t>Situación económica</a:t>
            </a:r>
          </a:p>
        </p:txBody>
      </p:sp>
      <p:sp>
        <p:nvSpPr>
          <p:cNvPr id="11" name="Abrir llave 10"/>
          <p:cNvSpPr/>
          <p:nvPr/>
        </p:nvSpPr>
        <p:spPr>
          <a:xfrm>
            <a:off x="634566" y="3792517"/>
            <a:ext cx="113631" cy="720595"/>
          </a:xfrm>
          <a:prstGeom prst="leftBrace">
            <a:avLst/>
          </a:prstGeom>
          <a:ln w="28575">
            <a:solidFill>
              <a:schemeClr val="tx1">
                <a:lumMod val="75000"/>
                <a:lumOff val="25000"/>
              </a:schemeClr>
            </a:solidFill>
            <a:headEnd/>
            <a:tailEnd/>
          </a:ln>
          <a:extLst/>
        </p:spPr>
        <p:style>
          <a:lnRef idx="1">
            <a:schemeClr val="dk1"/>
          </a:lnRef>
          <a:fillRef idx="0">
            <a:schemeClr val="dk1"/>
          </a:fillRef>
          <a:effectRef idx="0">
            <a:schemeClr val="dk1"/>
          </a:effectRef>
          <a:fontRef idx="minor">
            <a:schemeClr val="tx1"/>
          </a:fontRef>
        </p:style>
        <p:txBody>
          <a:bodyPr rtlCol="0" anchor="ctr"/>
          <a:lstStyle/>
          <a:p>
            <a:pPr algn="ctr" defTabSz="900227"/>
            <a:endParaRPr lang="es-PE" kern="0">
              <a:solidFill>
                <a:schemeClr val="tx1">
                  <a:lumMod val="75000"/>
                  <a:lumOff val="25000"/>
                </a:schemeClr>
              </a:solidFill>
            </a:endParaRPr>
          </a:p>
        </p:txBody>
      </p:sp>
      <p:sp>
        <p:nvSpPr>
          <p:cNvPr id="12" name="CuadroTexto 11"/>
          <p:cNvSpPr txBox="1"/>
          <p:nvPr/>
        </p:nvSpPr>
        <p:spPr>
          <a:xfrm rot="16200000">
            <a:off x="-238187" y="4046763"/>
            <a:ext cx="1311785" cy="212102"/>
          </a:xfrm>
          <a:prstGeom prst="rect">
            <a:avLst/>
          </a:prstGeom>
        </p:spPr>
        <p:txBody>
          <a:bodyPr vert="horz" wrap="square" lIns="0" tIns="0" rIns="0" bIns="0" rtlCol="0">
            <a:spAutoFit/>
          </a:bodyPr>
          <a:lstStyle/>
          <a:p>
            <a:pPr marL="4763" algn="ctr" defTabSz="900227"/>
            <a:r>
              <a:rPr lang="es-PE" sz="1378" b="1" kern="0" dirty="0">
                <a:solidFill>
                  <a:schemeClr val="tx1">
                    <a:lumMod val="75000"/>
                    <a:lumOff val="25000"/>
                  </a:schemeClr>
                </a:solidFill>
              </a:rPr>
              <a:t>Ámbito</a:t>
            </a:r>
          </a:p>
        </p:txBody>
      </p:sp>
      <p:sp>
        <p:nvSpPr>
          <p:cNvPr id="18" name="5 Marcador de pie de página"/>
          <p:cNvSpPr txBox="1">
            <a:spLocks/>
          </p:cNvSpPr>
          <p:nvPr/>
        </p:nvSpPr>
        <p:spPr>
          <a:xfrm>
            <a:off x="175303" y="6574941"/>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13" name="Text Box 11"/>
          <p:cNvSpPr txBox="1">
            <a:spLocks noChangeArrowheads="1"/>
          </p:cNvSpPr>
          <p:nvPr/>
        </p:nvSpPr>
        <p:spPr bwMode="auto">
          <a:xfrm>
            <a:off x="7787124" y="6543521"/>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14" name="Elipse 13"/>
          <p:cNvSpPr/>
          <p:nvPr/>
        </p:nvSpPr>
        <p:spPr>
          <a:xfrm>
            <a:off x="7635075" y="6519000"/>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6" name="Elipse 15"/>
          <p:cNvSpPr/>
          <p:nvPr/>
        </p:nvSpPr>
        <p:spPr>
          <a:xfrm>
            <a:off x="4098101" y="5668845"/>
            <a:ext cx="514842" cy="419644"/>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7" name="Elipse 16"/>
          <p:cNvSpPr/>
          <p:nvPr/>
        </p:nvSpPr>
        <p:spPr>
          <a:xfrm>
            <a:off x="3950251" y="4172237"/>
            <a:ext cx="514842" cy="419644"/>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4020039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98215"/>
            <a:ext cx="11539460" cy="763671"/>
          </a:xfrm>
        </p:spPr>
        <p:txBody>
          <a:bodyPr/>
          <a:lstStyle/>
          <a:p>
            <a:pPr algn="just"/>
            <a:r>
              <a:rPr lang="es-PE" sz="2757" dirty="0"/>
              <a:t>La poca confianza en el Poder Judicial aumenta la percepción de una lucha contra la corrupción poco efectiva.</a:t>
            </a:r>
          </a:p>
        </p:txBody>
      </p:sp>
      <p:sp>
        <p:nvSpPr>
          <p:cNvPr id="3" name="Marcador de texto 2"/>
          <p:cNvSpPr>
            <a:spLocks noGrp="1"/>
          </p:cNvSpPr>
          <p:nvPr>
            <p:ph type="body" sz="quarter" idx="13"/>
          </p:nvPr>
        </p:nvSpPr>
        <p:spPr>
          <a:xfrm>
            <a:off x="309835" y="214299"/>
            <a:ext cx="8967722" cy="388538"/>
          </a:xfrm>
        </p:spPr>
        <p:txBody>
          <a:bodyPr>
            <a:normAutofit/>
          </a:bodyPr>
          <a:lstStyle/>
          <a:p>
            <a:r>
              <a:rPr lang="es-PE" sz="1871" dirty="0"/>
              <a:t>Lucha contra la corrupción</a:t>
            </a:r>
          </a:p>
        </p:txBody>
      </p:sp>
      <p:graphicFrame>
        <p:nvGraphicFramePr>
          <p:cNvPr id="7" name="Gráfico 6"/>
          <p:cNvGraphicFramePr/>
          <p:nvPr>
            <p:extLst>
              <p:ext uri="{D42A27DB-BD31-4B8C-83A1-F6EECF244321}">
                <p14:modId xmlns:p14="http://schemas.microsoft.com/office/powerpoint/2010/main" val="2460106640"/>
              </p:ext>
            </p:extLst>
          </p:nvPr>
        </p:nvGraphicFramePr>
        <p:xfrm>
          <a:off x="623889" y="2457450"/>
          <a:ext cx="9898536" cy="384465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ector recto 7"/>
          <p:cNvCxnSpPr/>
          <p:nvPr/>
        </p:nvCxnSpPr>
        <p:spPr>
          <a:xfrm>
            <a:off x="632988" y="3480180"/>
            <a:ext cx="10035013" cy="0"/>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cxnSp>
        <p:nvCxnSpPr>
          <p:cNvPr id="11" name="Conector recto 10"/>
          <p:cNvCxnSpPr/>
          <p:nvPr/>
        </p:nvCxnSpPr>
        <p:spPr>
          <a:xfrm>
            <a:off x="623889" y="4584493"/>
            <a:ext cx="10035013" cy="0"/>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
        <p:nvSpPr>
          <p:cNvPr id="12" name="5 Marcador de pie de página"/>
          <p:cNvSpPr txBox="1">
            <a:spLocks/>
          </p:cNvSpPr>
          <p:nvPr/>
        </p:nvSpPr>
        <p:spPr>
          <a:xfrm>
            <a:off x="107535" y="6643761"/>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graphicFrame>
        <p:nvGraphicFramePr>
          <p:cNvPr id="13" name="Tabla 12"/>
          <p:cNvGraphicFramePr>
            <a:graphicFrameLocks noGrp="1"/>
          </p:cNvGraphicFramePr>
          <p:nvPr>
            <p:extLst>
              <p:ext uri="{D42A27DB-BD31-4B8C-83A1-F6EECF244321}">
                <p14:modId xmlns:p14="http://schemas.microsoft.com/office/powerpoint/2010/main" val="1547323452"/>
              </p:ext>
            </p:extLst>
          </p:nvPr>
        </p:nvGraphicFramePr>
        <p:xfrm>
          <a:off x="10863617" y="2457448"/>
          <a:ext cx="1243464" cy="3602158"/>
        </p:xfrm>
        <a:graphic>
          <a:graphicData uri="http://schemas.openxmlformats.org/drawingml/2006/table">
            <a:tbl>
              <a:tblPr firstRow="1" bandRow="1">
                <a:tableStyleId>{7DF18680-E054-41AD-8BC1-D1AEF772440D}</a:tableStyleId>
              </a:tblPr>
              <a:tblGrid>
                <a:gridCol w="621732">
                  <a:extLst>
                    <a:ext uri="{9D8B030D-6E8A-4147-A177-3AD203B41FA5}">
                      <a16:colId xmlns="" xmlns:a16="http://schemas.microsoft.com/office/drawing/2014/main" val="2019335585"/>
                    </a:ext>
                  </a:extLst>
                </a:gridCol>
                <a:gridCol w="621732">
                  <a:extLst>
                    <a:ext uri="{9D8B030D-6E8A-4147-A177-3AD203B41FA5}">
                      <a16:colId xmlns="" xmlns:a16="http://schemas.microsoft.com/office/drawing/2014/main" val="2430239310"/>
                    </a:ext>
                  </a:extLst>
                </a:gridCol>
              </a:tblGrid>
              <a:tr h="514594">
                <a:tc>
                  <a:txBody>
                    <a:bodyPr/>
                    <a:lstStyle/>
                    <a:p>
                      <a:pPr algn="ctr"/>
                      <a:r>
                        <a:rPr lang="es-PE" sz="1600" dirty="0">
                          <a:latin typeface="+mj-lt"/>
                        </a:rPr>
                        <a:t>T2B</a:t>
                      </a:r>
                    </a:p>
                  </a:txBody>
                  <a:tcPr anchor="ctr">
                    <a:solidFill>
                      <a:srgbClr val="2F469C"/>
                    </a:solidFill>
                  </a:tcPr>
                </a:tc>
                <a:tc>
                  <a:txBody>
                    <a:bodyPr/>
                    <a:lstStyle/>
                    <a:p>
                      <a:pPr algn="ctr"/>
                      <a:r>
                        <a:rPr lang="es-PE" sz="1600" dirty="0">
                          <a:latin typeface="+mj-lt"/>
                        </a:rPr>
                        <a:t>B2B</a:t>
                      </a:r>
                    </a:p>
                  </a:txBody>
                  <a:tcPr anchor="ctr">
                    <a:solidFill>
                      <a:srgbClr val="ED1C24"/>
                    </a:solidFill>
                  </a:tcPr>
                </a:tc>
                <a:extLst>
                  <a:ext uri="{0D108BD9-81ED-4DB2-BD59-A6C34878D82A}">
                    <a16:rowId xmlns="" xmlns:a16="http://schemas.microsoft.com/office/drawing/2014/main" val="3211332757"/>
                  </a:ext>
                </a:extLst>
              </a:tr>
              <a:tr h="514594">
                <a:tc>
                  <a:txBody>
                    <a:bodyPr/>
                    <a:lstStyle/>
                    <a:p>
                      <a:pPr algn="ctr" fontAlgn="b"/>
                      <a:r>
                        <a:rPr lang="es-PE" sz="1600" b="0" i="0" u="none" strike="noStrike" dirty="0">
                          <a:solidFill>
                            <a:srgbClr val="000000"/>
                          </a:solidFill>
                          <a:effectLst/>
                          <a:latin typeface="+mj-lt"/>
                        </a:rPr>
                        <a:t>14%</a:t>
                      </a:r>
                    </a:p>
                  </a:txBody>
                  <a:tcPr marL="9525" marR="9525" marT="9525" marB="0" anchor="ctr"/>
                </a:tc>
                <a:tc>
                  <a:txBody>
                    <a:bodyPr/>
                    <a:lstStyle/>
                    <a:p>
                      <a:pPr algn="ctr" fontAlgn="b"/>
                      <a:r>
                        <a:rPr lang="es-PE" sz="1600" b="0" i="0" u="none" strike="noStrike" dirty="0">
                          <a:solidFill>
                            <a:srgbClr val="000000"/>
                          </a:solidFill>
                          <a:effectLst/>
                          <a:latin typeface="+mj-lt"/>
                        </a:rPr>
                        <a:t>85%</a:t>
                      </a:r>
                    </a:p>
                  </a:txBody>
                  <a:tcPr marL="9525" marR="9525" marT="9525" marB="0" anchor="ctr"/>
                </a:tc>
                <a:extLst>
                  <a:ext uri="{0D108BD9-81ED-4DB2-BD59-A6C34878D82A}">
                    <a16:rowId xmlns="" xmlns:a16="http://schemas.microsoft.com/office/drawing/2014/main" val="4160794839"/>
                  </a:ext>
                </a:extLst>
              </a:tr>
              <a:tr h="514594">
                <a:tc>
                  <a:txBody>
                    <a:bodyPr/>
                    <a:lstStyle/>
                    <a:p>
                      <a:pPr algn="ctr" fontAlgn="b"/>
                      <a:r>
                        <a:rPr lang="es-PE" sz="1600" b="0" i="0" u="none" strike="noStrike" dirty="0">
                          <a:solidFill>
                            <a:srgbClr val="000000"/>
                          </a:solidFill>
                          <a:effectLst/>
                          <a:latin typeface="+mj-lt"/>
                        </a:rPr>
                        <a:t>15%</a:t>
                      </a:r>
                    </a:p>
                  </a:txBody>
                  <a:tcPr marL="9525" marR="9525" marT="9525" marB="0" anchor="ctr"/>
                </a:tc>
                <a:tc>
                  <a:txBody>
                    <a:bodyPr/>
                    <a:lstStyle/>
                    <a:p>
                      <a:pPr algn="ctr" fontAlgn="b"/>
                      <a:r>
                        <a:rPr lang="es-PE" sz="1600" b="0" i="0" u="none" strike="noStrike" dirty="0">
                          <a:solidFill>
                            <a:srgbClr val="000000"/>
                          </a:solidFill>
                          <a:effectLst/>
                          <a:latin typeface="+mj-lt"/>
                        </a:rPr>
                        <a:t>85%</a:t>
                      </a:r>
                    </a:p>
                  </a:txBody>
                  <a:tcPr marL="9525" marR="9525" marT="9525" marB="0" anchor="ctr"/>
                </a:tc>
                <a:extLst>
                  <a:ext uri="{0D108BD9-81ED-4DB2-BD59-A6C34878D82A}">
                    <a16:rowId xmlns="" xmlns:a16="http://schemas.microsoft.com/office/drawing/2014/main" val="3402632578"/>
                  </a:ext>
                </a:extLst>
              </a:tr>
              <a:tr h="514594">
                <a:tc>
                  <a:txBody>
                    <a:bodyPr/>
                    <a:lstStyle/>
                    <a:p>
                      <a:pPr algn="ctr" fontAlgn="b"/>
                      <a:r>
                        <a:rPr lang="es-PE" sz="1600" b="0" i="0" u="none" strike="noStrike" dirty="0">
                          <a:solidFill>
                            <a:srgbClr val="000000"/>
                          </a:solidFill>
                          <a:effectLst/>
                          <a:latin typeface="+mj-lt"/>
                        </a:rPr>
                        <a:t>14%</a:t>
                      </a:r>
                    </a:p>
                  </a:txBody>
                  <a:tcPr marL="9525" marR="9525" marT="9525" marB="0" anchor="ctr"/>
                </a:tc>
                <a:tc>
                  <a:txBody>
                    <a:bodyPr/>
                    <a:lstStyle/>
                    <a:p>
                      <a:pPr algn="ctr" fontAlgn="b"/>
                      <a:r>
                        <a:rPr lang="es-PE" sz="1600" b="0" i="0" u="none" strike="noStrike" dirty="0">
                          <a:solidFill>
                            <a:srgbClr val="000000"/>
                          </a:solidFill>
                          <a:effectLst/>
                          <a:latin typeface="+mj-lt"/>
                        </a:rPr>
                        <a:t>85%</a:t>
                      </a:r>
                    </a:p>
                  </a:txBody>
                  <a:tcPr marL="9525" marR="9525" marT="9525" marB="0" anchor="ctr"/>
                </a:tc>
                <a:extLst>
                  <a:ext uri="{0D108BD9-81ED-4DB2-BD59-A6C34878D82A}">
                    <a16:rowId xmlns="" xmlns:a16="http://schemas.microsoft.com/office/drawing/2014/main" val="3103114456"/>
                  </a:ext>
                </a:extLst>
              </a:tr>
              <a:tr h="514594">
                <a:tc>
                  <a:txBody>
                    <a:bodyPr/>
                    <a:lstStyle/>
                    <a:p>
                      <a:pPr algn="ctr" fontAlgn="b"/>
                      <a:r>
                        <a:rPr lang="es-PE" sz="1600" b="0" i="0" u="none" strike="noStrike" dirty="0">
                          <a:solidFill>
                            <a:srgbClr val="000000"/>
                          </a:solidFill>
                          <a:effectLst/>
                          <a:latin typeface="+mj-lt"/>
                        </a:rPr>
                        <a:t>18%</a:t>
                      </a:r>
                    </a:p>
                  </a:txBody>
                  <a:tcPr marL="9525" marR="9525" marT="9525" marB="0" anchor="ctr"/>
                </a:tc>
                <a:tc>
                  <a:txBody>
                    <a:bodyPr/>
                    <a:lstStyle/>
                    <a:p>
                      <a:pPr algn="ctr" fontAlgn="b"/>
                      <a:r>
                        <a:rPr lang="es-PE" sz="1600" b="0" i="0" u="none" strike="noStrike" dirty="0">
                          <a:solidFill>
                            <a:srgbClr val="000000"/>
                          </a:solidFill>
                          <a:effectLst/>
                          <a:latin typeface="+mj-lt"/>
                        </a:rPr>
                        <a:t>81%</a:t>
                      </a:r>
                    </a:p>
                  </a:txBody>
                  <a:tcPr marL="9525" marR="9525" marT="9525" marB="0" anchor="ctr"/>
                </a:tc>
                <a:extLst>
                  <a:ext uri="{0D108BD9-81ED-4DB2-BD59-A6C34878D82A}">
                    <a16:rowId xmlns="" xmlns:a16="http://schemas.microsoft.com/office/drawing/2014/main" val="303296120"/>
                  </a:ext>
                </a:extLst>
              </a:tr>
              <a:tr h="514594">
                <a:tc>
                  <a:txBody>
                    <a:bodyPr/>
                    <a:lstStyle/>
                    <a:p>
                      <a:pPr algn="ctr" fontAlgn="b"/>
                      <a:r>
                        <a:rPr lang="es-PE" sz="1600" b="0" i="0" u="none" strike="noStrike" dirty="0">
                          <a:solidFill>
                            <a:srgbClr val="000000"/>
                          </a:solidFill>
                          <a:effectLst/>
                          <a:latin typeface="+mj-lt"/>
                        </a:rPr>
                        <a:t>16%</a:t>
                      </a:r>
                    </a:p>
                  </a:txBody>
                  <a:tcPr marL="9525" marR="9525" marT="9525" marB="0" anchor="ctr"/>
                </a:tc>
                <a:tc>
                  <a:txBody>
                    <a:bodyPr/>
                    <a:lstStyle/>
                    <a:p>
                      <a:pPr algn="ctr" fontAlgn="b"/>
                      <a:r>
                        <a:rPr lang="es-PE" sz="1600" b="0" i="0" u="none" strike="noStrike" dirty="0">
                          <a:solidFill>
                            <a:srgbClr val="000000"/>
                          </a:solidFill>
                          <a:effectLst/>
                          <a:latin typeface="+mj-lt"/>
                        </a:rPr>
                        <a:t>83%</a:t>
                      </a:r>
                    </a:p>
                  </a:txBody>
                  <a:tcPr marL="9525" marR="9525" marT="9525" marB="0" anchor="ctr"/>
                </a:tc>
                <a:extLst>
                  <a:ext uri="{0D108BD9-81ED-4DB2-BD59-A6C34878D82A}">
                    <a16:rowId xmlns="" xmlns:a16="http://schemas.microsoft.com/office/drawing/2014/main" val="1232042249"/>
                  </a:ext>
                </a:extLst>
              </a:tr>
              <a:tr h="514594">
                <a:tc>
                  <a:txBody>
                    <a:bodyPr/>
                    <a:lstStyle/>
                    <a:p>
                      <a:pPr algn="ctr" fontAlgn="b"/>
                      <a:r>
                        <a:rPr lang="es-PE" sz="1600" b="0" i="0" u="none" strike="noStrike" dirty="0">
                          <a:solidFill>
                            <a:srgbClr val="000000"/>
                          </a:solidFill>
                          <a:effectLst/>
                          <a:latin typeface="+mj-lt"/>
                        </a:rPr>
                        <a:t>10%</a:t>
                      </a:r>
                    </a:p>
                  </a:txBody>
                  <a:tcPr marL="9525" marR="9525" marT="9525" marB="0" anchor="ctr"/>
                </a:tc>
                <a:tc>
                  <a:txBody>
                    <a:bodyPr/>
                    <a:lstStyle/>
                    <a:p>
                      <a:pPr algn="ctr" fontAlgn="b"/>
                      <a:r>
                        <a:rPr lang="es-PE" sz="1600" b="0" i="0" u="none" strike="noStrike" dirty="0">
                          <a:solidFill>
                            <a:srgbClr val="000000"/>
                          </a:solidFill>
                          <a:effectLst/>
                          <a:latin typeface="+mj-lt"/>
                        </a:rPr>
                        <a:t>89%</a:t>
                      </a:r>
                    </a:p>
                  </a:txBody>
                  <a:tcPr marL="9525" marR="9525" marT="9525" marB="0" anchor="ctr"/>
                </a:tc>
                <a:extLst>
                  <a:ext uri="{0D108BD9-81ED-4DB2-BD59-A6C34878D82A}">
                    <a16:rowId xmlns="" xmlns:a16="http://schemas.microsoft.com/office/drawing/2014/main" val="65549192"/>
                  </a:ext>
                </a:extLst>
              </a:tr>
            </a:tbl>
          </a:graphicData>
        </a:graphic>
      </p:graphicFrame>
      <p:sp>
        <p:nvSpPr>
          <p:cNvPr id="15" name="Rectángulo 14"/>
          <p:cNvSpPr/>
          <p:nvPr/>
        </p:nvSpPr>
        <p:spPr>
          <a:xfrm>
            <a:off x="3181557" y="1707149"/>
            <a:ext cx="5812318" cy="654923"/>
          </a:xfrm>
          <a:prstGeom prst="rect">
            <a:avLst/>
          </a:prstGeom>
        </p:spPr>
        <p:txBody>
          <a:bodyPr wrap="square">
            <a:spAutoFit/>
          </a:bodyPr>
          <a:lstStyle/>
          <a:p>
            <a:pPr algn="ctr" defTabSz="900227"/>
            <a:r>
              <a:rPr lang="es-PE" b="1" kern="0" dirty="0">
                <a:solidFill>
                  <a:sysClr val="windowText" lastClr="000000"/>
                </a:solidFill>
                <a:latin typeface="+mj-lt"/>
                <a:ea typeface="Calibri" panose="020F0502020204030204" pitchFamily="34" charset="0"/>
              </a:rPr>
              <a:t>¿Cuánta confianza tiene en que el Poder Judicial ayuda a combatir la corrupción en el Perú?</a:t>
            </a:r>
            <a:endParaRPr lang="es-PE" b="1" kern="0" dirty="0">
              <a:solidFill>
                <a:sysClr val="windowText" lastClr="000000"/>
              </a:solidFill>
              <a:latin typeface="+mj-lt"/>
            </a:endParaRPr>
          </a:p>
        </p:txBody>
      </p:sp>
      <p:sp>
        <p:nvSpPr>
          <p:cNvPr id="16" name="Abrir llave 15"/>
          <p:cNvSpPr/>
          <p:nvPr/>
        </p:nvSpPr>
        <p:spPr>
          <a:xfrm>
            <a:off x="545910" y="4747822"/>
            <a:ext cx="105273" cy="1310185"/>
          </a:xfrm>
          <a:prstGeom prst="leftBrace">
            <a:avLst/>
          </a:prstGeom>
          <a:ln w="28575">
            <a:solidFill>
              <a:schemeClr val="tx1">
                <a:lumMod val="75000"/>
                <a:lumOff val="25000"/>
              </a:schemeClr>
            </a:solidFill>
            <a:headEnd/>
            <a:tailEnd/>
          </a:ln>
          <a:extLst/>
        </p:spPr>
        <p:style>
          <a:lnRef idx="1">
            <a:schemeClr val="dk1"/>
          </a:lnRef>
          <a:fillRef idx="0">
            <a:schemeClr val="dk1"/>
          </a:fillRef>
          <a:effectRef idx="0">
            <a:schemeClr val="dk1"/>
          </a:effectRef>
          <a:fontRef idx="minor">
            <a:schemeClr val="tx1"/>
          </a:fontRef>
        </p:style>
        <p:txBody>
          <a:bodyPr rtlCol="0" anchor="ctr"/>
          <a:lstStyle/>
          <a:p>
            <a:pPr algn="ctr" defTabSz="900227"/>
            <a:endParaRPr lang="es-PE" kern="0">
              <a:solidFill>
                <a:schemeClr val="tx1">
                  <a:lumMod val="75000"/>
                  <a:lumOff val="25000"/>
                </a:schemeClr>
              </a:solidFill>
            </a:endParaRPr>
          </a:p>
        </p:txBody>
      </p:sp>
      <p:sp>
        <p:nvSpPr>
          <p:cNvPr id="17" name="CuadroTexto 16"/>
          <p:cNvSpPr txBox="1"/>
          <p:nvPr/>
        </p:nvSpPr>
        <p:spPr>
          <a:xfrm rot="16200000">
            <a:off x="-324273" y="5191614"/>
            <a:ext cx="1311785" cy="424204"/>
          </a:xfrm>
          <a:prstGeom prst="rect">
            <a:avLst/>
          </a:prstGeom>
        </p:spPr>
        <p:txBody>
          <a:bodyPr vert="horz" wrap="square" lIns="0" tIns="0" rIns="0" bIns="0" rtlCol="0">
            <a:spAutoFit/>
          </a:bodyPr>
          <a:lstStyle/>
          <a:p>
            <a:pPr marL="4763" algn="ctr" defTabSz="900227"/>
            <a:r>
              <a:rPr lang="es-PE" sz="1378" kern="0" dirty="0">
                <a:solidFill>
                  <a:schemeClr val="tx1">
                    <a:lumMod val="75000"/>
                    <a:lumOff val="25000"/>
                  </a:schemeClr>
                </a:solidFill>
              </a:rPr>
              <a:t>Situación económica</a:t>
            </a:r>
          </a:p>
        </p:txBody>
      </p:sp>
      <p:sp>
        <p:nvSpPr>
          <p:cNvPr id="18" name="Abrir llave 17"/>
          <p:cNvSpPr/>
          <p:nvPr/>
        </p:nvSpPr>
        <p:spPr>
          <a:xfrm>
            <a:off x="559880" y="3662773"/>
            <a:ext cx="77657" cy="791571"/>
          </a:xfrm>
          <a:prstGeom prst="leftBrace">
            <a:avLst/>
          </a:prstGeom>
          <a:ln w="28575">
            <a:solidFill>
              <a:schemeClr val="tx1">
                <a:lumMod val="75000"/>
                <a:lumOff val="25000"/>
              </a:schemeClr>
            </a:solidFill>
            <a:headEnd/>
            <a:tailEnd/>
          </a:ln>
          <a:extLst/>
        </p:spPr>
        <p:style>
          <a:lnRef idx="1">
            <a:schemeClr val="dk1"/>
          </a:lnRef>
          <a:fillRef idx="0">
            <a:schemeClr val="dk1"/>
          </a:fillRef>
          <a:effectRef idx="0">
            <a:schemeClr val="dk1"/>
          </a:effectRef>
          <a:fontRef idx="minor">
            <a:schemeClr val="tx1"/>
          </a:fontRef>
        </p:style>
        <p:txBody>
          <a:bodyPr rtlCol="0" anchor="ctr"/>
          <a:lstStyle/>
          <a:p>
            <a:pPr algn="ctr" defTabSz="900227"/>
            <a:endParaRPr lang="es-PE" kern="0">
              <a:solidFill>
                <a:schemeClr val="tx1">
                  <a:lumMod val="75000"/>
                  <a:lumOff val="25000"/>
                </a:schemeClr>
              </a:solidFill>
            </a:endParaRPr>
          </a:p>
        </p:txBody>
      </p:sp>
      <p:sp>
        <p:nvSpPr>
          <p:cNvPr id="20" name="CuadroTexto 19"/>
          <p:cNvSpPr txBox="1"/>
          <p:nvPr/>
        </p:nvSpPr>
        <p:spPr>
          <a:xfrm rot="16200000">
            <a:off x="-324109" y="3822551"/>
            <a:ext cx="1311785" cy="212102"/>
          </a:xfrm>
          <a:prstGeom prst="rect">
            <a:avLst/>
          </a:prstGeom>
        </p:spPr>
        <p:txBody>
          <a:bodyPr vert="horz" wrap="square" lIns="0" tIns="0" rIns="0" bIns="0" rtlCol="0">
            <a:spAutoFit/>
          </a:bodyPr>
          <a:lstStyle/>
          <a:p>
            <a:pPr marL="4763" algn="ctr" defTabSz="900227"/>
            <a:r>
              <a:rPr lang="es-PE" sz="1378" kern="0" dirty="0">
                <a:solidFill>
                  <a:schemeClr val="tx1">
                    <a:lumMod val="75000"/>
                    <a:lumOff val="25000"/>
                  </a:schemeClr>
                </a:solidFill>
              </a:rPr>
              <a:t>Ámbito</a:t>
            </a:r>
          </a:p>
        </p:txBody>
      </p:sp>
      <p:sp>
        <p:nvSpPr>
          <p:cNvPr id="14" name="Elipse 13"/>
          <p:cNvSpPr/>
          <p:nvPr/>
        </p:nvSpPr>
        <p:spPr>
          <a:xfrm>
            <a:off x="7851235" y="5745947"/>
            <a:ext cx="487547" cy="33935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9" name="Elipse 18"/>
          <p:cNvSpPr/>
          <p:nvPr/>
        </p:nvSpPr>
        <p:spPr>
          <a:xfrm>
            <a:off x="4869131" y="4656186"/>
            <a:ext cx="487547" cy="339356"/>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1" name="Text Box 11"/>
          <p:cNvSpPr txBox="1">
            <a:spLocks noChangeArrowheads="1"/>
          </p:cNvSpPr>
          <p:nvPr/>
        </p:nvSpPr>
        <p:spPr bwMode="auto">
          <a:xfrm>
            <a:off x="7787124" y="6543521"/>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22" name="Elipse 21"/>
          <p:cNvSpPr/>
          <p:nvPr/>
        </p:nvSpPr>
        <p:spPr>
          <a:xfrm>
            <a:off x="7635075" y="6519000"/>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23" name="Elipse 22"/>
          <p:cNvSpPr/>
          <p:nvPr/>
        </p:nvSpPr>
        <p:spPr>
          <a:xfrm>
            <a:off x="10970506" y="4615242"/>
            <a:ext cx="384431" cy="33935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2405224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5" y="611440"/>
            <a:ext cx="11539460" cy="763671"/>
          </a:xfrm>
        </p:spPr>
        <p:txBody>
          <a:bodyPr/>
          <a:lstStyle/>
          <a:p>
            <a:pPr algn="just"/>
            <a:r>
              <a:rPr lang="es-PE" sz="2757" dirty="0"/>
              <a:t>En ese sentido, la mayor responsabilidad en la lucha contra la corrupción recae sobre el Presidente de la República.</a:t>
            </a:r>
          </a:p>
        </p:txBody>
      </p:sp>
      <p:sp>
        <p:nvSpPr>
          <p:cNvPr id="3" name="Marcador de texto 2"/>
          <p:cNvSpPr>
            <a:spLocks noGrp="1"/>
          </p:cNvSpPr>
          <p:nvPr>
            <p:ph type="body" sz="quarter" idx="13"/>
          </p:nvPr>
        </p:nvSpPr>
        <p:spPr>
          <a:xfrm>
            <a:off x="309835" y="161024"/>
            <a:ext cx="8967722" cy="373211"/>
          </a:xfrm>
        </p:spPr>
        <p:txBody>
          <a:bodyPr>
            <a:normAutofit/>
          </a:bodyPr>
          <a:lstStyle/>
          <a:p>
            <a:r>
              <a:rPr lang="es-PE" sz="1871" dirty="0"/>
              <a:t>Lucha contra la corrupción</a:t>
            </a:r>
          </a:p>
        </p:txBody>
      </p:sp>
      <p:sp>
        <p:nvSpPr>
          <p:cNvPr id="5" name="Rectángulo 4"/>
          <p:cNvSpPr/>
          <p:nvPr/>
        </p:nvSpPr>
        <p:spPr>
          <a:xfrm>
            <a:off x="3131114" y="1492039"/>
            <a:ext cx="6095219" cy="861774"/>
          </a:xfrm>
          <a:prstGeom prst="rect">
            <a:avLst/>
          </a:prstGeom>
        </p:spPr>
        <p:txBody>
          <a:bodyPr>
            <a:spAutoFit/>
          </a:bodyPr>
          <a:lstStyle/>
          <a:p>
            <a:pPr algn="ctr" defTabSz="900227"/>
            <a:r>
              <a:rPr lang="es-ES_tradnl" b="1" kern="0" dirty="0">
                <a:solidFill>
                  <a:sysClr val="windowText" lastClr="000000"/>
                </a:solidFill>
                <a:latin typeface="+mj-lt"/>
                <a:ea typeface="Times New Roman" panose="02020603050405020304" pitchFamily="18" charset="0"/>
              </a:rPr>
              <a:t>¿Quién cree que debería ser el responsable de liderar la lucha contra la corrupción en el país? </a:t>
            </a:r>
          </a:p>
          <a:p>
            <a:pPr algn="ctr" defTabSz="900227"/>
            <a:r>
              <a:rPr lang="es-ES_tradnl" sz="1400" kern="0" dirty="0">
                <a:solidFill>
                  <a:sysClr val="windowText" lastClr="000000"/>
                </a:solidFill>
                <a:latin typeface="+mj-lt"/>
              </a:rPr>
              <a:t>-Principales menciones-</a:t>
            </a:r>
            <a:endParaRPr lang="es-PE" sz="1400" kern="0" dirty="0">
              <a:solidFill>
                <a:sysClr val="windowText" lastClr="000000"/>
              </a:solidFill>
              <a:latin typeface="+mj-lt"/>
            </a:endParaRPr>
          </a:p>
        </p:txBody>
      </p:sp>
      <p:sp>
        <p:nvSpPr>
          <p:cNvPr id="6" name="Rectángulo: esquinas redondeadas 5"/>
          <p:cNvSpPr/>
          <p:nvPr/>
        </p:nvSpPr>
        <p:spPr>
          <a:xfrm>
            <a:off x="666484" y="2526423"/>
            <a:ext cx="2716096" cy="3676656"/>
          </a:xfrm>
          <a:prstGeom prst="roundRect">
            <a:avLst/>
          </a:prstGeom>
          <a:noFill/>
          <a:ln>
            <a:solidFill>
              <a:srgbClr val="2F469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sz="1772" kern="0">
              <a:solidFill>
                <a:sysClr val="windowText" lastClr="000000"/>
              </a:solidFill>
            </a:endParaRPr>
          </a:p>
        </p:txBody>
      </p:sp>
      <p:sp>
        <p:nvSpPr>
          <p:cNvPr id="7" name="Rectángulo: esquinas redondeadas 6"/>
          <p:cNvSpPr/>
          <p:nvPr/>
        </p:nvSpPr>
        <p:spPr>
          <a:xfrm>
            <a:off x="4880577" y="2568423"/>
            <a:ext cx="2716096" cy="3585670"/>
          </a:xfrm>
          <a:prstGeom prst="roundRect">
            <a:avLst/>
          </a:prstGeom>
          <a:noFill/>
          <a:ln>
            <a:solidFill>
              <a:srgbClr val="2F469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sz="1772" kern="0">
              <a:solidFill>
                <a:sysClr val="windowText" lastClr="000000"/>
              </a:solidFill>
            </a:endParaRPr>
          </a:p>
        </p:txBody>
      </p:sp>
      <p:sp>
        <p:nvSpPr>
          <p:cNvPr id="8" name="Rectángulo: esquinas redondeadas 7"/>
          <p:cNvSpPr/>
          <p:nvPr/>
        </p:nvSpPr>
        <p:spPr>
          <a:xfrm>
            <a:off x="8854601" y="2568422"/>
            <a:ext cx="2716096" cy="3585670"/>
          </a:xfrm>
          <a:prstGeom prst="roundRect">
            <a:avLst/>
          </a:prstGeom>
          <a:noFill/>
          <a:ln>
            <a:solidFill>
              <a:srgbClr val="2F469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sz="1772" kern="0">
              <a:solidFill>
                <a:sysClr val="windowText" lastClr="000000"/>
              </a:solidFill>
            </a:endParaRPr>
          </a:p>
        </p:txBody>
      </p:sp>
      <p:sp>
        <p:nvSpPr>
          <p:cNvPr id="9" name="CuadroTexto 8"/>
          <p:cNvSpPr txBox="1"/>
          <p:nvPr/>
        </p:nvSpPr>
        <p:spPr>
          <a:xfrm>
            <a:off x="1253515" y="4441195"/>
            <a:ext cx="1698657" cy="909008"/>
          </a:xfrm>
          <a:prstGeom prst="rect">
            <a:avLst/>
          </a:prstGeom>
        </p:spPr>
        <p:txBody>
          <a:bodyPr vert="horz" wrap="square" lIns="0" tIns="0" rIns="0" bIns="0" rtlCol="0">
            <a:spAutoFit/>
          </a:bodyPr>
          <a:lstStyle/>
          <a:p>
            <a:pPr marL="4689" algn="ctr" defTabSz="900227"/>
            <a:r>
              <a:rPr lang="es-PE" sz="5907" b="1" kern="0" dirty="0">
                <a:solidFill>
                  <a:sysClr val="windowText" lastClr="000000"/>
                </a:solidFill>
              </a:rPr>
              <a:t>44%</a:t>
            </a:r>
          </a:p>
        </p:txBody>
      </p:sp>
      <p:sp>
        <p:nvSpPr>
          <p:cNvPr id="10" name="CuadroTexto 9"/>
          <p:cNvSpPr txBox="1"/>
          <p:nvPr/>
        </p:nvSpPr>
        <p:spPr>
          <a:xfrm>
            <a:off x="1037098" y="5426886"/>
            <a:ext cx="2094017" cy="727207"/>
          </a:xfrm>
          <a:prstGeom prst="rect">
            <a:avLst/>
          </a:prstGeom>
        </p:spPr>
        <p:txBody>
          <a:bodyPr vert="horz" wrap="square" lIns="0" tIns="0" rIns="0" bIns="0" rtlCol="0">
            <a:spAutoFit/>
          </a:bodyPr>
          <a:lstStyle/>
          <a:p>
            <a:pPr marL="4689" algn="ctr" defTabSz="900227"/>
            <a:r>
              <a:rPr lang="es-PE" sz="2363" b="1" kern="0" dirty="0">
                <a:solidFill>
                  <a:sysClr val="windowText" lastClr="000000"/>
                </a:solidFill>
              </a:rPr>
              <a:t>El Presidente de la República</a:t>
            </a:r>
          </a:p>
        </p:txBody>
      </p:sp>
      <p:sp>
        <p:nvSpPr>
          <p:cNvPr id="11" name="CuadroTexto 10"/>
          <p:cNvSpPr txBox="1"/>
          <p:nvPr/>
        </p:nvSpPr>
        <p:spPr>
          <a:xfrm>
            <a:off x="5517793" y="4458712"/>
            <a:ext cx="1698657" cy="909008"/>
          </a:xfrm>
          <a:prstGeom prst="rect">
            <a:avLst/>
          </a:prstGeom>
        </p:spPr>
        <p:txBody>
          <a:bodyPr vert="horz" wrap="square" lIns="0" tIns="0" rIns="0" bIns="0" rtlCol="0">
            <a:spAutoFit/>
          </a:bodyPr>
          <a:lstStyle/>
          <a:p>
            <a:pPr marL="4689" algn="ctr" defTabSz="900227"/>
            <a:r>
              <a:rPr lang="es-PE" sz="5907" b="1" kern="0" dirty="0">
                <a:solidFill>
                  <a:sysClr val="windowText" lastClr="000000"/>
                </a:solidFill>
              </a:rPr>
              <a:t>15%</a:t>
            </a:r>
          </a:p>
        </p:txBody>
      </p:sp>
      <p:sp>
        <p:nvSpPr>
          <p:cNvPr id="12" name="CuadroTexto 11"/>
          <p:cNvSpPr txBox="1"/>
          <p:nvPr/>
        </p:nvSpPr>
        <p:spPr>
          <a:xfrm>
            <a:off x="5192764" y="5426886"/>
            <a:ext cx="2094017" cy="363603"/>
          </a:xfrm>
          <a:prstGeom prst="rect">
            <a:avLst/>
          </a:prstGeom>
        </p:spPr>
        <p:txBody>
          <a:bodyPr vert="horz" wrap="square" lIns="0" tIns="0" rIns="0" bIns="0" rtlCol="0">
            <a:spAutoFit/>
          </a:bodyPr>
          <a:lstStyle/>
          <a:p>
            <a:pPr marL="4689" algn="ctr" defTabSz="900227"/>
            <a:r>
              <a:rPr lang="es-PE" sz="2363" b="1" kern="0" dirty="0">
                <a:solidFill>
                  <a:sysClr val="windowText" lastClr="000000"/>
                </a:solidFill>
              </a:rPr>
              <a:t>El Poder Judicial</a:t>
            </a:r>
          </a:p>
        </p:txBody>
      </p:sp>
      <p:sp>
        <p:nvSpPr>
          <p:cNvPr id="13" name="CuadroTexto 12"/>
          <p:cNvSpPr txBox="1"/>
          <p:nvPr/>
        </p:nvSpPr>
        <p:spPr>
          <a:xfrm>
            <a:off x="9511734" y="4441195"/>
            <a:ext cx="1698657" cy="909008"/>
          </a:xfrm>
          <a:prstGeom prst="rect">
            <a:avLst/>
          </a:prstGeom>
        </p:spPr>
        <p:txBody>
          <a:bodyPr vert="horz" wrap="square" lIns="0" tIns="0" rIns="0" bIns="0" rtlCol="0">
            <a:spAutoFit/>
          </a:bodyPr>
          <a:lstStyle/>
          <a:p>
            <a:pPr marL="4689" algn="ctr" defTabSz="900227"/>
            <a:r>
              <a:rPr lang="es-PE" sz="5907" b="1" kern="0" dirty="0">
                <a:solidFill>
                  <a:sysClr val="windowText" lastClr="000000"/>
                </a:solidFill>
              </a:rPr>
              <a:t>13%</a:t>
            </a:r>
          </a:p>
        </p:txBody>
      </p:sp>
      <p:sp>
        <p:nvSpPr>
          <p:cNvPr id="14" name="CuadroTexto 13"/>
          <p:cNvSpPr txBox="1"/>
          <p:nvPr/>
        </p:nvSpPr>
        <p:spPr>
          <a:xfrm>
            <a:off x="9192933" y="5426885"/>
            <a:ext cx="2094017" cy="727207"/>
          </a:xfrm>
          <a:prstGeom prst="rect">
            <a:avLst/>
          </a:prstGeom>
        </p:spPr>
        <p:txBody>
          <a:bodyPr vert="horz" wrap="square" lIns="0" tIns="0" rIns="0" bIns="0" rtlCol="0">
            <a:spAutoFit/>
          </a:bodyPr>
          <a:lstStyle/>
          <a:p>
            <a:pPr marL="4689" algn="ctr" defTabSz="900227"/>
            <a:r>
              <a:rPr lang="es-PE" sz="2363" b="1" kern="0" dirty="0">
                <a:solidFill>
                  <a:sysClr val="windowText" lastClr="000000"/>
                </a:solidFill>
              </a:rPr>
              <a:t>Un organismo internacional</a:t>
            </a:r>
          </a:p>
        </p:txBody>
      </p:sp>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252" y="2648370"/>
            <a:ext cx="2120557" cy="1860539"/>
          </a:xfrm>
          <a:prstGeom prst="ellipse">
            <a:avLst/>
          </a:prstGeom>
          <a:ln>
            <a:noFill/>
          </a:ln>
          <a:effectLst>
            <a:softEdge rad="112500"/>
          </a:effectLst>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588" y="2622962"/>
            <a:ext cx="2084193" cy="1911354"/>
          </a:xfrm>
          <a:prstGeom prst="ellipse">
            <a:avLst/>
          </a:prstGeom>
          <a:ln>
            <a:noFill/>
          </a:ln>
          <a:effectLst>
            <a:softEdge rad="112500"/>
          </a:effectLst>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4839" t="4017" r="3568" b="5671"/>
          <a:stretch/>
        </p:blipFill>
        <p:spPr>
          <a:xfrm>
            <a:off x="9408758" y="2688198"/>
            <a:ext cx="1801633" cy="1780883"/>
          </a:xfrm>
          <a:prstGeom prst="ellipse">
            <a:avLst/>
          </a:prstGeom>
          <a:ln>
            <a:noFill/>
          </a:ln>
          <a:effectLst>
            <a:softEdge rad="112500"/>
          </a:effectLst>
        </p:spPr>
      </p:pic>
      <p:sp>
        <p:nvSpPr>
          <p:cNvPr id="18"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Tree>
    <p:extLst>
      <p:ext uri="{BB962C8B-B14F-4D97-AF65-F5344CB8AC3E}">
        <p14:creationId xmlns:p14="http://schemas.microsoft.com/office/powerpoint/2010/main" val="2157807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5" y="644081"/>
            <a:ext cx="11539460" cy="1145506"/>
          </a:xfrm>
        </p:spPr>
        <p:txBody>
          <a:bodyPr/>
          <a:lstStyle/>
          <a:p>
            <a:pPr algn="just"/>
            <a:r>
              <a:rPr lang="es-PE" sz="2757" dirty="0"/>
              <a:t>Las principales medidas propuestas por la ciudadanía incluyen cambios en el sistema judicial del país, incrementando sanciones y reformando el sistema </a:t>
            </a:r>
            <a:r>
              <a:rPr lang="es-PE" sz="2757"/>
              <a:t>en sí.</a:t>
            </a:r>
            <a:endParaRPr lang="es-PE" sz="2757" dirty="0"/>
          </a:p>
        </p:txBody>
      </p:sp>
      <p:sp>
        <p:nvSpPr>
          <p:cNvPr id="3" name="Marcador de texto 2"/>
          <p:cNvSpPr>
            <a:spLocks noGrp="1"/>
          </p:cNvSpPr>
          <p:nvPr>
            <p:ph type="body" sz="quarter" idx="13"/>
          </p:nvPr>
        </p:nvSpPr>
        <p:spPr>
          <a:xfrm>
            <a:off x="309835" y="235218"/>
            <a:ext cx="8967722" cy="393108"/>
          </a:xfrm>
        </p:spPr>
        <p:txBody>
          <a:bodyPr>
            <a:normAutofit/>
          </a:bodyPr>
          <a:lstStyle/>
          <a:p>
            <a:r>
              <a:rPr lang="es-PE" sz="1871" dirty="0"/>
              <a:t>Lucha contra la corrupción</a:t>
            </a:r>
          </a:p>
        </p:txBody>
      </p:sp>
      <p:graphicFrame>
        <p:nvGraphicFramePr>
          <p:cNvPr id="7" name="Gráfico 6"/>
          <p:cNvGraphicFramePr/>
          <p:nvPr>
            <p:extLst>
              <p:ext uri="{D42A27DB-BD31-4B8C-83A1-F6EECF244321}">
                <p14:modId xmlns:p14="http://schemas.microsoft.com/office/powerpoint/2010/main" val="4008845425"/>
              </p:ext>
            </p:extLst>
          </p:nvPr>
        </p:nvGraphicFramePr>
        <p:xfrm>
          <a:off x="252896" y="2350756"/>
          <a:ext cx="8897070" cy="411004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3046027" y="1987152"/>
            <a:ext cx="5456943" cy="369332"/>
          </a:xfrm>
          <a:prstGeom prst="rect">
            <a:avLst/>
          </a:prstGeom>
        </p:spPr>
        <p:txBody>
          <a:bodyPr wrap="none">
            <a:spAutoFit/>
          </a:bodyPr>
          <a:lstStyle/>
          <a:p>
            <a:pPr defTabSz="900227"/>
            <a:r>
              <a:rPr lang="es-ES_tradnl" b="1" kern="0" dirty="0">
                <a:solidFill>
                  <a:sysClr val="windowText" lastClr="000000"/>
                </a:solidFill>
                <a:latin typeface="+mj-lt"/>
                <a:ea typeface="Times New Roman" panose="02020603050405020304" pitchFamily="18" charset="0"/>
              </a:rPr>
              <a:t>¿Qué se puede hacer para luchar contra la corrupción? </a:t>
            </a:r>
            <a:endParaRPr lang="es-PE" b="1" kern="0" dirty="0">
              <a:solidFill>
                <a:sysClr val="windowText" lastClr="000000"/>
              </a:solidFill>
              <a:latin typeface="+mj-lt"/>
            </a:endParaRPr>
          </a:p>
        </p:txBody>
      </p:sp>
      <p:sp>
        <p:nvSpPr>
          <p:cNvPr id="9"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graphicFrame>
        <p:nvGraphicFramePr>
          <p:cNvPr id="10" name="Tabla 9"/>
          <p:cNvGraphicFramePr>
            <a:graphicFrameLocks noGrp="1"/>
          </p:cNvGraphicFramePr>
          <p:nvPr>
            <p:extLst>
              <p:ext uri="{D42A27DB-BD31-4B8C-83A1-F6EECF244321}">
                <p14:modId xmlns:p14="http://schemas.microsoft.com/office/powerpoint/2010/main" val="1217902806"/>
              </p:ext>
            </p:extLst>
          </p:nvPr>
        </p:nvGraphicFramePr>
        <p:xfrm>
          <a:off x="9149965" y="1867840"/>
          <a:ext cx="1934794" cy="4312592"/>
        </p:xfrm>
        <a:graphic>
          <a:graphicData uri="http://schemas.openxmlformats.org/drawingml/2006/table">
            <a:tbl>
              <a:tblPr firstRow="1" bandRow="1">
                <a:tableStyleId>{7DF18680-E054-41AD-8BC1-D1AEF772440D}</a:tableStyleId>
              </a:tblPr>
              <a:tblGrid>
                <a:gridCol w="967397">
                  <a:extLst>
                    <a:ext uri="{9D8B030D-6E8A-4147-A177-3AD203B41FA5}">
                      <a16:colId xmlns="" xmlns:a16="http://schemas.microsoft.com/office/drawing/2014/main" val="933760966"/>
                    </a:ext>
                  </a:extLst>
                </a:gridCol>
                <a:gridCol w="967397">
                  <a:extLst>
                    <a:ext uri="{9D8B030D-6E8A-4147-A177-3AD203B41FA5}">
                      <a16:colId xmlns="" xmlns:a16="http://schemas.microsoft.com/office/drawing/2014/main" val="2120779141"/>
                    </a:ext>
                  </a:extLst>
                </a:gridCol>
              </a:tblGrid>
              <a:tr h="539074">
                <a:tc>
                  <a:txBody>
                    <a:bodyPr/>
                    <a:lstStyle/>
                    <a:p>
                      <a:pPr algn="ctr"/>
                      <a:r>
                        <a:rPr lang="es-PE" sz="1600" dirty="0"/>
                        <a:t>Lima</a:t>
                      </a:r>
                    </a:p>
                  </a:txBody>
                  <a:tcPr marL="90022" marR="90022" marT="45011" marB="45011" anchor="ctr"/>
                </a:tc>
                <a:tc>
                  <a:txBody>
                    <a:bodyPr/>
                    <a:lstStyle/>
                    <a:p>
                      <a:pPr algn="ctr"/>
                      <a:r>
                        <a:rPr lang="es-PE" sz="1600" dirty="0"/>
                        <a:t>Interior</a:t>
                      </a:r>
                    </a:p>
                  </a:txBody>
                  <a:tcPr marL="90022" marR="90022" marT="45011" marB="45011" anchor="ctr">
                    <a:solidFill>
                      <a:schemeClr val="accent1"/>
                    </a:solidFill>
                  </a:tcPr>
                </a:tc>
                <a:extLst>
                  <a:ext uri="{0D108BD9-81ED-4DB2-BD59-A6C34878D82A}">
                    <a16:rowId xmlns="" xmlns:a16="http://schemas.microsoft.com/office/drawing/2014/main" val="2829890093"/>
                  </a:ext>
                </a:extLst>
              </a:tr>
              <a:tr h="539074">
                <a:tc>
                  <a:txBody>
                    <a:bodyPr/>
                    <a:lstStyle/>
                    <a:p>
                      <a:pPr algn="ctr" fontAlgn="b"/>
                      <a:r>
                        <a:rPr lang="es-PE" sz="1600" u="none" strike="noStrike" dirty="0">
                          <a:effectLst/>
                        </a:rPr>
                        <a:t>51%</a:t>
                      </a:r>
                      <a:endParaRPr lang="es-PE" sz="1600" b="0" i="0" u="none" strike="noStrike" dirty="0">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51%</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588323473"/>
                  </a:ext>
                </a:extLst>
              </a:tr>
              <a:tr h="539074">
                <a:tc>
                  <a:txBody>
                    <a:bodyPr/>
                    <a:lstStyle/>
                    <a:p>
                      <a:pPr algn="ctr" fontAlgn="b"/>
                      <a:r>
                        <a:rPr lang="es-PE" sz="1600" u="none" strike="noStrike">
                          <a:effectLst/>
                        </a:rPr>
                        <a:t>56%</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44%</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1216254333"/>
                  </a:ext>
                </a:extLst>
              </a:tr>
              <a:tr h="539074">
                <a:tc>
                  <a:txBody>
                    <a:bodyPr/>
                    <a:lstStyle/>
                    <a:p>
                      <a:pPr algn="ctr" fontAlgn="b"/>
                      <a:r>
                        <a:rPr lang="es-PE" sz="1600" u="none" strike="noStrike">
                          <a:effectLst/>
                        </a:rPr>
                        <a:t>48%</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40%</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827869861"/>
                  </a:ext>
                </a:extLst>
              </a:tr>
              <a:tr h="539074">
                <a:tc>
                  <a:txBody>
                    <a:bodyPr/>
                    <a:lstStyle/>
                    <a:p>
                      <a:pPr algn="ctr" fontAlgn="b"/>
                      <a:r>
                        <a:rPr lang="es-PE" sz="1600" u="none" strike="noStrike">
                          <a:effectLst/>
                        </a:rPr>
                        <a:t>39%</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33%</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941590562"/>
                  </a:ext>
                </a:extLst>
              </a:tr>
              <a:tr h="539074">
                <a:tc>
                  <a:txBody>
                    <a:bodyPr/>
                    <a:lstStyle/>
                    <a:p>
                      <a:pPr algn="ctr" fontAlgn="b"/>
                      <a:r>
                        <a:rPr lang="es-PE" sz="1600" u="none" strike="noStrike">
                          <a:effectLst/>
                        </a:rPr>
                        <a:t>32%</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22%</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620100698"/>
                  </a:ext>
                </a:extLst>
              </a:tr>
              <a:tr h="539074">
                <a:tc>
                  <a:txBody>
                    <a:bodyPr/>
                    <a:lstStyle/>
                    <a:p>
                      <a:pPr algn="ctr" fontAlgn="b"/>
                      <a:r>
                        <a:rPr lang="es-PE" sz="1600" u="none" strike="noStrike">
                          <a:effectLst/>
                        </a:rPr>
                        <a:t>18%</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18%</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731804974"/>
                  </a:ext>
                </a:extLst>
              </a:tr>
              <a:tr h="539074">
                <a:tc>
                  <a:txBody>
                    <a:bodyPr/>
                    <a:lstStyle/>
                    <a:p>
                      <a:pPr algn="ctr" fontAlgn="b"/>
                      <a:r>
                        <a:rPr lang="es-PE" sz="1600" u="none" strike="noStrike">
                          <a:effectLst/>
                        </a:rPr>
                        <a:t>17%</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13%</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3190163036"/>
                  </a:ext>
                </a:extLst>
              </a:tr>
            </a:tbl>
          </a:graphicData>
        </a:graphic>
      </p:graphicFrame>
      <p:sp>
        <p:nvSpPr>
          <p:cNvPr id="11" name="Text Box 11"/>
          <p:cNvSpPr txBox="1">
            <a:spLocks noChangeArrowheads="1"/>
          </p:cNvSpPr>
          <p:nvPr/>
        </p:nvSpPr>
        <p:spPr bwMode="auto">
          <a:xfrm>
            <a:off x="7568760" y="6522832"/>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12" name="Elipse 11"/>
          <p:cNvSpPr/>
          <p:nvPr/>
        </p:nvSpPr>
        <p:spPr>
          <a:xfrm>
            <a:off x="7416711" y="6498311"/>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3" name="Elipse 12"/>
          <p:cNvSpPr/>
          <p:nvPr/>
        </p:nvSpPr>
        <p:spPr>
          <a:xfrm>
            <a:off x="9395198" y="3007171"/>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4" name="Elipse 13"/>
          <p:cNvSpPr/>
          <p:nvPr/>
        </p:nvSpPr>
        <p:spPr>
          <a:xfrm>
            <a:off x="9395198" y="4130712"/>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5" name="Elipse 14"/>
          <p:cNvSpPr/>
          <p:nvPr/>
        </p:nvSpPr>
        <p:spPr>
          <a:xfrm>
            <a:off x="9429828" y="4633069"/>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3145135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918" y="583109"/>
            <a:ext cx="11882164" cy="1163395"/>
          </a:xfrm>
        </p:spPr>
        <p:txBody>
          <a:bodyPr/>
          <a:lstStyle/>
          <a:p>
            <a:pPr algn="just"/>
            <a:r>
              <a:rPr lang="es-PE" sz="2800" dirty="0"/>
              <a:t>Así mismo, se reconoce que al denunciar actos de corrupción, evitando pagar coimas y no votando por candidatos corruptos, la ciudadanía colabora en la lucha contra la corrupción.</a:t>
            </a:r>
          </a:p>
        </p:txBody>
      </p:sp>
      <p:sp>
        <p:nvSpPr>
          <p:cNvPr id="3" name="Marcador de texto 2"/>
          <p:cNvSpPr>
            <a:spLocks noGrp="1"/>
          </p:cNvSpPr>
          <p:nvPr>
            <p:ph type="body" sz="quarter" idx="13"/>
          </p:nvPr>
        </p:nvSpPr>
        <p:spPr>
          <a:xfrm>
            <a:off x="309836" y="197074"/>
            <a:ext cx="8967721" cy="375647"/>
          </a:xfrm>
        </p:spPr>
        <p:txBody>
          <a:bodyPr>
            <a:normAutofit/>
          </a:bodyPr>
          <a:lstStyle/>
          <a:p>
            <a:r>
              <a:rPr lang="es-PE" sz="1900" dirty="0"/>
              <a:t>Lucha contra la corrupción</a:t>
            </a:r>
          </a:p>
        </p:txBody>
      </p:sp>
      <p:graphicFrame>
        <p:nvGraphicFramePr>
          <p:cNvPr id="5" name="Gráfico 4"/>
          <p:cNvGraphicFramePr/>
          <p:nvPr>
            <p:extLst>
              <p:ext uri="{D42A27DB-BD31-4B8C-83A1-F6EECF244321}">
                <p14:modId xmlns:p14="http://schemas.microsoft.com/office/powerpoint/2010/main" val="4083874104"/>
              </p:ext>
            </p:extLst>
          </p:nvPr>
        </p:nvGraphicFramePr>
        <p:xfrm>
          <a:off x="-1241947" y="2531837"/>
          <a:ext cx="11224948" cy="3895084"/>
        </p:xfrm>
        <a:graphic>
          <a:graphicData uri="http://schemas.openxmlformats.org/drawingml/2006/chart">
            <c:chart xmlns:c="http://schemas.openxmlformats.org/drawingml/2006/chart" xmlns:r="http://schemas.openxmlformats.org/officeDocument/2006/relationships" r:id="rId2"/>
          </a:graphicData>
        </a:graphic>
      </p:graphicFrame>
      <p:sp>
        <p:nvSpPr>
          <p:cNvPr id="6"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graphicFrame>
        <p:nvGraphicFramePr>
          <p:cNvPr id="7" name="Tabla 6"/>
          <p:cNvGraphicFramePr>
            <a:graphicFrameLocks noGrp="1"/>
          </p:cNvGraphicFramePr>
          <p:nvPr>
            <p:extLst>
              <p:ext uri="{D42A27DB-BD31-4B8C-83A1-F6EECF244321}">
                <p14:modId xmlns:p14="http://schemas.microsoft.com/office/powerpoint/2010/main" val="462879298"/>
              </p:ext>
            </p:extLst>
          </p:nvPr>
        </p:nvGraphicFramePr>
        <p:xfrm>
          <a:off x="9607676" y="2275539"/>
          <a:ext cx="1618998" cy="4117356"/>
        </p:xfrm>
        <a:graphic>
          <a:graphicData uri="http://schemas.openxmlformats.org/drawingml/2006/table">
            <a:tbl>
              <a:tblPr firstRow="1" bandRow="1">
                <a:tableStyleId>{7DF18680-E054-41AD-8BC1-D1AEF772440D}</a:tableStyleId>
              </a:tblPr>
              <a:tblGrid>
                <a:gridCol w="738000">
                  <a:extLst>
                    <a:ext uri="{9D8B030D-6E8A-4147-A177-3AD203B41FA5}">
                      <a16:colId xmlns="" xmlns:a16="http://schemas.microsoft.com/office/drawing/2014/main" val="933760966"/>
                    </a:ext>
                  </a:extLst>
                </a:gridCol>
                <a:gridCol w="880998">
                  <a:extLst>
                    <a:ext uri="{9D8B030D-6E8A-4147-A177-3AD203B41FA5}">
                      <a16:colId xmlns="" xmlns:a16="http://schemas.microsoft.com/office/drawing/2014/main" val="2120779141"/>
                    </a:ext>
                  </a:extLst>
                </a:gridCol>
              </a:tblGrid>
              <a:tr h="457484">
                <a:tc>
                  <a:txBody>
                    <a:bodyPr/>
                    <a:lstStyle/>
                    <a:p>
                      <a:pPr algn="ctr"/>
                      <a:r>
                        <a:rPr lang="es-PE" sz="1600" dirty="0"/>
                        <a:t>Lima</a:t>
                      </a:r>
                    </a:p>
                  </a:txBody>
                  <a:tcPr marL="90022" marR="90022" marT="45011" marB="45011" anchor="ctr"/>
                </a:tc>
                <a:tc>
                  <a:txBody>
                    <a:bodyPr/>
                    <a:lstStyle/>
                    <a:p>
                      <a:pPr algn="ctr"/>
                      <a:r>
                        <a:rPr lang="es-PE" sz="1600" dirty="0"/>
                        <a:t>Interior</a:t>
                      </a:r>
                    </a:p>
                  </a:txBody>
                  <a:tcPr marL="90022" marR="90022" marT="45011" marB="45011" anchor="ctr">
                    <a:solidFill>
                      <a:schemeClr val="accent1"/>
                    </a:solidFill>
                  </a:tcPr>
                </a:tc>
                <a:extLst>
                  <a:ext uri="{0D108BD9-81ED-4DB2-BD59-A6C34878D82A}">
                    <a16:rowId xmlns="" xmlns:a16="http://schemas.microsoft.com/office/drawing/2014/main" val="2829890093"/>
                  </a:ext>
                </a:extLst>
              </a:tr>
              <a:tr h="457484">
                <a:tc>
                  <a:txBody>
                    <a:bodyPr/>
                    <a:lstStyle/>
                    <a:p>
                      <a:pPr algn="ctr" fontAlgn="b"/>
                      <a:r>
                        <a:rPr lang="es-PE" sz="1600" u="none" strike="noStrike" dirty="0">
                          <a:effectLst/>
                        </a:rPr>
                        <a:t>53%</a:t>
                      </a:r>
                      <a:endParaRPr lang="es-PE" sz="1600" b="0" i="0" u="none" strike="noStrike" dirty="0">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a:effectLst/>
                        </a:rPr>
                        <a:t>54%</a:t>
                      </a:r>
                      <a:endParaRPr lang="es-PE" sz="1600" b="0" i="0" u="none" strike="noStrike">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588323473"/>
                  </a:ext>
                </a:extLst>
              </a:tr>
              <a:tr h="457484">
                <a:tc>
                  <a:txBody>
                    <a:bodyPr/>
                    <a:lstStyle/>
                    <a:p>
                      <a:pPr algn="ctr" fontAlgn="b"/>
                      <a:r>
                        <a:rPr lang="es-PE" sz="1600" u="none" strike="noStrike" dirty="0">
                          <a:effectLst/>
                        </a:rPr>
                        <a:t>55%</a:t>
                      </a:r>
                      <a:endParaRPr lang="es-PE" sz="1600" b="0" i="0" u="none" strike="noStrike" dirty="0">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43%</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1216254333"/>
                  </a:ext>
                </a:extLst>
              </a:tr>
              <a:tr h="457484">
                <a:tc>
                  <a:txBody>
                    <a:bodyPr/>
                    <a:lstStyle/>
                    <a:p>
                      <a:pPr algn="ctr" fontAlgn="b"/>
                      <a:r>
                        <a:rPr lang="es-PE" sz="1600" u="none" strike="noStrike" dirty="0">
                          <a:effectLst/>
                        </a:rPr>
                        <a:t>40%</a:t>
                      </a:r>
                      <a:endParaRPr lang="es-PE" sz="1600" b="0" i="0" u="none" strike="noStrike" dirty="0">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39%</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827869861"/>
                  </a:ext>
                </a:extLst>
              </a:tr>
              <a:tr h="457484">
                <a:tc>
                  <a:txBody>
                    <a:bodyPr/>
                    <a:lstStyle/>
                    <a:p>
                      <a:pPr algn="ctr" fontAlgn="b"/>
                      <a:r>
                        <a:rPr lang="es-PE" sz="1600" u="none" strike="noStrike">
                          <a:effectLst/>
                        </a:rPr>
                        <a:t>23%</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21%</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941590562"/>
                  </a:ext>
                </a:extLst>
              </a:tr>
              <a:tr h="457484">
                <a:tc>
                  <a:txBody>
                    <a:bodyPr/>
                    <a:lstStyle/>
                    <a:p>
                      <a:pPr algn="ctr" fontAlgn="b"/>
                      <a:r>
                        <a:rPr lang="es-PE" sz="1600" u="none" strike="noStrike">
                          <a:effectLst/>
                        </a:rPr>
                        <a:t>22%</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17%</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620100698"/>
                  </a:ext>
                </a:extLst>
              </a:tr>
              <a:tr h="457484">
                <a:tc>
                  <a:txBody>
                    <a:bodyPr/>
                    <a:lstStyle/>
                    <a:p>
                      <a:pPr algn="ctr" fontAlgn="b"/>
                      <a:r>
                        <a:rPr lang="es-PE" sz="1600" u="none" strike="noStrike" dirty="0">
                          <a:effectLst/>
                        </a:rPr>
                        <a:t>24%</a:t>
                      </a:r>
                      <a:endParaRPr lang="es-PE" sz="1600" b="0" i="0" u="none" strike="noStrike" dirty="0">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13%</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731804974"/>
                  </a:ext>
                </a:extLst>
              </a:tr>
              <a:tr h="457484">
                <a:tc>
                  <a:txBody>
                    <a:bodyPr/>
                    <a:lstStyle/>
                    <a:p>
                      <a:pPr algn="ctr" fontAlgn="b"/>
                      <a:r>
                        <a:rPr lang="es-PE" sz="1600" u="none" strike="noStrike">
                          <a:effectLst/>
                        </a:rPr>
                        <a:t>17%</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14%</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2089969301"/>
                  </a:ext>
                </a:extLst>
              </a:tr>
              <a:tr h="457484">
                <a:tc>
                  <a:txBody>
                    <a:bodyPr/>
                    <a:lstStyle/>
                    <a:p>
                      <a:pPr algn="ctr" fontAlgn="b"/>
                      <a:r>
                        <a:rPr lang="es-PE" sz="1600" u="none" strike="noStrike">
                          <a:effectLst/>
                        </a:rPr>
                        <a:t>16%</a:t>
                      </a:r>
                      <a:endParaRPr lang="es-PE" sz="1600" b="0" i="0" u="none" strike="noStrike">
                        <a:solidFill>
                          <a:srgbClr val="000000"/>
                        </a:solidFill>
                        <a:effectLst/>
                        <a:latin typeface="Calibri" panose="020F0502020204030204" pitchFamily="34" charset="0"/>
                      </a:endParaRPr>
                    </a:p>
                  </a:txBody>
                  <a:tcPr marL="9377" marR="9377" marT="9377" marB="0" anchor="ctr"/>
                </a:tc>
                <a:tc>
                  <a:txBody>
                    <a:bodyPr/>
                    <a:lstStyle/>
                    <a:p>
                      <a:pPr algn="ctr" fontAlgn="b"/>
                      <a:r>
                        <a:rPr lang="es-PE" sz="1600" u="none" strike="noStrike" dirty="0">
                          <a:effectLst/>
                        </a:rPr>
                        <a:t>12%</a:t>
                      </a:r>
                      <a:endParaRPr lang="es-PE" sz="1600" b="0" i="0" u="none" strike="noStrike" dirty="0">
                        <a:solidFill>
                          <a:srgbClr val="000000"/>
                        </a:solidFill>
                        <a:effectLst/>
                        <a:latin typeface="Calibri" panose="020F0502020204030204" pitchFamily="34" charset="0"/>
                      </a:endParaRPr>
                    </a:p>
                  </a:txBody>
                  <a:tcPr marL="9377" marR="9377" marT="9377" marB="0" anchor="ctr"/>
                </a:tc>
                <a:extLst>
                  <a:ext uri="{0D108BD9-81ED-4DB2-BD59-A6C34878D82A}">
                    <a16:rowId xmlns="" xmlns:a16="http://schemas.microsoft.com/office/drawing/2014/main" val="3190163036"/>
                  </a:ext>
                </a:extLst>
              </a:tr>
            </a:tbl>
          </a:graphicData>
        </a:graphic>
      </p:graphicFrame>
      <p:sp>
        <p:nvSpPr>
          <p:cNvPr id="4" name="Rectángulo 3"/>
          <p:cNvSpPr/>
          <p:nvPr/>
        </p:nvSpPr>
        <p:spPr>
          <a:xfrm>
            <a:off x="2503600" y="1957715"/>
            <a:ext cx="6922842" cy="584775"/>
          </a:xfrm>
          <a:prstGeom prst="rect">
            <a:avLst/>
          </a:prstGeom>
        </p:spPr>
        <p:txBody>
          <a:bodyPr wrap="square">
            <a:spAutoFit/>
          </a:bodyPr>
          <a:lstStyle/>
          <a:p>
            <a:pPr algn="ctr" defTabSz="900227"/>
            <a:r>
              <a:rPr lang="es-ES_tradnl" b="1" kern="0" dirty="0">
                <a:solidFill>
                  <a:sysClr val="windowText" lastClr="000000"/>
                </a:solidFill>
                <a:latin typeface="+mj-lt"/>
                <a:ea typeface="Times New Roman" panose="02020603050405020304" pitchFamily="18" charset="0"/>
              </a:rPr>
              <a:t>¿Qué está dispuesto a hacer usted para luchar contra la corrupción?</a:t>
            </a:r>
          </a:p>
          <a:p>
            <a:pPr algn="ctr" defTabSz="900227"/>
            <a:r>
              <a:rPr lang="es-ES_tradnl" sz="1400" kern="0" dirty="0">
                <a:solidFill>
                  <a:sysClr val="windowText" lastClr="000000"/>
                </a:solidFill>
                <a:latin typeface="+mj-lt"/>
              </a:rPr>
              <a:t>-Principales menciones-</a:t>
            </a:r>
            <a:endParaRPr lang="es-PE" sz="1400" kern="0" dirty="0">
              <a:solidFill>
                <a:sysClr val="windowText" lastClr="000000"/>
              </a:solidFill>
              <a:latin typeface="+mj-lt"/>
            </a:endParaRPr>
          </a:p>
        </p:txBody>
      </p:sp>
      <p:sp>
        <p:nvSpPr>
          <p:cNvPr id="8" name="Text Box 11"/>
          <p:cNvSpPr txBox="1">
            <a:spLocks noChangeArrowheads="1"/>
          </p:cNvSpPr>
          <p:nvPr/>
        </p:nvSpPr>
        <p:spPr bwMode="auto">
          <a:xfrm>
            <a:off x="7568760" y="6522832"/>
            <a:ext cx="2360499" cy="246459"/>
          </a:xfrm>
          <a:prstGeom prst="rect">
            <a:avLst/>
          </a:prstGeom>
          <a:noFill/>
          <a:ln w="9525">
            <a:noFill/>
            <a:miter lim="800000"/>
            <a:headEnd/>
            <a:tailEnd/>
          </a:ln>
        </p:spPr>
        <p:txBody>
          <a:bodyPr wrap="square">
            <a:spAutoFit/>
          </a:bodyPr>
          <a:lstStyle/>
          <a:p>
            <a:pPr defTabSz="900227">
              <a:spcBef>
                <a:spcPct val="50000"/>
              </a:spcBef>
            </a:pPr>
            <a:r>
              <a:rPr lang="es-ES_tradnl" sz="1000" kern="0" dirty="0">
                <a:solidFill>
                  <a:sysClr val="windowText" lastClr="000000"/>
                </a:solidFill>
              </a:rPr>
              <a:t>Porcentaje estadísticamente significativo</a:t>
            </a:r>
            <a:endParaRPr lang="es-ES" sz="1000" kern="0" dirty="0">
              <a:solidFill>
                <a:sysClr val="windowText" lastClr="000000"/>
              </a:solidFill>
            </a:endParaRPr>
          </a:p>
        </p:txBody>
      </p:sp>
      <p:sp>
        <p:nvSpPr>
          <p:cNvPr id="9" name="Elipse 8"/>
          <p:cNvSpPr/>
          <p:nvPr/>
        </p:nvSpPr>
        <p:spPr>
          <a:xfrm>
            <a:off x="7416711" y="6498311"/>
            <a:ext cx="179042" cy="21874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0" name="Elipse 9"/>
          <p:cNvSpPr/>
          <p:nvPr/>
        </p:nvSpPr>
        <p:spPr>
          <a:xfrm>
            <a:off x="9776667" y="3223659"/>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
        <p:nvSpPr>
          <p:cNvPr id="11" name="Elipse 10"/>
          <p:cNvSpPr/>
          <p:nvPr/>
        </p:nvSpPr>
        <p:spPr>
          <a:xfrm>
            <a:off x="9722924" y="5029942"/>
            <a:ext cx="441311" cy="391597"/>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endParaRPr lang="es-PE" kern="0">
              <a:solidFill>
                <a:sysClr val="windowText" lastClr="000000"/>
              </a:solidFill>
            </a:endParaRPr>
          </a:p>
        </p:txBody>
      </p:sp>
    </p:spTree>
    <p:extLst>
      <p:ext uri="{BB962C8B-B14F-4D97-AF65-F5344CB8AC3E}">
        <p14:creationId xmlns:p14="http://schemas.microsoft.com/office/powerpoint/2010/main" val="2025389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327026" y="1877379"/>
            <a:ext cx="11537949" cy="3103242"/>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ANEXOS</a:t>
            </a:r>
          </a:p>
        </p:txBody>
      </p:sp>
    </p:spTree>
    <p:extLst>
      <p:ext uri="{BB962C8B-B14F-4D97-AF65-F5344CB8AC3E}">
        <p14:creationId xmlns:p14="http://schemas.microsoft.com/office/powerpoint/2010/main" val="3195934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594825"/>
            <a:ext cx="11539460" cy="775597"/>
          </a:xfrm>
        </p:spPr>
        <p:txBody>
          <a:bodyPr/>
          <a:lstStyle/>
          <a:p>
            <a:pPr algn="just"/>
            <a:r>
              <a:rPr lang="es-PE" sz="2800" dirty="0"/>
              <a:t>La mayoría de encuestados está de acuerdo con la propuesta de contar con personas externas en la Comisión de Ética del Congreso.</a:t>
            </a:r>
          </a:p>
        </p:txBody>
      </p:sp>
      <p:sp>
        <p:nvSpPr>
          <p:cNvPr id="3" name="Marcador de texto 2"/>
          <p:cNvSpPr>
            <a:spLocks noGrp="1"/>
          </p:cNvSpPr>
          <p:nvPr>
            <p:ph type="body" sz="quarter" idx="13"/>
          </p:nvPr>
        </p:nvSpPr>
        <p:spPr>
          <a:xfrm>
            <a:off x="309836" y="224350"/>
            <a:ext cx="8967721" cy="330093"/>
          </a:xfrm>
        </p:spPr>
        <p:txBody>
          <a:bodyPr>
            <a:normAutofit/>
          </a:bodyPr>
          <a:lstStyle/>
          <a:p>
            <a:pPr algn="just"/>
            <a:r>
              <a:rPr lang="es-PE" sz="1900" dirty="0"/>
              <a:t>Corrupción en la política</a:t>
            </a:r>
          </a:p>
        </p:txBody>
      </p:sp>
      <p:graphicFrame>
        <p:nvGraphicFramePr>
          <p:cNvPr id="7" name="Gráfico 6"/>
          <p:cNvGraphicFramePr/>
          <p:nvPr>
            <p:extLst>
              <p:ext uri="{D42A27DB-BD31-4B8C-83A1-F6EECF244321}">
                <p14:modId xmlns:p14="http://schemas.microsoft.com/office/powerpoint/2010/main" val="3078122398"/>
              </p:ext>
            </p:extLst>
          </p:nvPr>
        </p:nvGraphicFramePr>
        <p:xfrm>
          <a:off x="120972" y="2301973"/>
          <a:ext cx="10412911" cy="3815844"/>
        </p:xfrm>
        <a:graphic>
          <a:graphicData uri="http://schemas.openxmlformats.org/drawingml/2006/chart">
            <c:chart xmlns:c="http://schemas.openxmlformats.org/drawingml/2006/chart" xmlns:r="http://schemas.openxmlformats.org/officeDocument/2006/relationships" r:id="rId2"/>
          </a:graphicData>
        </a:graphic>
      </p:graphicFrame>
      <p:sp>
        <p:nvSpPr>
          <p:cNvPr id="8"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9" name="Rectángulo 8"/>
          <p:cNvSpPr/>
          <p:nvPr/>
        </p:nvSpPr>
        <p:spPr>
          <a:xfrm>
            <a:off x="2282991" y="1740095"/>
            <a:ext cx="7674007" cy="646331"/>
          </a:xfrm>
          <a:prstGeom prst="rect">
            <a:avLst/>
          </a:prstGeom>
        </p:spPr>
        <p:txBody>
          <a:bodyPr wrap="square">
            <a:spAutoFit/>
          </a:bodyPr>
          <a:lstStyle/>
          <a:p>
            <a:pPr algn="ctr" defTabSz="900227"/>
            <a:r>
              <a:rPr lang="es-ES_tradnl" b="1" kern="0" dirty="0">
                <a:solidFill>
                  <a:sysClr val="windowText" lastClr="000000"/>
                </a:solidFill>
                <a:latin typeface="+mj-lt"/>
                <a:ea typeface="Times New Roman" panose="02020603050405020304" pitchFamily="18" charset="0"/>
              </a:rPr>
              <a:t>¿Qué tan de acuerdo estaría usted con que los miembros de la Comisión de Ética del Congreso no sean parlamentarios sino personas externas? </a:t>
            </a:r>
            <a:endParaRPr lang="es-PE" b="1" kern="0" dirty="0">
              <a:solidFill>
                <a:sysClr val="windowText" lastClr="000000"/>
              </a:solidFill>
              <a:latin typeface="+mj-lt"/>
            </a:endParaRPr>
          </a:p>
        </p:txBody>
      </p:sp>
      <p:graphicFrame>
        <p:nvGraphicFramePr>
          <p:cNvPr id="10" name="Tabla 9"/>
          <p:cNvGraphicFramePr>
            <a:graphicFrameLocks noGrp="1"/>
          </p:cNvGraphicFramePr>
          <p:nvPr>
            <p:extLst>
              <p:ext uri="{D42A27DB-BD31-4B8C-83A1-F6EECF244321}">
                <p14:modId xmlns:p14="http://schemas.microsoft.com/office/powerpoint/2010/main" val="2941365637"/>
              </p:ext>
            </p:extLst>
          </p:nvPr>
        </p:nvGraphicFramePr>
        <p:xfrm>
          <a:off x="10836402" y="2301971"/>
          <a:ext cx="1234674" cy="3649652"/>
        </p:xfrm>
        <a:graphic>
          <a:graphicData uri="http://schemas.openxmlformats.org/drawingml/2006/table">
            <a:tbl>
              <a:tblPr firstRow="1" bandRow="1">
                <a:tableStyleId>{93296810-A885-4BE3-A3E7-6D5BEEA58F35}</a:tableStyleId>
              </a:tblPr>
              <a:tblGrid>
                <a:gridCol w="617337">
                  <a:extLst>
                    <a:ext uri="{9D8B030D-6E8A-4147-A177-3AD203B41FA5}">
                      <a16:colId xmlns="" xmlns:a16="http://schemas.microsoft.com/office/drawing/2014/main" val="962878341"/>
                    </a:ext>
                  </a:extLst>
                </a:gridCol>
                <a:gridCol w="617337">
                  <a:extLst>
                    <a:ext uri="{9D8B030D-6E8A-4147-A177-3AD203B41FA5}">
                      <a16:colId xmlns="" xmlns:a16="http://schemas.microsoft.com/office/drawing/2014/main" val="2797906719"/>
                    </a:ext>
                  </a:extLst>
                </a:gridCol>
              </a:tblGrid>
              <a:tr h="912413">
                <a:tc>
                  <a:txBody>
                    <a:bodyPr/>
                    <a:lstStyle/>
                    <a:p>
                      <a:pPr algn="ctr"/>
                      <a:r>
                        <a:rPr lang="es-PE" sz="1600" dirty="0"/>
                        <a:t>T2B</a:t>
                      </a:r>
                    </a:p>
                  </a:txBody>
                  <a:tcPr marL="90022" marR="90022" marT="45011" marB="45011" anchor="ctr">
                    <a:solidFill>
                      <a:srgbClr val="2F469C"/>
                    </a:solidFill>
                  </a:tcPr>
                </a:tc>
                <a:tc>
                  <a:txBody>
                    <a:bodyPr/>
                    <a:lstStyle/>
                    <a:p>
                      <a:pPr algn="ctr"/>
                      <a:r>
                        <a:rPr lang="es-PE" sz="1600" dirty="0"/>
                        <a:t>B2B</a:t>
                      </a:r>
                    </a:p>
                  </a:txBody>
                  <a:tcPr marL="90022" marR="90022" marT="45011" marB="45011" anchor="ctr">
                    <a:solidFill>
                      <a:srgbClr val="ED1C24"/>
                    </a:solidFill>
                  </a:tcPr>
                </a:tc>
                <a:extLst>
                  <a:ext uri="{0D108BD9-81ED-4DB2-BD59-A6C34878D82A}">
                    <a16:rowId xmlns="" xmlns:a16="http://schemas.microsoft.com/office/drawing/2014/main" val="1930239130"/>
                  </a:ext>
                </a:extLst>
              </a:tr>
              <a:tr h="912413">
                <a:tc>
                  <a:txBody>
                    <a:bodyPr/>
                    <a:lstStyle/>
                    <a:p>
                      <a:pPr algn="ctr" fontAlgn="b"/>
                      <a:r>
                        <a:rPr lang="es-PE" sz="1600" b="0" i="0" u="none" strike="noStrike" dirty="0">
                          <a:solidFill>
                            <a:srgbClr val="000000"/>
                          </a:solidFill>
                          <a:effectLst/>
                          <a:latin typeface="Calibri" panose="020F0502020204030204" pitchFamily="34" charset="0"/>
                        </a:rPr>
                        <a:t>55%</a:t>
                      </a:r>
                    </a:p>
                  </a:txBody>
                  <a:tcPr marL="9377" marR="9377" marT="9377" marB="0" anchor="ctr"/>
                </a:tc>
                <a:tc>
                  <a:txBody>
                    <a:bodyPr/>
                    <a:lstStyle/>
                    <a:p>
                      <a:pPr algn="ctr" fontAlgn="b"/>
                      <a:r>
                        <a:rPr lang="es-PE" sz="1600" b="0" i="0" u="none" strike="noStrike" dirty="0">
                          <a:solidFill>
                            <a:srgbClr val="000000"/>
                          </a:solidFill>
                          <a:effectLst/>
                          <a:latin typeface="Calibri" panose="020F0502020204030204" pitchFamily="34" charset="0"/>
                        </a:rPr>
                        <a:t>26%</a:t>
                      </a:r>
                    </a:p>
                  </a:txBody>
                  <a:tcPr marL="9377" marR="9377" marT="9377" marB="0" anchor="ctr"/>
                </a:tc>
                <a:extLst>
                  <a:ext uri="{0D108BD9-81ED-4DB2-BD59-A6C34878D82A}">
                    <a16:rowId xmlns="" xmlns:a16="http://schemas.microsoft.com/office/drawing/2014/main" val="3667632087"/>
                  </a:ext>
                </a:extLst>
              </a:tr>
              <a:tr h="912413">
                <a:tc>
                  <a:txBody>
                    <a:bodyPr/>
                    <a:lstStyle/>
                    <a:p>
                      <a:pPr algn="ctr" fontAlgn="b"/>
                      <a:r>
                        <a:rPr lang="es-PE" sz="1600" b="0" i="0" u="none" strike="noStrike" dirty="0">
                          <a:solidFill>
                            <a:srgbClr val="000000"/>
                          </a:solidFill>
                          <a:effectLst/>
                          <a:latin typeface="Calibri" panose="020F0502020204030204" pitchFamily="34" charset="0"/>
                        </a:rPr>
                        <a:t>57%</a:t>
                      </a:r>
                    </a:p>
                  </a:txBody>
                  <a:tcPr marL="9377" marR="9377" marT="9377" marB="0" anchor="ctr"/>
                </a:tc>
                <a:tc>
                  <a:txBody>
                    <a:bodyPr/>
                    <a:lstStyle/>
                    <a:p>
                      <a:pPr algn="ctr" fontAlgn="b"/>
                      <a:r>
                        <a:rPr lang="es-PE" sz="1600" b="0" i="0" u="none" strike="noStrike" dirty="0">
                          <a:solidFill>
                            <a:srgbClr val="000000"/>
                          </a:solidFill>
                          <a:effectLst/>
                          <a:latin typeface="Calibri" panose="020F0502020204030204" pitchFamily="34" charset="0"/>
                        </a:rPr>
                        <a:t>26%</a:t>
                      </a:r>
                    </a:p>
                  </a:txBody>
                  <a:tcPr marL="9377" marR="9377" marT="9377" marB="0" anchor="ctr"/>
                </a:tc>
                <a:extLst>
                  <a:ext uri="{0D108BD9-81ED-4DB2-BD59-A6C34878D82A}">
                    <a16:rowId xmlns="" xmlns:a16="http://schemas.microsoft.com/office/drawing/2014/main" val="3802933342"/>
                  </a:ext>
                </a:extLst>
              </a:tr>
              <a:tr h="912413">
                <a:tc>
                  <a:txBody>
                    <a:bodyPr/>
                    <a:lstStyle/>
                    <a:p>
                      <a:pPr algn="ctr" fontAlgn="b"/>
                      <a:r>
                        <a:rPr lang="es-PE" sz="1600" b="0" i="0" u="none" strike="noStrike" dirty="0">
                          <a:solidFill>
                            <a:srgbClr val="000000"/>
                          </a:solidFill>
                          <a:effectLst/>
                          <a:latin typeface="Calibri" panose="020F0502020204030204" pitchFamily="34" charset="0"/>
                        </a:rPr>
                        <a:t>53%</a:t>
                      </a:r>
                    </a:p>
                  </a:txBody>
                  <a:tcPr marL="9377" marR="9377" marT="9377" marB="0" anchor="ctr"/>
                </a:tc>
                <a:tc>
                  <a:txBody>
                    <a:bodyPr/>
                    <a:lstStyle/>
                    <a:p>
                      <a:pPr algn="ctr" fontAlgn="b"/>
                      <a:r>
                        <a:rPr lang="es-PE" sz="1600" b="0" i="0" u="none" strike="noStrike" dirty="0">
                          <a:solidFill>
                            <a:srgbClr val="000000"/>
                          </a:solidFill>
                          <a:effectLst/>
                          <a:latin typeface="Calibri" panose="020F0502020204030204" pitchFamily="34" charset="0"/>
                        </a:rPr>
                        <a:t>25%</a:t>
                      </a:r>
                    </a:p>
                  </a:txBody>
                  <a:tcPr marL="9377" marR="9377" marT="9377" marB="0" anchor="ctr"/>
                </a:tc>
                <a:extLst>
                  <a:ext uri="{0D108BD9-81ED-4DB2-BD59-A6C34878D82A}">
                    <a16:rowId xmlns="" xmlns:a16="http://schemas.microsoft.com/office/drawing/2014/main" val="160496487"/>
                  </a:ext>
                </a:extLst>
              </a:tr>
            </a:tbl>
          </a:graphicData>
        </a:graphic>
      </p:graphicFrame>
      <p:cxnSp>
        <p:nvCxnSpPr>
          <p:cNvPr id="11" name="Conector recto 10"/>
          <p:cNvCxnSpPr/>
          <p:nvPr/>
        </p:nvCxnSpPr>
        <p:spPr>
          <a:xfrm>
            <a:off x="309836" y="4209895"/>
            <a:ext cx="10284101" cy="2397"/>
          </a:xfrm>
          <a:prstGeom prst="line">
            <a:avLst/>
          </a:prstGeom>
          <a:noFill/>
          <a:ln w="38100">
            <a:solidFill>
              <a:schemeClr val="bg2"/>
            </a:solidFill>
            <a:prstDash val="sysDash"/>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9696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36585" y="1457615"/>
            <a:ext cx="6920394" cy="923330"/>
          </a:xfrm>
          <a:prstGeom prst="rect">
            <a:avLst/>
          </a:prstGeom>
        </p:spPr>
        <p:txBody>
          <a:bodyPr wrap="square">
            <a:spAutoFit/>
          </a:bodyPr>
          <a:lstStyle/>
          <a:p>
            <a:pPr algn="ctr" defTabSz="900227"/>
            <a:r>
              <a:rPr lang="es-PE" b="1" kern="0" dirty="0">
                <a:solidFill>
                  <a:sysClr val="windowText" lastClr="000000"/>
                </a:solidFill>
                <a:latin typeface="+mj-lt"/>
                <a:ea typeface="Calibri" panose="020F0502020204030204" pitchFamily="34" charset="0"/>
              </a:rPr>
              <a:t>¿Considera que el cambio de Contralor General favorecerá la lucha contra la corrupción en el proceso de reconstrucción después del fenómeno del Niño Costero o no?</a:t>
            </a:r>
            <a:endParaRPr lang="es-PE" b="1" kern="0" dirty="0">
              <a:solidFill>
                <a:sysClr val="windowText" lastClr="000000"/>
              </a:solidFill>
              <a:latin typeface="+mj-lt"/>
            </a:endParaRPr>
          </a:p>
        </p:txBody>
      </p:sp>
      <p:graphicFrame>
        <p:nvGraphicFramePr>
          <p:cNvPr id="8" name="Gráfico 7"/>
          <p:cNvGraphicFramePr/>
          <p:nvPr>
            <p:extLst/>
          </p:nvPr>
        </p:nvGraphicFramePr>
        <p:xfrm>
          <a:off x="2193232" y="2506903"/>
          <a:ext cx="7534485" cy="3847712"/>
        </p:xfrm>
        <a:graphic>
          <a:graphicData uri="http://schemas.openxmlformats.org/drawingml/2006/chart">
            <c:chart xmlns:c="http://schemas.openxmlformats.org/drawingml/2006/chart" xmlns:r="http://schemas.openxmlformats.org/officeDocument/2006/relationships" r:id="rId2"/>
          </a:graphicData>
        </a:graphic>
      </p:graphicFrame>
      <p:sp>
        <p:nvSpPr>
          <p:cNvPr id="9" name="Bocadillo: rectángulo con esquinas redondeadas 8"/>
          <p:cNvSpPr/>
          <p:nvPr/>
        </p:nvSpPr>
        <p:spPr>
          <a:xfrm>
            <a:off x="2418493" y="3870547"/>
            <a:ext cx="1397351" cy="743929"/>
          </a:xfrm>
          <a:prstGeom prst="wedgeRoundRectCallout">
            <a:avLst>
              <a:gd name="adj1" fmla="val 88741"/>
              <a:gd name="adj2" fmla="val 17348"/>
              <a:gd name="adj3" fmla="val 16667"/>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s-PE" sz="1600" b="1" kern="0" dirty="0">
                <a:solidFill>
                  <a:schemeClr val="bg1"/>
                </a:solidFill>
              </a:rPr>
              <a:t>Norte: 54%</a:t>
            </a:r>
          </a:p>
          <a:p>
            <a:pPr algn="ctr" defTabSz="900227"/>
            <a:r>
              <a:rPr lang="es-PE" sz="1600" b="1" kern="0" dirty="0">
                <a:solidFill>
                  <a:schemeClr val="bg1"/>
                </a:solidFill>
              </a:rPr>
              <a:t>Centro: 50%</a:t>
            </a:r>
          </a:p>
        </p:txBody>
      </p:sp>
      <p:sp>
        <p:nvSpPr>
          <p:cNvPr id="10" name="Bocadillo: rectángulo con esquinas redondeadas 9"/>
          <p:cNvSpPr/>
          <p:nvPr/>
        </p:nvSpPr>
        <p:spPr>
          <a:xfrm>
            <a:off x="8159628" y="3677498"/>
            <a:ext cx="1397351" cy="743929"/>
          </a:xfrm>
          <a:prstGeom prst="wedgeRoundRectCallout">
            <a:avLst>
              <a:gd name="adj1" fmla="val -77605"/>
              <a:gd name="adj2" fmla="val 26378"/>
              <a:gd name="adj3" fmla="val 16667"/>
            </a:avLst>
          </a:prstGeom>
          <a:solidFill>
            <a:srgbClr val="2F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227"/>
            <a:r>
              <a:rPr lang="es-PE" sz="1600" b="1" kern="0" dirty="0">
                <a:solidFill>
                  <a:schemeClr val="bg1"/>
                </a:solidFill>
              </a:rPr>
              <a:t>Lima: 40%</a:t>
            </a:r>
          </a:p>
        </p:txBody>
      </p:sp>
      <p:sp>
        <p:nvSpPr>
          <p:cNvPr id="11"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
        <p:nvSpPr>
          <p:cNvPr id="4" name="Marcador de texto 3"/>
          <p:cNvSpPr>
            <a:spLocks noGrp="1"/>
          </p:cNvSpPr>
          <p:nvPr>
            <p:ph type="body" sz="quarter" idx="13"/>
          </p:nvPr>
        </p:nvSpPr>
        <p:spPr>
          <a:xfrm>
            <a:off x="309836" y="185011"/>
            <a:ext cx="8967721" cy="346727"/>
          </a:xfrm>
        </p:spPr>
        <p:txBody>
          <a:bodyPr>
            <a:normAutofit/>
          </a:bodyPr>
          <a:lstStyle/>
          <a:p>
            <a:r>
              <a:rPr lang="es-PE" sz="1900" dirty="0"/>
              <a:t>RECONSTRUCCIÓN CON CAMBIOS</a:t>
            </a:r>
          </a:p>
        </p:txBody>
      </p:sp>
      <p:sp>
        <p:nvSpPr>
          <p:cNvPr id="12" name="Título 1"/>
          <p:cNvSpPr>
            <a:spLocks noGrp="1"/>
          </p:cNvSpPr>
          <p:nvPr>
            <p:ph type="title"/>
          </p:nvPr>
        </p:nvSpPr>
        <p:spPr>
          <a:xfrm>
            <a:off x="309836" y="594825"/>
            <a:ext cx="11539460" cy="775597"/>
          </a:xfrm>
        </p:spPr>
        <p:txBody>
          <a:bodyPr/>
          <a:lstStyle/>
          <a:p>
            <a:pPr algn="just"/>
            <a:r>
              <a:rPr lang="es-PE" sz="2800" dirty="0"/>
              <a:t>Dos de cada cinco se muestran optimistas luego del cambio de Contralor General.</a:t>
            </a:r>
          </a:p>
        </p:txBody>
      </p:sp>
    </p:spTree>
    <p:extLst>
      <p:ext uri="{BB962C8B-B14F-4D97-AF65-F5344CB8AC3E}">
        <p14:creationId xmlns:p14="http://schemas.microsoft.com/office/powerpoint/2010/main" val="49800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Marcador de texto 14"/>
          <p:cNvSpPr>
            <a:spLocks noGrp="1"/>
          </p:cNvSpPr>
          <p:nvPr>
            <p:ph type="body" sz="quarter" idx="14"/>
          </p:nvPr>
        </p:nvSpPr>
        <p:spPr>
          <a:xfrm>
            <a:off x="327026" y="1877379"/>
            <a:ext cx="11537949" cy="3103242"/>
          </a:xfrm>
        </p:spPr>
        <p:txBody>
          <a:bodyPr anchor="ctr"/>
          <a:lstStyle/>
          <a:p>
            <a:pPr marL="0" indent="0" algn="ctr">
              <a:buNone/>
            </a:pPr>
            <a:r>
              <a:rPr lang="es-PE" sz="8000" b="1" dirty="0">
                <a:ln>
                  <a:solidFill>
                    <a:schemeClr val="bg1"/>
                  </a:solidFill>
                </a:ln>
                <a:solidFill>
                  <a:srgbClr val="2F469C"/>
                </a:solidFill>
                <a:effectLst>
                  <a:outerShdw blurRad="38100" dist="38100" dir="2700000" algn="tl">
                    <a:srgbClr val="000000">
                      <a:alpha val="43137"/>
                    </a:srgbClr>
                  </a:outerShdw>
                </a:effectLst>
              </a:rPr>
              <a:t>METODOLOGÍA</a:t>
            </a:r>
          </a:p>
        </p:txBody>
      </p:sp>
    </p:spTree>
    <p:extLst>
      <p:ext uri="{BB962C8B-B14F-4D97-AF65-F5344CB8AC3E}">
        <p14:creationId xmlns:p14="http://schemas.microsoft.com/office/powerpoint/2010/main" val="2614029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836" y="688142"/>
            <a:ext cx="11539460" cy="775597"/>
          </a:xfrm>
        </p:spPr>
        <p:txBody>
          <a:bodyPr/>
          <a:lstStyle/>
          <a:p>
            <a:pPr algn="just"/>
            <a:r>
              <a:rPr lang="es-PE" sz="2800" dirty="0"/>
              <a:t>La mayoría de encuestados está de acuerdo con impedir postular a un cargo a personas encarceladas e investigadas por corrupción. </a:t>
            </a:r>
          </a:p>
        </p:txBody>
      </p:sp>
      <p:sp>
        <p:nvSpPr>
          <p:cNvPr id="3" name="Marcador de texto 2"/>
          <p:cNvSpPr>
            <a:spLocks noGrp="1"/>
          </p:cNvSpPr>
          <p:nvPr>
            <p:ph type="body" sz="quarter" idx="13"/>
          </p:nvPr>
        </p:nvSpPr>
        <p:spPr>
          <a:xfrm>
            <a:off x="309836" y="173291"/>
            <a:ext cx="8967721" cy="411864"/>
          </a:xfrm>
        </p:spPr>
        <p:txBody>
          <a:bodyPr>
            <a:normAutofit/>
          </a:bodyPr>
          <a:lstStyle/>
          <a:p>
            <a:r>
              <a:rPr lang="es-PE" sz="1900" dirty="0"/>
              <a:t>Democracia y política</a:t>
            </a:r>
          </a:p>
        </p:txBody>
      </p:sp>
      <p:graphicFrame>
        <p:nvGraphicFramePr>
          <p:cNvPr id="4" name="Gráfico 3"/>
          <p:cNvGraphicFramePr/>
          <p:nvPr>
            <p:extLst>
              <p:ext uri="{D42A27DB-BD31-4B8C-83A1-F6EECF244321}">
                <p14:modId xmlns:p14="http://schemas.microsoft.com/office/powerpoint/2010/main" val="311855811"/>
              </p:ext>
            </p:extLst>
          </p:nvPr>
        </p:nvGraphicFramePr>
        <p:xfrm>
          <a:off x="-391885" y="2485621"/>
          <a:ext cx="10987314" cy="362877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752700" y="1839290"/>
            <a:ext cx="6920394" cy="646331"/>
          </a:xfrm>
          <a:prstGeom prst="rect">
            <a:avLst/>
          </a:prstGeom>
        </p:spPr>
        <p:txBody>
          <a:bodyPr wrap="square">
            <a:spAutoFit/>
          </a:bodyPr>
          <a:lstStyle/>
          <a:p>
            <a:pPr algn="ctr" defTabSz="900227"/>
            <a:r>
              <a:rPr lang="es-PE" b="1" kern="0" dirty="0">
                <a:solidFill>
                  <a:sysClr val="windowText" lastClr="000000"/>
                </a:solidFill>
                <a:latin typeface="+mj-lt"/>
                <a:ea typeface="Calibri" panose="020F0502020204030204" pitchFamily="34" charset="0"/>
              </a:rPr>
              <a:t>¿Qué tan de acuerdo estaría usted con impedir postular a un cargo público a…?</a:t>
            </a:r>
            <a:endParaRPr lang="es-PE" b="1" kern="0" dirty="0">
              <a:solidFill>
                <a:sysClr val="windowText" lastClr="000000"/>
              </a:solidFill>
              <a:latin typeface="+mj-lt"/>
            </a:endParaRPr>
          </a:p>
        </p:txBody>
      </p:sp>
      <p:graphicFrame>
        <p:nvGraphicFramePr>
          <p:cNvPr id="6" name="Tabla 5"/>
          <p:cNvGraphicFramePr>
            <a:graphicFrameLocks noGrp="1"/>
          </p:cNvGraphicFramePr>
          <p:nvPr>
            <p:extLst>
              <p:ext uri="{D42A27DB-BD31-4B8C-83A1-F6EECF244321}">
                <p14:modId xmlns:p14="http://schemas.microsoft.com/office/powerpoint/2010/main" val="3886635743"/>
              </p:ext>
            </p:extLst>
          </p:nvPr>
        </p:nvGraphicFramePr>
        <p:xfrm>
          <a:off x="10765972" y="2678340"/>
          <a:ext cx="1234674" cy="3185432"/>
        </p:xfrm>
        <a:graphic>
          <a:graphicData uri="http://schemas.openxmlformats.org/drawingml/2006/table">
            <a:tbl>
              <a:tblPr firstRow="1" bandRow="1">
                <a:tableStyleId>{93296810-A885-4BE3-A3E7-6D5BEEA58F35}</a:tableStyleId>
              </a:tblPr>
              <a:tblGrid>
                <a:gridCol w="617337">
                  <a:extLst>
                    <a:ext uri="{9D8B030D-6E8A-4147-A177-3AD203B41FA5}">
                      <a16:colId xmlns="" xmlns:a16="http://schemas.microsoft.com/office/drawing/2014/main" val="2517852114"/>
                    </a:ext>
                  </a:extLst>
                </a:gridCol>
                <a:gridCol w="617337">
                  <a:extLst>
                    <a:ext uri="{9D8B030D-6E8A-4147-A177-3AD203B41FA5}">
                      <a16:colId xmlns="" xmlns:a16="http://schemas.microsoft.com/office/drawing/2014/main" val="24840554"/>
                    </a:ext>
                  </a:extLst>
                </a:gridCol>
              </a:tblGrid>
              <a:tr h="966816">
                <a:tc>
                  <a:txBody>
                    <a:bodyPr/>
                    <a:lstStyle/>
                    <a:p>
                      <a:pPr algn="ctr"/>
                      <a:r>
                        <a:rPr lang="es-PE" sz="1600" dirty="0"/>
                        <a:t>T2B</a:t>
                      </a:r>
                    </a:p>
                  </a:txBody>
                  <a:tcPr marL="90022" marR="90022" marT="45011" marB="45011" anchor="ctr"/>
                </a:tc>
                <a:tc>
                  <a:txBody>
                    <a:bodyPr/>
                    <a:lstStyle/>
                    <a:p>
                      <a:pPr algn="ctr"/>
                      <a:r>
                        <a:rPr lang="es-PE" sz="1600" dirty="0"/>
                        <a:t>B2B</a:t>
                      </a:r>
                    </a:p>
                  </a:txBody>
                  <a:tcPr marL="90022" marR="90022" marT="45011" marB="45011" anchor="ctr">
                    <a:solidFill>
                      <a:srgbClr val="ED1C24"/>
                    </a:solidFill>
                  </a:tcPr>
                </a:tc>
                <a:extLst>
                  <a:ext uri="{0D108BD9-81ED-4DB2-BD59-A6C34878D82A}">
                    <a16:rowId xmlns="" xmlns:a16="http://schemas.microsoft.com/office/drawing/2014/main" val="3649138957"/>
                  </a:ext>
                </a:extLst>
              </a:tr>
              <a:tr h="1109308">
                <a:tc>
                  <a:txBody>
                    <a:bodyPr/>
                    <a:lstStyle/>
                    <a:p>
                      <a:pPr algn="ctr" fontAlgn="b"/>
                      <a:r>
                        <a:rPr lang="es-PE" sz="16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50%</a:t>
                      </a:r>
                    </a:p>
                  </a:txBody>
                  <a:tcPr marL="9525" marR="9525" marT="9525" marB="0" anchor="ctr"/>
                </a:tc>
                <a:extLst>
                  <a:ext uri="{0D108BD9-81ED-4DB2-BD59-A6C34878D82A}">
                    <a16:rowId xmlns="" xmlns:a16="http://schemas.microsoft.com/office/drawing/2014/main" val="1098596752"/>
                  </a:ext>
                </a:extLst>
              </a:tr>
              <a:tr h="1109308">
                <a:tc>
                  <a:txBody>
                    <a:bodyPr/>
                    <a:lstStyle/>
                    <a:p>
                      <a:pPr algn="ctr" fontAlgn="b"/>
                      <a:r>
                        <a:rPr lang="es-PE" sz="16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s-PE" sz="1600" b="0" i="0" u="none" strike="noStrike" dirty="0">
                          <a:solidFill>
                            <a:srgbClr val="000000"/>
                          </a:solidFill>
                          <a:effectLst/>
                          <a:latin typeface="Calibri" panose="020F0502020204030204" pitchFamily="34" charset="0"/>
                        </a:rPr>
                        <a:t>50%</a:t>
                      </a:r>
                    </a:p>
                  </a:txBody>
                  <a:tcPr marL="9525" marR="9525" marT="9525" marB="0" anchor="ctr"/>
                </a:tc>
                <a:extLst>
                  <a:ext uri="{0D108BD9-81ED-4DB2-BD59-A6C34878D82A}">
                    <a16:rowId xmlns="" xmlns:a16="http://schemas.microsoft.com/office/drawing/2014/main" val="3591496000"/>
                  </a:ext>
                </a:extLst>
              </a:tr>
            </a:tbl>
          </a:graphicData>
        </a:graphic>
      </p:graphicFrame>
      <p:sp>
        <p:nvSpPr>
          <p:cNvPr id="7" name="5 Marcador de pie de página"/>
          <p:cNvSpPr txBox="1">
            <a:spLocks/>
          </p:cNvSpPr>
          <p:nvPr/>
        </p:nvSpPr>
        <p:spPr>
          <a:xfrm>
            <a:off x="120971" y="6586380"/>
            <a:ext cx="2162020" cy="184669"/>
          </a:xfrm>
          <a:prstGeom prst="rect">
            <a:avLst/>
          </a:prstGeom>
        </p:spPr>
        <p:txBody>
          <a:bodyPr lIns="91439" tIns="45720" rIns="91439" bIns="45720"/>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defTabSz="909956"/>
            <a:r>
              <a:rPr lang="de-DE" sz="1050" dirty="0"/>
              <a:t>Base: Total de entrevistados (1314)</a:t>
            </a:r>
          </a:p>
        </p:txBody>
      </p:sp>
    </p:spTree>
    <p:extLst>
      <p:ext uri="{BB962C8B-B14F-4D97-AF65-F5344CB8AC3E}">
        <p14:creationId xmlns:p14="http://schemas.microsoft.com/office/powerpoint/2010/main" val="3004825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6359369" y="3572134"/>
            <a:ext cx="5438665" cy="381735"/>
          </a:xfrm>
        </p:spPr>
        <p:txBody>
          <a:bodyPr/>
          <a:lstStyle/>
          <a:p>
            <a:pPr algn="ctr"/>
            <a:r>
              <a:rPr lang="es-PE" dirty="0"/>
              <a:t>Setiembre 2017</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5314" y="4532631"/>
            <a:ext cx="3226772" cy="1646957"/>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6000" cy="6960358"/>
          </a:xfrm>
          <a:prstGeom prst="rect">
            <a:avLst/>
          </a:prstGeom>
        </p:spPr>
      </p:pic>
      <p:sp>
        <p:nvSpPr>
          <p:cNvPr id="9" name="Título 2"/>
          <p:cNvSpPr>
            <a:spLocks noGrp="1"/>
          </p:cNvSpPr>
          <p:nvPr>
            <p:ph type="ctrTitle"/>
          </p:nvPr>
        </p:nvSpPr>
        <p:spPr>
          <a:xfrm>
            <a:off x="6359369" y="742884"/>
            <a:ext cx="5438665" cy="2732799"/>
          </a:xfrm>
        </p:spPr>
        <p:txBody>
          <a:bodyPr/>
          <a:lstStyle/>
          <a:p>
            <a:pPr algn="ctr"/>
            <a:r>
              <a:rPr lang="es-PE" dirty="0"/>
              <a:t>Décima encuesta </a:t>
            </a:r>
            <a:r>
              <a:rPr lang="es-PE" dirty="0" smtClean="0"/>
              <a:t>nacional sobre percepciones de corrupción</a:t>
            </a:r>
            <a:endParaRPr lang="es-PE" dirty="0"/>
          </a:p>
        </p:txBody>
      </p:sp>
    </p:spTree>
    <p:extLst>
      <p:ext uri="{BB962C8B-B14F-4D97-AF65-F5344CB8AC3E}">
        <p14:creationId xmlns:p14="http://schemas.microsoft.com/office/powerpoint/2010/main" val="374335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320703" y="320627"/>
            <a:ext cx="3898224" cy="615397"/>
          </a:xfrm>
        </p:spPr>
        <p:txBody>
          <a:bodyPr/>
          <a:lstStyle/>
          <a:p>
            <a:r>
              <a:rPr lang="es-PE" dirty="0"/>
              <a:t>Metodología</a:t>
            </a:r>
          </a:p>
        </p:txBody>
      </p:sp>
      <p:sp>
        <p:nvSpPr>
          <p:cNvPr id="12" name="Marcador de texto 11"/>
          <p:cNvSpPr>
            <a:spLocks noGrp="1"/>
          </p:cNvSpPr>
          <p:nvPr>
            <p:ph type="body" sz="quarter" idx="18"/>
          </p:nvPr>
        </p:nvSpPr>
        <p:spPr>
          <a:xfrm>
            <a:off x="320703" y="1895675"/>
            <a:ext cx="2549490" cy="748348"/>
          </a:xfrm>
          <a:solidFill>
            <a:srgbClr val="2F469C"/>
          </a:solidFill>
        </p:spPr>
        <p:txBody>
          <a:bodyPr/>
          <a:lstStyle/>
          <a:p>
            <a:pPr algn="ctr"/>
            <a:r>
              <a:rPr lang="es-PE" b="1" dirty="0"/>
              <a:t>universo</a:t>
            </a:r>
          </a:p>
        </p:txBody>
      </p:sp>
      <p:sp>
        <p:nvSpPr>
          <p:cNvPr id="13" name="Marcador de texto 12"/>
          <p:cNvSpPr>
            <a:spLocks noGrp="1"/>
          </p:cNvSpPr>
          <p:nvPr>
            <p:ph type="body" sz="quarter" idx="19"/>
          </p:nvPr>
        </p:nvSpPr>
        <p:spPr>
          <a:xfrm>
            <a:off x="3302923" y="1895675"/>
            <a:ext cx="2549492" cy="748348"/>
          </a:xfrm>
          <a:solidFill>
            <a:schemeClr val="accent1"/>
          </a:solidFill>
        </p:spPr>
        <p:txBody>
          <a:bodyPr/>
          <a:lstStyle/>
          <a:p>
            <a:pPr algn="ctr"/>
            <a:r>
              <a:rPr lang="es-PE" b="1" dirty="0"/>
              <a:t>Muestra</a:t>
            </a:r>
          </a:p>
        </p:txBody>
      </p:sp>
      <p:sp>
        <p:nvSpPr>
          <p:cNvPr id="16" name="Marcador de texto 15"/>
          <p:cNvSpPr>
            <a:spLocks noGrp="1"/>
          </p:cNvSpPr>
          <p:nvPr>
            <p:ph type="body" sz="quarter" idx="22"/>
          </p:nvPr>
        </p:nvSpPr>
        <p:spPr>
          <a:xfrm>
            <a:off x="6285143" y="1895675"/>
            <a:ext cx="2549492" cy="748348"/>
          </a:xfrm>
        </p:spPr>
        <p:txBody>
          <a:bodyPr/>
          <a:lstStyle/>
          <a:p>
            <a:pPr algn="ctr"/>
            <a:r>
              <a:rPr lang="es-PE" b="1" dirty="0"/>
              <a:t>Técnica</a:t>
            </a:r>
          </a:p>
        </p:txBody>
      </p:sp>
      <p:sp>
        <p:nvSpPr>
          <p:cNvPr id="17" name="Marcador de texto 16"/>
          <p:cNvSpPr>
            <a:spLocks noGrp="1"/>
          </p:cNvSpPr>
          <p:nvPr>
            <p:ph type="body" sz="quarter" idx="25"/>
          </p:nvPr>
        </p:nvSpPr>
        <p:spPr>
          <a:xfrm>
            <a:off x="9267365" y="1895675"/>
            <a:ext cx="2549492" cy="748348"/>
          </a:xfrm>
          <a:solidFill>
            <a:srgbClr val="ED1C24"/>
          </a:solidFill>
        </p:spPr>
        <p:txBody>
          <a:bodyPr/>
          <a:lstStyle/>
          <a:p>
            <a:pPr algn="ctr"/>
            <a:r>
              <a:rPr lang="es-PE" b="1" dirty="0"/>
              <a:t>Trabajo de campo</a:t>
            </a:r>
          </a:p>
        </p:txBody>
      </p:sp>
      <p:sp>
        <p:nvSpPr>
          <p:cNvPr id="14" name="Marcador de texto 13"/>
          <p:cNvSpPr>
            <a:spLocks noGrp="1"/>
          </p:cNvSpPr>
          <p:nvPr>
            <p:ph type="body" sz="quarter" idx="20"/>
          </p:nvPr>
        </p:nvSpPr>
        <p:spPr>
          <a:xfrm>
            <a:off x="320703" y="2505910"/>
            <a:ext cx="2549492" cy="2841090"/>
          </a:xfrm>
          <a:ln w="28575">
            <a:solidFill>
              <a:srgbClr val="2F469C"/>
            </a:solidFill>
          </a:ln>
        </p:spPr>
        <p:txBody>
          <a:bodyPr anchor="ctr"/>
          <a:lstStyle/>
          <a:p>
            <a:pPr algn="just"/>
            <a:r>
              <a:rPr lang="es-ES" sz="1575" cap="none" dirty="0"/>
              <a:t>Hombres y mujeres mayores de 18 años de todos los NSE residentes en el ámbito urbano de Lima y las 17 principales ciudades del país.</a:t>
            </a:r>
          </a:p>
        </p:txBody>
      </p:sp>
      <p:sp>
        <p:nvSpPr>
          <p:cNvPr id="15" name="Marcador de texto 14"/>
          <p:cNvSpPr>
            <a:spLocks noGrp="1"/>
          </p:cNvSpPr>
          <p:nvPr>
            <p:ph type="body" sz="quarter" idx="21"/>
          </p:nvPr>
        </p:nvSpPr>
        <p:spPr>
          <a:xfrm>
            <a:off x="3302923" y="2505910"/>
            <a:ext cx="2549492" cy="2841091"/>
          </a:xfr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a:r>
              <a:rPr lang="es-PE" sz="1600" b="1" cap="none" dirty="0"/>
              <a:t>1314 encuestas</a:t>
            </a:r>
          </a:p>
          <a:p>
            <a:pPr algn="ctr"/>
            <a:r>
              <a:rPr lang="es-PE" sz="1600" cap="none" dirty="0"/>
              <a:t>Margen de error</a:t>
            </a:r>
            <a:r>
              <a:rPr lang="es-PE" sz="1600" cap="none"/>
              <a:t>: 2.7%</a:t>
            </a:r>
            <a:endParaRPr lang="es-PE" sz="1600" cap="none" dirty="0"/>
          </a:p>
        </p:txBody>
      </p:sp>
      <p:sp>
        <p:nvSpPr>
          <p:cNvPr id="18" name="Marcador de texto 17"/>
          <p:cNvSpPr>
            <a:spLocks noGrp="1"/>
          </p:cNvSpPr>
          <p:nvPr>
            <p:ph type="body" sz="quarter" idx="26"/>
          </p:nvPr>
        </p:nvSpPr>
        <p:spPr>
          <a:xfrm>
            <a:off x="6285143" y="2505910"/>
            <a:ext cx="2549492" cy="2841093"/>
          </a:xfrm>
        </p:spPr>
        <p:style>
          <a:lnRef idx="2">
            <a:schemeClr val="accent6"/>
          </a:lnRef>
          <a:fillRef idx="1">
            <a:schemeClr val="lt1"/>
          </a:fillRef>
          <a:effectRef idx="0">
            <a:schemeClr val="accent6"/>
          </a:effectRef>
          <a:fontRef idx="minor">
            <a:schemeClr val="dk1"/>
          </a:fontRef>
        </p:style>
        <p:txBody>
          <a:bodyPr anchor="ctr"/>
          <a:lstStyle/>
          <a:p>
            <a:pPr algn="ctr"/>
            <a:r>
              <a:rPr lang="es-PE" sz="1600" cap="none" dirty="0"/>
              <a:t>Encuestas cara a cara mediante </a:t>
            </a:r>
            <a:r>
              <a:rPr lang="es-PE" sz="1600" cap="none" dirty="0" err="1"/>
              <a:t>tablets</a:t>
            </a:r>
            <a:r>
              <a:rPr lang="es-PE" sz="1600" cap="none" dirty="0"/>
              <a:t>.</a:t>
            </a:r>
          </a:p>
        </p:txBody>
      </p:sp>
      <p:sp>
        <p:nvSpPr>
          <p:cNvPr id="19" name="Marcador de texto 18"/>
          <p:cNvSpPr>
            <a:spLocks noGrp="1"/>
          </p:cNvSpPr>
          <p:nvPr>
            <p:ph type="body" sz="quarter" idx="27"/>
          </p:nvPr>
        </p:nvSpPr>
        <p:spPr>
          <a:xfrm>
            <a:off x="9267365" y="2505910"/>
            <a:ext cx="2549492" cy="2841093"/>
          </a:xfrm>
          <a:ln>
            <a:solidFill>
              <a:srgbClr val="ED1C24"/>
            </a:solidFill>
          </a:ln>
        </p:spPr>
        <p:style>
          <a:lnRef idx="2">
            <a:schemeClr val="accent3"/>
          </a:lnRef>
          <a:fillRef idx="1">
            <a:schemeClr val="lt1"/>
          </a:fillRef>
          <a:effectRef idx="0">
            <a:schemeClr val="accent3"/>
          </a:effectRef>
          <a:fontRef idx="minor">
            <a:schemeClr val="dk1"/>
          </a:fontRef>
        </p:style>
        <p:txBody>
          <a:bodyPr anchor="ctr"/>
          <a:lstStyle/>
          <a:p>
            <a:pPr algn="ctr"/>
            <a:r>
              <a:rPr lang="es-PE" sz="1600" cap="none" dirty="0"/>
              <a:t>Del 20 al 30 de agosto del 2017</a:t>
            </a:r>
          </a:p>
        </p:txBody>
      </p:sp>
    </p:spTree>
    <p:extLst>
      <p:ext uri="{BB962C8B-B14F-4D97-AF65-F5344CB8AC3E}">
        <p14:creationId xmlns:p14="http://schemas.microsoft.com/office/powerpoint/2010/main" val="144115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371964" y="248889"/>
            <a:ext cx="8479502" cy="379437"/>
          </a:xfrm>
        </p:spPr>
        <p:txBody>
          <a:bodyPr/>
          <a:lstStyle/>
          <a:p>
            <a:r>
              <a:rPr lang="es-PE" sz="2757" dirty="0"/>
              <a:t>Muestra</a:t>
            </a:r>
          </a:p>
        </p:txBody>
      </p:sp>
      <p:pic>
        <p:nvPicPr>
          <p:cNvPr id="16" name="Imagen 15"/>
          <p:cNvPicPr>
            <a:picLocks noChangeAspect="1"/>
          </p:cNvPicPr>
          <p:nvPr/>
        </p:nvPicPr>
        <p:blipFill rotWithShape="1">
          <a:blip r:embed="rId2">
            <a:extLst>
              <a:ext uri="{BEBA8EAE-BF5A-486C-A8C5-ECC9F3942E4B}">
                <a14:imgProps xmlns:a14="http://schemas.microsoft.com/office/drawing/2010/main">
                  <a14:imgLayer r:embed="rId3">
                    <a14:imgEffect>
                      <a14:backgroundRemoval t="1967" b="90167" l="0" r="81000"/>
                    </a14:imgEffect>
                  </a14:imgLayer>
                </a14:imgProps>
              </a:ext>
              <a:ext uri="{28A0092B-C50C-407E-A947-70E740481C1C}">
                <a14:useLocalDpi xmlns:a14="http://schemas.microsoft.com/office/drawing/2010/main" val="0"/>
              </a:ext>
            </a:extLst>
          </a:blip>
          <a:srcRect l="2766" t="1394" r="19315" b="8259"/>
          <a:stretch/>
        </p:blipFill>
        <p:spPr>
          <a:xfrm>
            <a:off x="0" y="704836"/>
            <a:ext cx="4433903" cy="6099978"/>
          </a:xfrm>
          <a:prstGeom prst="rect">
            <a:avLst/>
          </a:prstGeom>
        </p:spPr>
      </p:pic>
      <p:graphicFrame>
        <p:nvGraphicFramePr>
          <p:cNvPr id="17" name="Tabla 16"/>
          <p:cNvGraphicFramePr>
            <a:graphicFrameLocks noGrp="1"/>
          </p:cNvGraphicFramePr>
          <p:nvPr>
            <p:extLst/>
          </p:nvPr>
        </p:nvGraphicFramePr>
        <p:xfrm>
          <a:off x="4809571" y="1178952"/>
          <a:ext cx="6368700" cy="4952284"/>
        </p:xfrm>
        <a:graphic>
          <a:graphicData uri="http://schemas.openxmlformats.org/drawingml/2006/table">
            <a:tbl>
              <a:tblPr>
                <a:tableStyleId>{E8B1032C-EA38-4F05-BA0D-38AFFFC7BED3}</a:tableStyleId>
              </a:tblPr>
              <a:tblGrid>
                <a:gridCol w="1396198">
                  <a:extLst>
                    <a:ext uri="{9D8B030D-6E8A-4147-A177-3AD203B41FA5}">
                      <a16:colId xmlns="" xmlns:a16="http://schemas.microsoft.com/office/drawing/2014/main" val="3397269381"/>
                    </a:ext>
                  </a:extLst>
                </a:gridCol>
                <a:gridCol w="1644041">
                  <a:extLst>
                    <a:ext uri="{9D8B030D-6E8A-4147-A177-3AD203B41FA5}">
                      <a16:colId xmlns="" xmlns:a16="http://schemas.microsoft.com/office/drawing/2014/main" val="2079230615"/>
                    </a:ext>
                  </a:extLst>
                </a:gridCol>
                <a:gridCol w="2190080">
                  <a:extLst>
                    <a:ext uri="{9D8B030D-6E8A-4147-A177-3AD203B41FA5}">
                      <a16:colId xmlns="" xmlns:a16="http://schemas.microsoft.com/office/drawing/2014/main" val="340561729"/>
                    </a:ext>
                  </a:extLst>
                </a:gridCol>
                <a:gridCol w="1138381">
                  <a:extLst>
                    <a:ext uri="{9D8B030D-6E8A-4147-A177-3AD203B41FA5}">
                      <a16:colId xmlns="" xmlns:a16="http://schemas.microsoft.com/office/drawing/2014/main" val="239627466"/>
                    </a:ext>
                  </a:extLst>
                </a:gridCol>
              </a:tblGrid>
              <a:tr h="252410">
                <a:tc>
                  <a:txBody>
                    <a:bodyPr/>
                    <a:lstStyle/>
                    <a:p>
                      <a:pPr algn="ctr" fontAlgn="ctr"/>
                      <a:r>
                        <a:rPr lang="es-PE" sz="1600" b="1" u="none" strike="noStrike" dirty="0">
                          <a:solidFill>
                            <a:schemeClr val="bg1"/>
                          </a:solidFill>
                          <a:effectLst/>
                        </a:rPr>
                        <a:t>Región</a:t>
                      </a:r>
                      <a:endParaRPr lang="es-PE" sz="1600" b="1" i="0" u="none" strike="noStrike" dirty="0">
                        <a:solidFill>
                          <a:schemeClr val="bg1"/>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solidFill>
                      <a:srgbClr val="2F469C"/>
                    </a:solidFill>
                  </a:tcPr>
                </a:tc>
                <a:tc>
                  <a:txBody>
                    <a:bodyPr/>
                    <a:lstStyle/>
                    <a:p>
                      <a:pPr algn="ctr" fontAlgn="ctr"/>
                      <a:r>
                        <a:rPr lang="es-PE" sz="1600" b="1" u="none" strike="noStrike" dirty="0">
                          <a:solidFill>
                            <a:schemeClr val="bg1"/>
                          </a:solidFill>
                          <a:effectLst/>
                        </a:rPr>
                        <a:t>Departamento</a:t>
                      </a:r>
                      <a:endParaRPr lang="es-PE" sz="1600" b="1" i="0" u="none" strike="noStrike" dirty="0">
                        <a:solidFill>
                          <a:schemeClr val="bg1"/>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solidFill>
                      <a:srgbClr val="2F469C"/>
                    </a:solidFill>
                  </a:tcPr>
                </a:tc>
                <a:tc>
                  <a:txBody>
                    <a:bodyPr/>
                    <a:lstStyle/>
                    <a:p>
                      <a:pPr algn="ctr" fontAlgn="ctr"/>
                      <a:r>
                        <a:rPr lang="es-PE" sz="1600" b="1" u="none" strike="noStrike" dirty="0">
                          <a:solidFill>
                            <a:schemeClr val="bg1"/>
                          </a:solidFill>
                          <a:effectLst/>
                        </a:rPr>
                        <a:t>Localidad</a:t>
                      </a:r>
                      <a:endParaRPr lang="es-PE" sz="1600" b="1" i="0" u="none" strike="noStrike" dirty="0">
                        <a:solidFill>
                          <a:schemeClr val="bg1"/>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solidFill>
                      <a:srgbClr val="2F469C"/>
                    </a:solidFill>
                  </a:tcPr>
                </a:tc>
                <a:tc>
                  <a:txBody>
                    <a:bodyPr/>
                    <a:lstStyle/>
                    <a:p>
                      <a:pPr algn="ctr" fontAlgn="ctr"/>
                      <a:r>
                        <a:rPr lang="es-PE" sz="1600" b="1" u="none" strike="noStrike" dirty="0">
                          <a:solidFill>
                            <a:schemeClr val="bg1"/>
                          </a:solidFill>
                          <a:effectLst/>
                        </a:rPr>
                        <a:t>Muestra</a:t>
                      </a:r>
                      <a:endParaRPr lang="es-PE" sz="1600" b="1" i="0" u="none" strike="noStrike" dirty="0">
                        <a:solidFill>
                          <a:schemeClr val="bg1"/>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solidFill>
                      <a:srgbClr val="2F469C"/>
                    </a:solidFill>
                  </a:tcPr>
                </a:tc>
                <a:extLst>
                  <a:ext uri="{0D108BD9-81ED-4DB2-BD59-A6C34878D82A}">
                    <a16:rowId xmlns="" xmlns:a16="http://schemas.microsoft.com/office/drawing/2014/main" val="2532962034"/>
                  </a:ext>
                </a:extLst>
              </a:tr>
              <a:tr h="351418">
                <a:tc>
                  <a:txBody>
                    <a:bodyPr/>
                    <a:lstStyle/>
                    <a:p>
                      <a:pPr algn="ctr" fontAlgn="ctr"/>
                      <a:r>
                        <a:rPr lang="es-PE" sz="1600" b="1" u="none" strike="noStrike" dirty="0">
                          <a:effectLst/>
                        </a:rPr>
                        <a:t>Lima</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Lima</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Lima Metropolitana</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533</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1811057962"/>
                  </a:ext>
                </a:extLst>
              </a:tr>
              <a:tr h="252410">
                <a:tc>
                  <a:txBody>
                    <a:bodyPr/>
                    <a:lstStyle/>
                    <a:p>
                      <a:pPr algn="ctr" fontAlgn="ctr"/>
                      <a:r>
                        <a:rPr lang="es-PE" sz="1600" b="1" u="none" strike="noStrike" dirty="0">
                          <a:effectLst/>
                        </a:rPr>
                        <a:t>Costa Norte</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Ancash</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Chimbote</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a:effectLst/>
                        </a:rPr>
                        <a:t>40</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796392891"/>
                  </a:ext>
                </a:extLst>
              </a:tr>
              <a:tr h="252410">
                <a:tc>
                  <a:txBody>
                    <a:bodyPr/>
                    <a:lstStyle/>
                    <a:p>
                      <a:pPr algn="ctr" fontAlgn="ctr"/>
                      <a:r>
                        <a:rPr lang="es-PE" sz="1600" b="1" u="none" strike="noStrike" dirty="0">
                          <a:effectLst/>
                        </a:rPr>
                        <a:t>Costa Norte</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La libertad</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Trujillo</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87</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3982820923"/>
                  </a:ext>
                </a:extLst>
              </a:tr>
              <a:tr h="252410">
                <a:tc>
                  <a:txBody>
                    <a:bodyPr/>
                    <a:lstStyle/>
                    <a:p>
                      <a:pPr algn="ctr" fontAlgn="ctr"/>
                      <a:r>
                        <a:rPr lang="es-PE" sz="1600" b="1" u="none" strike="noStrike" dirty="0">
                          <a:effectLst/>
                        </a:rPr>
                        <a:t>Costa Norte</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Lambayeque</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Chiclayo</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a:effectLst/>
                        </a:rPr>
                        <a:t>60</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2237836457"/>
                  </a:ext>
                </a:extLst>
              </a:tr>
              <a:tr h="252410">
                <a:tc>
                  <a:txBody>
                    <a:bodyPr/>
                    <a:lstStyle/>
                    <a:p>
                      <a:pPr algn="ctr" fontAlgn="ctr"/>
                      <a:r>
                        <a:rPr lang="es-PE" sz="1600" b="1" u="none" strike="noStrike">
                          <a:effectLst/>
                        </a:rPr>
                        <a:t>Costa Norte</a:t>
                      </a:r>
                      <a:endParaRPr lang="es-PE" sz="1600" b="1" i="1" u="none" strike="noStrike">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Piura</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Piura</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a:effectLst/>
                        </a:rPr>
                        <a:t>45</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2865921801"/>
                  </a:ext>
                </a:extLst>
              </a:tr>
              <a:tr h="252410">
                <a:tc>
                  <a:txBody>
                    <a:bodyPr/>
                    <a:lstStyle/>
                    <a:p>
                      <a:pPr algn="ctr" fontAlgn="ctr"/>
                      <a:r>
                        <a:rPr lang="es-PE" sz="1600" b="1" u="none" strike="noStrike" dirty="0">
                          <a:effectLst/>
                        </a:rPr>
                        <a:t>Sierra Norte</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Ancash</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Huaraz</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a:effectLst/>
                        </a:rPr>
                        <a:t>30</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1340380842"/>
                  </a:ext>
                </a:extLst>
              </a:tr>
              <a:tr h="252410">
                <a:tc>
                  <a:txBody>
                    <a:bodyPr/>
                    <a:lstStyle/>
                    <a:p>
                      <a:pPr algn="ctr" fontAlgn="ctr"/>
                      <a:r>
                        <a:rPr lang="es-PE" sz="1600" b="1" u="none" strike="noStrike" dirty="0">
                          <a:effectLst/>
                        </a:rPr>
                        <a:t>Sierra Norte</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Cajamarca</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Cajamarca</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41</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3070658196"/>
                  </a:ext>
                </a:extLst>
              </a:tr>
              <a:tr h="257240">
                <a:tc>
                  <a:txBody>
                    <a:bodyPr/>
                    <a:lstStyle/>
                    <a:p>
                      <a:pPr algn="ctr" fontAlgn="ctr"/>
                      <a:r>
                        <a:rPr lang="es-PE" sz="1600" b="1" u="none" strike="noStrike" dirty="0">
                          <a:effectLst/>
                        </a:rPr>
                        <a:t>Costa Centro</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Lima</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Cañete</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a:effectLst/>
                        </a:rPr>
                        <a:t>40</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684403013"/>
                  </a:ext>
                </a:extLst>
              </a:tr>
              <a:tr h="257240">
                <a:tc>
                  <a:txBody>
                    <a:bodyPr/>
                    <a:lstStyle/>
                    <a:p>
                      <a:pPr algn="ctr" fontAlgn="ctr"/>
                      <a:r>
                        <a:rPr lang="es-PE" sz="1600" b="1" u="none" strike="noStrike" dirty="0">
                          <a:effectLst/>
                        </a:rPr>
                        <a:t>Sierra Centro</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Huánuco</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Huánuco</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a:effectLst/>
                        </a:rPr>
                        <a:t>25</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3005206893"/>
                  </a:ext>
                </a:extLst>
              </a:tr>
              <a:tr h="257240">
                <a:tc>
                  <a:txBody>
                    <a:bodyPr/>
                    <a:lstStyle/>
                    <a:p>
                      <a:pPr algn="ctr" fontAlgn="ctr"/>
                      <a:r>
                        <a:rPr lang="es-PE" sz="1600" b="1" u="none" strike="noStrike" dirty="0">
                          <a:effectLst/>
                        </a:rPr>
                        <a:t>Sierra Centro</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Junín</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Huancayo</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a:effectLst/>
                        </a:rPr>
                        <a:t>45</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4185329388"/>
                  </a:ext>
                </a:extLst>
              </a:tr>
              <a:tr h="252410">
                <a:tc>
                  <a:txBody>
                    <a:bodyPr/>
                    <a:lstStyle/>
                    <a:p>
                      <a:pPr algn="ctr" fontAlgn="ctr"/>
                      <a:r>
                        <a:rPr lang="es-PE" sz="1600" b="1" u="none" strike="noStrike" dirty="0">
                          <a:effectLst/>
                        </a:rPr>
                        <a:t>Costa Sur</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Arequipa</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Arequipa</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a:effectLst/>
                        </a:rPr>
                        <a:t>100</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1791764559"/>
                  </a:ext>
                </a:extLst>
              </a:tr>
              <a:tr h="252410">
                <a:tc>
                  <a:txBody>
                    <a:bodyPr/>
                    <a:lstStyle/>
                    <a:p>
                      <a:pPr algn="ctr" fontAlgn="ctr"/>
                      <a:r>
                        <a:rPr lang="es-PE" sz="1600" b="1" u="none" strike="noStrike" dirty="0">
                          <a:effectLst/>
                        </a:rPr>
                        <a:t>Costa Sur</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Ica</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Ica</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41</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2646191888"/>
                  </a:ext>
                </a:extLst>
              </a:tr>
              <a:tr h="252410">
                <a:tc>
                  <a:txBody>
                    <a:bodyPr/>
                    <a:lstStyle/>
                    <a:p>
                      <a:pPr algn="ctr" fontAlgn="ctr"/>
                      <a:r>
                        <a:rPr lang="es-PE" sz="1600" b="1" u="none" strike="noStrike" dirty="0">
                          <a:effectLst/>
                        </a:rPr>
                        <a:t>Sierra Sur</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Ayacucho</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Ayacucho</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a:effectLst/>
                        </a:rPr>
                        <a:t>20</a:t>
                      </a:r>
                      <a:endParaRPr lang="es-PE" sz="1600" b="0" i="1" u="none" strike="noStrike">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748267596"/>
                  </a:ext>
                </a:extLst>
              </a:tr>
              <a:tr h="252410">
                <a:tc>
                  <a:txBody>
                    <a:bodyPr/>
                    <a:lstStyle/>
                    <a:p>
                      <a:pPr algn="ctr" fontAlgn="ctr"/>
                      <a:r>
                        <a:rPr lang="es-PE" sz="1600" b="1" u="none" strike="noStrike" dirty="0">
                          <a:effectLst/>
                        </a:rPr>
                        <a:t>Sierra Sur</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Cusco</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Cusco</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51</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2042356397"/>
                  </a:ext>
                </a:extLst>
              </a:tr>
              <a:tr h="252410">
                <a:tc>
                  <a:txBody>
                    <a:bodyPr/>
                    <a:lstStyle/>
                    <a:p>
                      <a:pPr algn="ctr" fontAlgn="ctr"/>
                      <a:r>
                        <a:rPr lang="es-PE" sz="1600" b="1" u="none" strike="noStrike" dirty="0">
                          <a:effectLst/>
                        </a:rPr>
                        <a:t>Sierra Sur</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Puno</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Juliaca</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b="0" i="0" u="none" strike="noStrike" dirty="0">
                          <a:solidFill>
                            <a:schemeClr val="tx1"/>
                          </a:solidFill>
                          <a:effectLst/>
                          <a:latin typeface="+mn-lt"/>
                        </a:rPr>
                        <a:t>34</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1603330071"/>
                  </a:ext>
                </a:extLst>
              </a:tr>
              <a:tr h="252410">
                <a:tc>
                  <a:txBody>
                    <a:bodyPr/>
                    <a:lstStyle/>
                    <a:p>
                      <a:pPr algn="ctr" fontAlgn="ctr"/>
                      <a:r>
                        <a:rPr lang="es-PE" sz="1600" b="1" u="none" strike="noStrike" dirty="0">
                          <a:effectLst/>
                        </a:rPr>
                        <a:t>Selva</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Loreto</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Iquitos</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75</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3315528527"/>
                  </a:ext>
                </a:extLst>
              </a:tr>
              <a:tr h="287566">
                <a:tc>
                  <a:txBody>
                    <a:bodyPr/>
                    <a:lstStyle/>
                    <a:p>
                      <a:pPr algn="ctr" fontAlgn="ctr"/>
                      <a:r>
                        <a:rPr lang="es-PE" sz="1600" b="1" u="none" strike="noStrike" dirty="0">
                          <a:effectLst/>
                        </a:rPr>
                        <a:t>Selva</a:t>
                      </a:r>
                      <a:endParaRPr lang="es-PE" sz="1600" b="1"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ctr"/>
                      <a:r>
                        <a:rPr lang="es-PE" sz="1600" u="none" strike="noStrike" dirty="0">
                          <a:effectLst/>
                        </a:rPr>
                        <a:t>Ucayali</a:t>
                      </a:r>
                      <a:endParaRPr lang="es-PE" sz="1600" b="0" i="1" u="none" strike="noStrike" dirty="0">
                        <a:solidFill>
                          <a:srgbClr val="000000"/>
                        </a:solidFill>
                        <a:effectLst/>
                        <a:latin typeface="Calibri" panose="020F0502020204030204" pitchFamily="34" charset="0"/>
                      </a:endParaRPr>
                    </a:p>
                  </a:txBody>
                  <a:tcPr marL="82174"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Pucallpa</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tc>
                  <a:txBody>
                    <a:bodyPr/>
                    <a:lstStyle/>
                    <a:p>
                      <a:pPr algn="ctr" fontAlgn="b"/>
                      <a:r>
                        <a:rPr lang="es-PE" sz="1600" u="none" strike="noStrike" dirty="0">
                          <a:effectLst/>
                        </a:rPr>
                        <a:t>46</a:t>
                      </a:r>
                      <a:endParaRPr lang="es-PE" sz="1600" b="0" i="1" u="none" strike="noStrike" dirty="0">
                        <a:solidFill>
                          <a:srgbClr val="000000"/>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tcPr>
                </a:tc>
                <a:extLst>
                  <a:ext uri="{0D108BD9-81ED-4DB2-BD59-A6C34878D82A}">
                    <a16:rowId xmlns="" xmlns:a16="http://schemas.microsoft.com/office/drawing/2014/main" val="4286859967"/>
                  </a:ext>
                </a:extLst>
              </a:tr>
              <a:tr h="252410">
                <a:tc>
                  <a:txBody>
                    <a:bodyPr/>
                    <a:lstStyle/>
                    <a:p>
                      <a:pPr algn="l" fontAlgn="ctr"/>
                      <a:r>
                        <a:rPr lang="es-PE" sz="1600" b="1" u="none" strike="noStrike" dirty="0">
                          <a:solidFill>
                            <a:schemeClr val="bg1"/>
                          </a:solidFill>
                          <a:effectLst/>
                        </a:rPr>
                        <a:t>Total </a:t>
                      </a:r>
                      <a:endParaRPr lang="es-PE" sz="1600" b="1" i="1" u="none" strike="noStrike" dirty="0">
                        <a:solidFill>
                          <a:schemeClr val="bg1"/>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solidFill>
                      <a:srgbClr val="283C84"/>
                    </a:solidFill>
                  </a:tcPr>
                </a:tc>
                <a:tc>
                  <a:txBody>
                    <a:bodyPr/>
                    <a:lstStyle/>
                    <a:p>
                      <a:pPr algn="l" fontAlgn="ctr"/>
                      <a:r>
                        <a:rPr lang="es-PE" sz="1600" b="1" u="none" strike="noStrike" dirty="0">
                          <a:solidFill>
                            <a:schemeClr val="bg1"/>
                          </a:solidFill>
                          <a:effectLst/>
                        </a:rPr>
                        <a:t> </a:t>
                      </a:r>
                      <a:endParaRPr lang="es-PE" sz="1600" b="1" i="1" u="none" strike="noStrike" dirty="0">
                        <a:solidFill>
                          <a:schemeClr val="bg1"/>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solidFill>
                      <a:srgbClr val="283C84"/>
                    </a:solidFill>
                  </a:tcPr>
                </a:tc>
                <a:tc>
                  <a:txBody>
                    <a:bodyPr/>
                    <a:lstStyle/>
                    <a:p>
                      <a:pPr algn="ctr" fontAlgn="ctr"/>
                      <a:r>
                        <a:rPr lang="es-PE" sz="1600" b="1" u="none" strike="noStrike" dirty="0">
                          <a:solidFill>
                            <a:schemeClr val="bg1"/>
                          </a:solidFill>
                          <a:effectLst/>
                        </a:rPr>
                        <a:t> </a:t>
                      </a:r>
                      <a:endParaRPr lang="es-PE" sz="1600" b="1" i="1" u="none" strike="noStrike" dirty="0">
                        <a:solidFill>
                          <a:schemeClr val="bg1"/>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solidFill>
                      <a:srgbClr val="283C84"/>
                    </a:solidFill>
                  </a:tcPr>
                </a:tc>
                <a:tc>
                  <a:txBody>
                    <a:bodyPr/>
                    <a:lstStyle/>
                    <a:p>
                      <a:pPr algn="ctr" fontAlgn="ctr"/>
                      <a:r>
                        <a:rPr lang="es-PE" sz="1600" b="1" u="none" strike="noStrike" dirty="0">
                          <a:solidFill>
                            <a:schemeClr val="bg1"/>
                          </a:solidFill>
                          <a:effectLst/>
                        </a:rPr>
                        <a:t>1,314</a:t>
                      </a:r>
                      <a:endParaRPr lang="es-PE" sz="1600" b="1" i="1" u="none" strike="noStrike" dirty="0">
                        <a:solidFill>
                          <a:schemeClr val="bg1"/>
                        </a:solidFill>
                        <a:effectLst/>
                        <a:latin typeface="Calibri" panose="020F0502020204030204" pitchFamily="34" charset="0"/>
                      </a:endParaRPr>
                    </a:p>
                  </a:txBody>
                  <a:tcPr marL="9130" marR="9130" marT="9130" marB="0" anchor="ctr">
                    <a:lnL w="12700" cap="flat" cmpd="sng" algn="ctr">
                      <a:solidFill>
                        <a:srgbClr val="283C84"/>
                      </a:solidFill>
                      <a:prstDash val="solid"/>
                      <a:round/>
                      <a:headEnd type="none" w="med" len="med"/>
                      <a:tailEnd type="none" w="med" len="med"/>
                    </a:lnL>
                    <a:lnR w="12700" cap="flat" cmpd="sng" algn="ctr">
                      <a:solidFill>
                        <a:srgbClr val="283C84"/>
                      </a:solidFill>
                      <a:prstDash val="solid"/>
                      <a:round/>
                      <a:headEnd type="none" w="med" len="med"/>
                      <a:tailEnd type="none" w="med" len="med"/>
                    </a:lnR>
                    <a:lnT w="12700" cap="flat" cmpd="sng" algn="ctr">
                      <a:solidFill>
                        <a:srgbClr val="283C84"/>
                      </a:solidFill>
                      <a:prstDash val="solid"/>
                      <a:round/>
                      <a:headEnd type="none" w="med" len="med"/>
                      <a:tailEnd type="none" w="med" len="med"/>
                    </a:lnT>
                    <a:lnB w="12700" cap="flat" cmpd="sng" algn="ctr">
                      <a:solidFill>
                        <a:srgbClr val="283C84"/>
                      </a:solidFill>
                      <a:prstDash val="solid"/>
                      <a:round/>
                      <a:headEnd type="none" w="med" len="med"/>
                      <a:tailEnd type="none" w="med" len="med"/>
                    </a:lnB>
                    <a:solidFill>
                      <a:srgbClr val="283C84"/>
                    </a:solidFill>
                  </a:tcPr>
                </a:tc>
                <a:extLst>
                  <a:ext uri="{0D108BD9-81ED-4DB2-BD59-A6C34878D82A}">
                    <a16:rowId xmlns="" xmlns:a16="http://schemas.microsoft.com/office/drawing/2014/main" val="4284815407"/>
                  </a:ext>
                </a:extLst>
              </a:tr>
            </a:tbl>
          </a:graphicData>
        </a:graphic>
      </p:graphicFrame>
    </p:spTree>
    <p:extLst>
      <p:ext uri="{BB962C8B-B14F-4D97-AF65-F5344CB8AC3E}">
        <p14:creationId xmlns:p14="http://schemas.microsoft.com/office/powerpoint/2010/main" val="137338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000" b="-1000"/>
          </a:stretch>
        </a:blipFill>
        <a:effectLst/>
      </p:bgPr>
    </p:bg>
    <p:spTree>
      <p:nvGrpSpPr>
        <p:cNvPr id="1" name=""/>
        <p:cNvGrpSpPr/>
        <p:nvPr/>
      </p:nvGrpSpPr>
      <p:grpSpPr>
        <a:xfrm>
          <a:off x="0" y="0"/>
          <a:ext cx="0" cy="0"/>
          <a:chOff x="0" y="0"/>
          <a:chExt cx="0" cy="0"/>
        </a:xfrm>
      </p:grpSpPr>
      <p:sp>
        <p:nvSpPr>
          <p:cNvPr id="22" name="CuadroTexto 21"/>
          <p:cNvSpPr txBox="1"/>
          <p:nvPr/>
        </p:nvSpPr>
        <p:spPr>
          <a:xfrm>
            <a:off x="1101758" y="2484371"/>
            <a:ext cx="9311199" cy="1848316"/>
          </a:xfrm>
          <a:prstGeom prst="rect">
            <a:avLst/>
          </a:prstGeom>
        </p:spPr>
        <p:txBody>
          <a:bodyPr vert="horz" wrap="square" lIns="0" tIns="0" rIns="0" bIns="0" rtlCol="0">
            <a:spAutoFit/>
          </a:bodyPr>
          <a:lstStyle/>
          <a:p>
            <a:pPr marL="4689" algn="ctr" defTabSz="900227"/>
            <a:r>
              <a:rPr lang="es-PE" sz="6005" b="1" kern="0" dirty="0">
                <a:solidFill>
                  <a:schemeClr val="bg1"/>
                </a:solidFill>
                <a:effectLst>
                  <a:outerShdw blurRad="38100" dist="38100" dir="2700000" algn="tl">
                    <a:srgbClr val="000000">
                      <a:alpha val="43137"/>
                    </a:srgbClr>
                  </a:outerShdw>
                </a:effectLst>
              </a:rPr>
              <a:t>EL CONTEXTO EN EL QUE NOS ENCONTRAMOS</a:t>
            </a:r>
          </a:p>
        </p:txBody>
      </p:sp>
    </p:spTree>
    <p:extLst>
      <p:ext uri="{BB962C8B-B14F-4D97-AF65-F5344CB8AC3E}">
        <p14:creationId xmlns:p14="http://schemas.microsoft.com/office/powerpoint/2010/main" val="4286512406"/>
      </p:ext>
    </p:extLst>
  </p:cSld>
  <p:clrMapOvr>
    <a:masterClrMapping/>
  </p:clrMapOvr>
</p:sld>
</file>

<file path=ppt/theme/theme1.xml><?xml version="1.0" encoding="utf-8"?>
<a:theme xmlns:a="http://schemas.openxmlformats.org/drawingml/2006/main" name="Widescreen Ipsos Public Affairs 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extLst>
    <a:ext uri="{05A4C25C-085E-4340-85A3-A5531E510DB2}">
      <thm15:themeFamily xmlns:thm15="http://schemas.microsoft.com/office/thememl/2012/main" name="Presentación1" id="{A5036131-7E36-40C1-A749-9141B7F39A33}" vid="{8EA38587-237A-41A7-9A9C-6B026AA527C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4218</Words>
  <Application>Microsoft Office PowerPoint</Application>
  <PresentationFormat>Panorámica</PresentationFormat>
  <Paragraphs>837</Paragraphs>
  <Slides>61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61</vt:i4>
      </vt:variant>
    </vt:vector>
  </HeadingPairs>
  <TitlesOfParts>
    <vt:vector size="66" baseType="lpstr">
      <vt:lpstr>Arial</vt:lpstr>
      <vt:lpstr>Calibri</vt:lpstr>
      <vt:lpstr>Times New Roman</vt:lpstr>
      <vt:lpstr>Wingdings</vt:lpstr>
      <vt:lpstr>Widescreen Ipsos Public Affairs Template</vt:lpstr>
      <vt:lpstr>Décima encuesta nacional sobre percepciones de corrupción</vt:lpstr>
      <vt:lpstr>Presentación de PowerPoint</vt:lpstr>
      <vt:lpstr>Presentación de PowerPoint</vt:lpstr>
      <vt:lpstr>Resumen ejecutivo</vt:lpstr>
      <vt:lpstr>Resumen ejecutivo</vt:lpstr>
      <vt:lpstr>Presentación de PowerPoint</vt:lpstr>
      <vt:lpstr>Metodología</vt:lpstr>
      <vt:lpstr>Muestra</vt:lpstr>
      <vt:lpstr>Presentación de PowerPoint</vt:lpstr>
      <vt:lpstr>Presentación de PowerPoint</vt:lpstr>
      <vt:lpstr>Presentación de PowerPoint</vt:lpstr>
      <vt:lpstr>Dada su implicancia en la política nacional, dos de cada tres ha escuchado hablar sobre el caso Lava Jato. Este hecho ha significado para muchos mayor desconfianza en el Estado.</vt:lpstr>
      <vt:lpstr>Presentación de PowerPoint</vt:lpstr>
      <vt:lpstr>Perfil del entrevistado</vt:lpstr>
      <vt:lpstr>Perfil del entrevistado</vt:lpstr>
      <vt:lpstr>Presentación de PowerPoint</vt:lpstr>
      <vt:lpstr>Presentación de PowerPoint</vt:lpstr>
      <vt:lpstr>Presentación de PowerPoint</vt:lpstr>
      <vt:lpstr>La corrupción es uno de los principales problemas del país y ha aumentado en los últimos años.</vt:lpstr>
      <vt:lpstr>Este problema preocupa más a los hombres, de niveles altos y con mayor nivel educativo.</vt:lpstr>
      <vt:lpstr>La delincuencia es una preocupación mayor en Lima, mientras que al interior del país, la corrupción es el principal problema.</vt:lpstr>
      <vt:lpstr>La corrupción de funcionarios y autoridades continúa siendo el principal problema que enfrenta el Estado. </vt:lpstr>
      <vt:lpstr>Presentación de PowerPoint</vt:lpstr>
      <vt:lpstr>Para los encuestados, la corrupción impacta en la economía familiar y reduce su confianza en el Estado.</vt:lpstr>
      <vt:lpstr>Presentación de PowerPoint</vt:lpstr>
      <vt:lpstr>La tolerancia a la microcorrupción ha disminuido con respecto a la medición anterior. Sin embargo, dos de cada tres aún no consideran como negativo estos hechos.</vt:lpstr>
      <vt:lpstr>La mayoría declara no haber pagado coimas. Entre los que sí lo hicieron, este pago fue a un policía.</vt:lpstr>
      <vt:lpstr>De igual manera, a la gran mayoría no le fue solicitada una coima para recibir algún servicio público o en el trabajo.</vt:lpstr>
      <vt:lpstr>Entre los que declaran haber dado alguna coima, las principales razones incluyen para evitar mayores sanciones y porque sino las cosas no funcionan.</vt:lpstr>
      <vt:lpstr>Tan solo una minoría declara haber denunciado el pedido de coimas. </vt:lpstr>
      <vt:lpstr>Presentación de PowerPoint</vt:lpstr>
      <vt:lpstr>En general, la tolerancia a la corrupción en la política ha disminuido. Sin embargo, uno de cada cinco cree que no se debe condenar a funcionarios corruptos si es que hacen obras que beneficien a la población</vt:lpstr>
      <vt:lpstr>Entre los informados, la percepción de infiltración del crimen en la política es mayor. Esto se manifiesta a través del financiamiento de campañas.</vt:lpstr>
      <vt:lpstr>El gobierno de Alan García es percibido como el más corrupto. Sin embargo, la percepción general de corrupción en los últimos gobiernos varía según la edad. </vt:lpstr>
      <vt:lpstr>Solo uno de cada cuatro encuestados considera eficaz la labor del gobierno de Pedro Pablo Kuczynski en la lucha contra la corrupción.</vt:lpstr>
      <vt:lpstr>Los tres poderes del Estado, Ejecutivo, Legislativo y Judicial, se encuentran entre los peor evaluados por los encuestados, en la lucha contra la corrupción.</vt:lpstr>
      <vt:lpstr>Para los entrevistados, el Poder Judicial y el Congreso son unas de las instituciones más corruptas. La percepción de corrupción en la policía ha disminuido.</vt:lpstr>
      <vt:lpstr>Si bien la percepción de corrupción en la policía ha disminuido, esta continúa siendo percibida como la más fácil de corromper.</vt:lpstr>
      <vt:lpstr>Los beneficios de un país sin corrupción, para los encuestados, son mayor crecimiento de la economía y más confianza en el Estado.</vt:lpstr>
      <vt:lpstr>Un tercio considera que la corrupción es inevitable, por lo que solo uno de cada cuatro confía en que la política en el país mejore. </vt:lpstr>
      <vt:lpstr>Presentación de PowerPoint</vt:lpstr>
      <vt:lpstr>La percepción de corrupción está generalizada para el ámbito público como para el privado.</vt:lpstr>
      <vt:lpstr>Para los encuestados, la burocracia es una de las razones por las que los empresarios tienen que recurrir al pago de sobornos.</vt:lpstr>
      <vt:lpstr>Sin embargo, para la gran mayoría el empresario también es cómplice del funcionario al aceptar pagar una coima.</vt:lpstr>
      <vt:lpstr>La mayoría reconoce que la informalidad es negativa para el país. Entre los principales problemas destacan la menor recaudación fiscal y la corrupción.</vt:lpstr>
      <vt:lpstr>Para la mayoría, en las empresas informales hay más corrupción que en las formales. Sin embargo, para un tercio son pocas las empresas privadas comprometidas en la lucha contra la corrupción.</vt:lpstr>
      <vt:lpstr>Presentación de PowerPoint</vt:lpstr>
      <vt:lpstr>La confianza interpersonal es baja. La desconfianza es mayor al interior del país y entre los menos informados.</vt:lpstr>
      <vt:lpstr>La gran mayoría está informada acerca de los casos de corrupción en nuestro país, especialmente en Lima.</vt:lpstr>
      <vt:lpstr>Sin embargo, la corrupción es un problema que no habría visto mejoras en los últimos cinco años. </vt:lpstr>
      <vt:lpstr>Además, dado los hechos de corrupción del último año, un tercio considera que este problema seguirá igual en los próximos años. </vt:lpstr>
      <vt:lpstr>Aquellos con una percepción negativa sobre la economía tienen una menor esperanza en que la corrupción disminuya en los próximos años. </vt:lpstr>
      <vt:lpstr>La poca confianza en el Poder Judicial aumenta la percepción de una lucha contra la corrupción poco efectiva.</vt:lpstr>
      <vt:lpstr>En ese sentido, la mayor responsabilidad en la lucha contra la corrupción recae sobre el Presidente de la República.</vt:lpstr>
      <vt:lpstr>Las principales medidas propuestas por la ciudadanía incluyen cambios en el sistema judicial del país, incrementando sanciones y reformando el sistema en sí.</vt:lpstr>
      <vt:lpstr>Así mismo, se reconoce que al denunciar actos de corrupción, evitando pagar coimas y no votando por candidatos corruptos, la ciudadanía colabora en la lucha contra la corrupción.</vt:lpstr>
      <vt:lpstr>Presentación de PowerPoint</vt:lpstr>
      <vt:lpstr>La mayoría de encuestados está de acuerdo con la propuesta de contar con personas externas en la Comisión de Ética del Congreso.</vt:lpstr>
      <vt:lpstr>Dos de cada cinco se muestran optimistas luego del cambio de Contralor General.</vt:lpstr>
      <vt:lpstr>La mayoría de encuestados está de acuerdo con impedir postular a un cargo a personas encarceladas e investigadas por corrupción. </vt:lpstr>
      <vt:lpstr>Décima encuesta nacional sobre percepciones de corrupción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Décima encuesta anticorrupción</dc:title>
  <dc:creator>Almendra Piedra</dc:creator>
  <cp:lastModifiedBy>Usuario</cp:lastModifiedBy>
  <cp:revision>115</cp:revision>
  <cp:lastPrinted>2017-09-18T16:17:28Z</cp:lastPrinted>
  <dcterms:created xsi:type="dcterms:W3CDTF">2017-09-14T13:59:16Z</dcterms:created>
  <dcterms:modified xsi:type="dcterms:W3CDTF">2017-09-27T17:02:52Z</dcterms:modified>
</cp:coreProperties>
</file>