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328" r:id="rId3"/>
    <p:sldId id="345" r:id="rId4"/>
    <p:sldId id="343" r:id="rId5"/>
    <p:sldId id="348" r:id="rId6"/>
    <p:sldId id="330" r:id="rId7"/>
    <p:sldId id="335" r:id="rId8"/>
    <p:sldId id="349" r:id="rId9"/>
    <p:sldId id="329" r:id="rId10"/>
    <p:sldId id="350" r:id="rId11"/>
    <p:sldId id="338" r:id="rId12"/>
    <p:sldId id="337" r:id="rId13"/>
    <p:sldId id="332" r:id="rId14"/>
    <p:sldId id="351" r:id="rId15"/>
    <p:sldId id="331" r:id="rId16"/>
    <p:sldId id="352" r:id="rId17"/>
    <p:sldId id="344" r:id="rId18"/>
    <p:sldId id="341" r:id="rId19"/>
    <p:sldId id="34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heywood\Local%20Settings\Temporary%20Internet%20Files\Content.Outlook\8966QREP\AME%20report_JUNE%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heywood\Local%20Settings\Temporary%20Internet%20Files\Content.Outlook\8966QREP\AME%20report_JUNE%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heywood\Local%20Settings\Temporary%20Internet%20Files\Content.Outlook\8966QREP\AME%20report_JUNE%20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heywood\Local%20Settings\Temporary%20Internet%20Files\Content.Outlook\8966QREP\AME%20report_JUNE%2012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87737041719342"/>
          <c:y val="7.1666783311821802E-2"/>
          <c:w val="0.78002528445006325"/>
          <c:h val="0.846668044707103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'[AME report_JUNE 12.xls]GCB_2'!$P$3</c:f>
              <c:strCache>
                <c:ptCount val="1"/>
                <c:pt idx="0">
                  <c:v>Disminuyó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12.xls]GCB_2'!$O$4:$O$18</c:f>
              <c:strCache>
                <c:ptCount val="15"/>
                <c:pt idx="0">
                  <c:v>Uruguay</c:v>
                </c:pt>
                <c:pt idx="1">
                  <c:v>Perú</c:v>
                </c:pt>
                <c:pt idx="2">
                  <c:v>Brasil</c:v>
                </c:pt>
                <c:pt idx="3">
                  <c:v>Canadá</c:v>
                </c:pt>
                <c:pt idx="4">
                  <c:v>El Salvador</c:v>
                </c:pt>
                <c:pt idx="5">
                  <c:v>Colombia</c:v>
                </c:pt>
                <c:pt idx="6">
                  <c:v>Bolivia</c:v>
                </c:pt>
                <c:pt idx="7">
                  <c:v>Estados Unidos</c:v>
                </c:pt>
                <c:pt idx="8">
                  <c:v>Chile</c:v>
                </c:pt>
                <c:pt idx="9">
                  <c:v>Paraguay</c:v>
                </c:pt>
                <c:pt idx="10">
                  <c:v>Jamaica</c:v>
                </c:pt>
                <c:pt idx="11">
                  <c:v>Venezuela</c:v>
                </c:pt>
                <c:pt idx="12">
                  <c:v>México</c:v>
                </c:pt>
                <c:pt idx="13">
                  <c:v>Argentina</c:v>
                </c:pt>
                <c:pt idx="14">
                  <c:v>AME</c:v>
                </c:pt>
              </c:strCache>
            </c:strRef>
          </c:cat>
          <c:val>
            <c:numRef>
              <c:f>'[AME report_JUNE 12.xls]GCB_2'!$P$4:$P$18</c:f>
              <c:numCache>
                <c:formatCode>0%</c:formatCode>
                <c:ptCount val="15"/>
                <c:pt idx="0">
                  <c:v>0.22500000000000001</c:v>
                </c:pt>
                <c:pt idx="1">
                  <c:v>0.14100000000000001</c:v>
                </c:pt>
                <c:pt idx="2">
                  <c:v>0.17699999999999999</c:v>
                </c:pt>
                <c:pt idx="3">
                  <c:v>9.4E-2</c:v>
                </c:pt>
                <c:pt idx="4">
                  <c:v>0.11900000000000001</c:v>
                </c:pt>
                <c:pt idx="5">
                  <c:v>0.16</c:v>
                </c:pt>
                <c:pt idx="6">
                  <c:v>0.16099999999999998</c:v>
                </c:pt>
                <c:pt idx="7">
                  <c:v>0.10299999999999999</c:v>
                </c:pt>
                <c:pt idx="8">
                  <c:v>0.13300000000000001</c:v>
                </c:pt>
                <c:pt idx="9">
                  <c:v>7.6000000000000012E-2</c:v>
                </c:pt>
                <c:pt idx="10">
                  <c:v>0.157</c:v>
                </c:pt>
                <c:pt idx="11">
                  <c:v>0.16199999999999998</c:v>
                </c:pt>
                <c:pt idx="12">
                  <c:v>0.08</c:v>
                </c:pt>
                <c:pt idx="13">
                  <c:v>8.6999999999999994E-2</c:v>
                </c:pt>
                <c:pt idx="14">
                  <c:v>0.1339285714285714</c:v>
                </c:pt>
              </c:numCache>
            </c:numRef>
          </c:val>
        </c:ser>
        <c:ser>
          <c:idx val="1"/>
          <c:order val="1"/>
          <c:tx>
            <c:strRef>
              <c:f>'[AME report_JUNE 12.xls]GCB_2'!$Q$3</c:f>
              <c:strCache>
                <c:ptCount val="1"/>
                <c:pt idx="0">
                  <c:v>No hubo cambios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12.xls]GCB_2'!$O$4:$O$18</c:f>
              <c:strCache>
                <c:ptCount val="15"/>
                <c:pt idx="0">
                  <c:v>Uruguay</c:v>
                </c:pt>
                <c:pt idx="1">
                  <c:v>Perú</c:v>
                </c:pt>
                <c:pt idx="2">
                  <c:v>Brasil</c:v>
                </c:pt>
                <c:pt idx="3">
                  <c:v>Canadá</c:v>
                </c:pt>
                <c:pt idx="4">
                  <c:v>El Salvador</c:v>
                </c:pt>
                <c:pt idx="5">
                  <c:v>Colombia</c:v>
                </c:pt>
                <c:pt idx="6">
                  <c:v>Bolivia</c:v>
                </c:pt>
                <c:pt idx="7">
                  <c:v>Estados Unidos</c:v>
                </c:pt>
                <c:pt idx="8">
                  <c:v>Chile</c:v>
                </c:pt>
                <c:pt idx="9">
                  <c:v>Paraguay</c:v>
                </c:pt>
                <c:pt idx="10">
                  <c:v>Jamaica</c:v>
                </c:pt>
                <c:pt idx="11">
                  <c:v>Venezuela</c:v>
                </c:pt>
                <c:pt idx="12">
                  <c:v>México</c:v>
                </c:pt>
                <c:pt idx="13">
                  <c:v>Argentina</c:v>
                </c:pt>
                <c:pt idx="14">
                  <c:v>AME</c:v>
                </c:pt>
              </c:strCache>
            </c:strRef>
          </c:cat>
          <c:val>
            <c:numRef>
              <c:f>'[AME report_JUNE 12.xls]GCB_2'!$Q$4:$Q$18</c:f>
              <c:numCache>
                <c:formatCode>0%</c:formatCode>
                <c:ptCount val="15"/>
                <c:pt idx="0">
                  <c:v>0.34100000000000003</c:v>
                </c:pt>
                <c:pt idx="1">
                  <c:v>0.40399999999999997</c:v>
                </c:pt>
                <c:pt idx="2">
                  <c:v>0.34700000000000003</c:v>
                </c:pt>
                <c:pt idx="3">
                  <c:v>0.38400000000000001</c:v>
                </c:pt>
                <c:pt idx="4">
                  <c:v>0.33799999999999997</c:v>
                </c:pt>
                <c:pt idx="5">
                  <c:v>0.28399999999999997</c:v>
                </c:pt>
                <c:pt idx="6">
                  <c:v>0.26600000000000001</c:v>
                </c:pt>
                <c:pt idx="7">
                  <c:v>0.30299999999999999</c:v>
                </c:pt>
                <c:pt idx="8">
                  <c:v>0.25900000000000001</c:v>
                </c:pt>
                <c:pt idx="9">
                  <c:v>0.30599999999999999</c:v>
                </c:pt>
                <c:pt idx="10">
                  <c:v>0.222</c:v>
                </c:pt>
                <c:pt idx="11">
                  <c:v>0.193</c:v>
                </c:pt>
                <c:pt idx="12">
                  <c:v>0.20899999999999999</c:v>
                </c:pt>
                <c:pt idx="13">
                  <c:v>0.191</c:v>
                </c:pt>
                <c:pt idx="14">
                  <c:v>0.28907142857142865</c:v>
                </c:pt>
              </c:numCache>
            </c:numRef>
          </c:val>
        </c:ser>
        <c:ser>
          <c:idx val="2"/>
          <c:order val="2"/>
          <c:tx>
            <c:strRef>
              <c:f>'[AME report_JUNE 12.xls]GCB_2'!$R$3</c:f>
              <c:strCache>
                <c:ptCount val="1"/>
                <c:pt idx="0">
                  <c:v>Aumentó</c:v>
                </c:pt>
              </c:strCache>
            </c:strRef>
          </c:tx>
          <c:spPr>
            <a:solidFill>
              <a:srgbClr val="333333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12.xls]GCB_2'!$O$4:$O$18</c:f>
              <c:strCache>
                <c:ptCount val="15"/>
                <c:pt idx="0">
                  <c:v>Uruguay</c:v>
                </c:pt>
                <c:pt idx="1">
                  <c:v>Perú</c:v>
                </c:pt>
                <c:pt idx="2">
                  <c:v>Brasil</c:v>
                </c:pt>
                <c:pt idx="3">
                  <c:v>Canadá</c:v>
                </c:pt>
                <c:pt idx="4">
                  <c:v>El Salvador</c:v>
                </c:pt>
                <c:pt idx="5">
                  <c:v>Colombia</c:v>
                </c:pt>
                <c:pt idx="6">
                  <c:v>Bolivia</c:v>
                </c:pt>
                <c:pt idx="7">
                  <c:v>Estados Unidos</c:v>
                </c:pt>
                <c:pt idx="8">
                  <c:v>Chile</c:v>
                </c:pt>
                <c:pt idx="9">
                  <c:v>Paraguay</c:v>
                </c:pt>
                <c:pt idx="10">
                  <c:v>Jamaica</c:v>
                </c:pt>
                <c:pt idx="11">
                  <c:v>Venezuela</c:v>
                </c:pt>
                <c:pt idx="12">
                  <c:v>México</c:v>
                </c:pt>
                <c:pt idx="13">
                  <c:v>Argentina</c:v>
                </c:pt>
                <c:pt idx="14">
                  <c:v>AME</c:v>
                </c:pt>
              </c:strCache>
            </c:strRef>
          </c:cat>
          <c:val>
            <c:numRef>
              <c:f>'[AME report_JUNE 12.xls]GCB_2'!$R$4:$R$18</c:f>
              <c:numCache>
                <c:formatCode>0%</c:formatCode>
                <c:ptCount val="15"/>
                <c:pt idx="0">
                  <c:v>0.43400000000000005</c:v>
                </c:pt>
                <c:pt idx="1">
                  <c:v>0.45599999999999996</c:v>
                </c:pt>
                <c:pt idx="2">
                  <c:v>0.47599999999999998</c:v>
                </c:pt>
                <c:pt idx="3">
                  <c:v>0.52200000000000002</c:v>
                </c:pt>
                <c:pt idx="4">
                  <c:v>0.54300000000000004</c:v>
                </c:pt>
                <c:pt idx="5">
                  <c:v>0.55600000000000005</c:v>
                </c:pt>
                <c:pt idx="6">
                  <c:v>0.57200000000000006</c:v>
                </c:pt>
                <c:pt idx="7">
                  <c:v>0.59399999999999997</c:v>
                </c:pt>
                <c:pt idx="8">
                  <c:v>0.60799999999999998</c:v>
                </c:pt>
                <c:pt idx="9">
                  <c:v>0.61799999999999999</c:v>
                </c:pt>
                <c:pt idx="10">
                  <c:v>0.61899999999999999</c:v>
                </c:pt>
                <c:pt idx="11">
                  <c:v>0.64500000000000002</c:v>
                </c:pt>
                <c:pt idx="12">
                  <c:v>0.71199999999999997</c:v>
                </c:pt>
                <c:pt idx="13">
                  <c:v>0.72099999999999997</c:v>
                </c:pt>
                <c:pt idx="14">
                  <c:v>0.57685714285714296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7184128"/>
        <c:axId val="92349568"/>
      </c:barChart>
      <c:catAx>
        <c:axId val="177184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34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34956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1841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125158027812895"/>
          <c:y val="2.0000032552136317E-2"/>
          <c:w val="0.83944374209860939"/>
          <c:h val="4.000006510427263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92682926829271E-2"/>
          <c:y val="4.9603270715662812E-2"/>
          <c:w val="0.89786585365853655"/>
          <c:h val="0.7718268923357133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100000">
                  <a:srgbClr xmlns:mc="http://schemas.openxmlformats.org/markup-compatibility/2006" xmlns:a14="http://schemas.microsoft.com/office/drawing/2010/main" val="FDFDFD" mc:Ignorable="a14" a14:legacySpreadsheetColorIndex="22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333333" mc:Ignorable="a14" a14:legacySpreadsheetColorIndex="63"/>
                  </a:gs>
                  <a:gs pos="100000">
                    <a:srgbClr xmlns:mc="http://schemas.openxmlformats.org/markup-compatibility/2006" xmlns:a14="http://schemas.microsoft.com/office/drawing/2010/main" val="FAFAFA" mc:Ignorable="a14" a14:legacySpreadsheetColorIndex="63">
                      <a:gamma/>
                      <a:tint val="54510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12.xls]GCB_2'!$I$326:$I$339</c:f>
              <c:strCache>
                <c:ptCount val="14"/>
                <c:pt idx="0">
                  <c:v>AME</c:v>
                </c:pt>
                <c:pt idx="1">
                  <c:v>Bolivia</c:v>
                </c:pt>
                <c:pt idx="2">
                  <c:v>México</c:v>
                </c:pt>
                <c:pt idx="3">
                  <c:v>Venezuela</c:v>
                </c:pt>
                <c:pt idx="4">
                  <c:v>Paraguay</c:v>
                </c:pt>
                <c:pt idx="5">
                  <c:v>Colombia</c:v>
                </c:pt>
                <c:pt idx="6">
                  <c:v>Perú</c:v>
                </c:pt>
                <c:pt idx="7">
                  <c:v>Argentina</c:v>
                </c:pt>
                <c:pt idx="8">
                  <c:v>El Salvador</c:v>
                </c:pt>
                <c:pt idx="9">
                  <c:v>Jamaica</c:v>
                </c:pt>
                <c:pt idx="10">
                  <c:v>Chile</c:v>
                </c:pt>
                <c:pt idx="11">
                  <c:v>Estados Unidos</c:v>
                </c:pt>
                <c:pt idx="12">
                  <c:v>Canadá</c:v>
                </c:pt>
                <c:pt idx="13">
                  <c:v>Uruguay</c:v>
                </c:pt>
              </c:strCache>
            </c:strRef>
          </c:cat>
          <c:val>
            <c:numRef>
              <c:f>'[AME report_JUNE 12.xls]GCB_2'!$J$326:$J$339</c:f>
              <c:numCache>
                <c:formatCode>0%</c:formatCode>
                <c:ptCount val="14"/>
                <c:pt idx="0">
                  <c:v>0.17092307692307693</c:v>
                </c:pt>
                <c:pt idx="1">
                  <c:v>0.36</c:v>
                </c:pt>
                <c:pt idx="2">
                  <c:v>0.33299999999999996</c:v>
                </c:pt>
                <c:pt idx="3">
                  <c:v>0.27</c:v>
                </c:pt>
                <c:pt idx="4">
                  <c:v>0.248</c:v>
                </c:pt>
                <c:pt idx="5">
                  <c:v>0.221</c:v>
                </c:pt>
                <c:pt idx="6">
                  <c:v>0.20100000000000001</c:v>
                </c:pt>
                <c:pt idx="7">
                  <c:v>0.128</c:v>
                </c:pt>
                <c:pt idx="8">
                  <c:v>0.122</c:v>
                </c:pt>
                <c:pt idx="9">
                  <c:v>0.122</c:v>
                </c:pt>
                <c:pt idx="10">
                  <c:v>9.6999999999999989E-2</c:v>
                </c:pt>
                <c:pt idx="11">
                  <c:v>6.6000000000000003E-2</c:v>
                </c:pt>
                <c:pt idx="12">
                  <c:v>2.7999999999999997E-2</c:v>
                </c:pt>
                <c:pt idx="13">
                  <c:v>2.6000000000000002E-2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2665344"/>
        <c:axId val="92666880"/>
      </c:barChart>
      <c:catAx>
        <c:axId val="9266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66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6668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66534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32077343807657"/>
          <c:y val="2.982107355864811E-2"/>
          <c:w val="0.74656544203649966"/>
          <c:h val="0.8886679920477137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100000">
                  <a:srgbClr xmlns:mc="http://schemas.openxmlformats.org/markup-compatibility/2006" xmlns:a14="http://schemas.microsoft.com/office/drawing/2010/main" val="FEFEFE" mc:Ignorable="a14" a14:legacySpreadsheetColorIndex="22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12.xls]GCB_2'!$K$118:$K$129</c:f>
              <c:strCache>
                <c:ptCount val="12"/>
                <c:pt idx="0">
                  <c:v>Entidades religiosas</c:v>
                </c:pt>
                <c:pt idx="1">
                  <c:v>ONG</c:v>
                </c:pt>
                <c:pt idx="2">
                  <c:v>Educación</c:v>
                </c:pt>
                <c:pt idx="3">
                  <c:v>Fuerzas militares</c:v>
                </c:pt>
                <c:pt idx="4">
                  <c:v>Medicina</c:v>
                </c:pt>
                <c:pt idx="5">
                  <c:v>Medios de comunicación</c:v>
                </c:pt>
                <c:pt idx="6">
                  <c:v>Empresas</c:v>
                </c:pt>
                <c:pt idx="7">
                  <c:v>Poder Judicial</c:v>
                </c:pt>
                <c:pt idx="8">
                  <c:v>Funcionarios públicos</c:v>
                </c:pt>
                <c:pt idx="9">
                  <c:v>Parlamento</c:v>
                </c:pt>
                <c:pt idx="10">
                  <c:v>Policía</c:v>
                </c:pt>
                <c:pt idx="11">
                  <c:v>Partidos políticos</c:v>
                </c:pt>
              </c:strCache>
            </c:strRef>
          </c:cat>
          <c:val>
            <c:numRef>
              <c:f>'[AME report_JUNE 12.xls]GCB_2'!$L$118:$L$129</c:f>
              <c:numCache>
                <c:formatCode>0.0</c:formatCode>
                <c:ptCount val="12"/>
                <c:pt idx="0">
                  <c:v>2.7870714285714286</c:v>
                </c:pt>
                <c:pt idx="1">
                  <c:v>2.8691428571428572</c:v>
                </c:pt>
                <c:pt idx="2">
                  <c:v>2.9873571428571424</c:v>
                </c:pt>
                <c:pt idx="3">
                  <c:v>3.1182857142857143</c:v>
                </c:pt>
                <c:pt idx="4">
                  <c:v>3.1460714285714282</c:v>
                </c:pt>
                <c:pt idx="5">
                  <c:v>3.1778571428571434</c:v>
                </c:pt>
                <c:pt idx="6">
                  <c:v>3.3189285714285717</c:v>
                </c:pt>
                <c:pt idx="7">
                  <c:v>3.7801428571428568</c:v>
                </c:pt>
                <c:pt idx="8">
                  <c:v>3.8089285714285714</c:v>
                </c:pt>
                <c:pt idx="9">
                  <c:v>3.9887142857142854</c:v>
                </c:pt>
                <c:pt idx="10">
                  <c:v>3.9990000000000006</c:v>
                </c:pt>
                <c:pt idx="11">
                  <c:v>4.2288571428571435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2929408"/>
        <c:axId val="91423872"/>
      </c:barChart>
      <c:catAx>
        <c:axId val="9292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42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423872"/>
        <c:scaling>
          <c:orientation val="minMax"/>
          <c:max val="5"/>
          <c:min val="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92940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24685138539042"/>
          <c:y val="7.1310231573628563E-2"/>
          <c:w val="0.78085642317380355"/>
          <c:h val="0.847430891491260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'[AME report_JUNE 12.xls]GCB_2'!$Q$79</c:f>
              <c:strCache>
                <c:ptCount val="1"/>
                <c:pt idx="0">
                  <c:v>Efectivas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12.xls]GCB_2'!$P$80:$P$94</c:f>
              <c:strCache>
                <c:ptCount val="15"/>
                <c:pt idx="0">
                  <c:v>Uruguay</c:v>
                </c:pt>
                <c:pt idx="1">
                  <c:v>Bolivia</c:v>
                </c:pt>
                <c:pt idx="2">
                  <c:v>El Salvador</c:v>
                </c:pt>
                <c:pt idx="3">
                  <c:v>Perú</c:v>
                </c:pt>
                <c:pt idx="4">
                  <c:v>Canadá</c:v>
                </c:pt>
                <c:pt idx="5">
                  <c:v>Brasil</c:v>
                </c:pt>
                <c:pt idx="6">
                  <c:v>Jamaica</c:v>
                </c:pt>
                <c:pt idx="7">
                  <c:v>Colombia</c:v>
                </c:pt>
                <c:pt idx="8">
                  <c:v>Venezuela</c:v>
                </c:pt>
                <c:pt idx="9">
                  <c:v>Estados Unidos</c:v>
                </c:pt>
                <c:pt idx="10">
                  <c:v>Chile</c:v>
                </c:pt>
                <c:pt idx="11">
                  <c:v>México</c:v>
                </c:pt>
                <c:pt idx="12">
                  <c:v>Argentina</c:v>
                </c:pt>
                <c:pt idx="13">
                  <c:v>Paraguay</c:v>
                </c:pt>
                <c:pt idx="14">
                  <c:v>AME</c:v>
                </c:pt>
              </c:strCache>
            </c:strRef>
          </c:cat>
          <c:val>
            <c:numRef>
              <c:f>'[AME report_JUNE 12.xls]GCB_2'!$Q$80:$Q$94</c:f>
              <c:numCache>
                <c:formatCode>0%</c:formatCode>
                <c:ptCount val="15"/>
                <c:pt idx="0">
                  <c:v>0.31</c:v>
                </c:pt>
                <c:pt idx="1">
                  <c:v>0.28400000000000003</c:v>
                </c:pt>
                <c:pt idx="2">
                  <c:v>0.156</c:v>
                </c:pt>
                <c:pt idx="3">
                  <c:v>0.16699999999999998</c:v>
                </c:pt>
                <c:pt idx="4">
                  <c:v>0.14800000000000002</c:v>
                </c:pt>
                <c:pt idx="5">
                  <c:v>0.23199999999999998</c:v>
                </c:pt>
                <c:pt idx="6">
                  <c:v>0.24</c:v>
                </c:pt>
                <c:pt idx="7">
                  <c:v>0.19400000000000001</c:v>
                </c:pt>
                <c:pt idx="8">
                  <c:v>0.24</c:v>
                </c:pt>
                <c:pt idx="9">
                  <c:v>0.18099999999999999</c:v>
                </c:pt>
                <c:pt idx="10">
                  <c:v>0.224</c:v>
                </c:pt>
                <c:pt idx="11">
                  <c:v>0.105</c:v>
                </c:pt>
                <c:pt idx="12">
                  <c:v>0.13700000000000001</c:v>
                </c:pt>
                <c:pt idx="13">
                  <c:v>0.106</c:v>
                </c:pt>
                <c:pt idx="14">
                  <c:v>0.19457142857142856</c:v>
                </c:pt>
              </c:numCache>
            </c:numRef>
          </c:val>
        </c:ser>
        <c:ser>
          <c:idx val="1"/>
          <c:order val="1"/>
          <c:tx>
            <c:strRef>
              <c:f>'[AME report_JUNE 12.xls]GCB_2'!$R$79</c:f>
              <c:strCache>
                <c:ptCount val="1"/>
                <c:pt idx="0">
                  <c:v>Ni efectivas ni inefectivas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12.xls]GCB_2'!$P$80:$P$94</c:f>
              <c:strCache>
                <c:ptCount val="15"/>
                <c:pt idx="0">
                  <c:v>Uruguay</c:v>
                </c:pt>
                <c:pt idx="1">
                  <c:v>Bolivia</c:v>
                </c:pt>
                <c:pt idx="2">
                  <c:v>El Salvador</c:v>
                </c:pt>
                <c:pt idx="3">
                  <c:v>Perú</c:v>
                </c:pt>
                <c:pt idx="4">
                  <c:v>Canadá</c:v>
                </c:pt>
                <c:pt idx="5">
                  <c:v>Brasil</c:v>
                </c:pt>
                <c:pt idx="6">
                  <c:v>Jamaica</c:v>
                </c:pt>
                <c:pt idx="7">
                  <c:v>Colombia</c:v>
                </c:pt>
                <c:pt idx="8">
                  <c:v>Venezuela</c:v>
                </c:pt>
                <c:pt idx="9">
                  <c:v>Estados Unidos</c:v>
                </c:pt>
                <c:pt idx="10">
                  <c:v>Chile</c:v>
                </c:pt>
                <c:pt idx="11">
                  <c:v>México</c:v>
                </c:pt>
                <c:pt idx="12">
                  <c:v>Argentina</c:v>
                </c:pt>
                <c:pt idx="13">
                  <c:v>Paraguay</c:v>
                </c:pt>
                <c:pt idx="14">
                  <c:v>AME</c:v>
                </c:pt>
              </c:strCache>
            </c:strRef>
          </c:cat>
          <c:val>
            <c:numRef>
              <c:f>'[AME report_JUNE 12.xls]GCB_2'!$R$80:$R$94</c:f>
              <c:numCache>
                <c:formatCode>0%</c:formatCode>
                <c:ptCount val="15"/>
                <c:pt idx="0">
                  <c:v>0.29699999999999999</c:v>
                </c:pt>
                <c:pt idx="1">
                  <c:v>0.24100000000000002</c:v>
                </c:pt>
                <c:pt idx="2">
                  <c:v>0.31</c:v>
                </c:pt>
                <c:pt idx="3">
                  <c:v>0.29399999999999998</c:v>
                </c:pt>
                <c:pt idx="4">
                  <c:v>0.30399999999999999</c:v>
                </c:pt>
                <c:pt idx="5">
                  <c:v>0.21199999999999999</c:v>
                </c:pt>
                <c:pt idx="6">
                  <c:v>0.2</c:v>
                </c:pt>
                <c:pt idx="7">
                  <c:v>0.245</c:v>
                </c:pt>
                <c:pt idx="8">
                  <c:v>0.191</c:v>
                </c:pt>
                <c:pt idx="9">
                  <c:v>0.22500000000000001</c:v>
                </c:pt>
                <c:pt idx="10">
                  <c:v>0.14899999999999999</c:v>
                </c:pt>
                <c:pt idx="11">
                  <c:v>0.17399999999999999</c:v>
                </c:pt>
                <c:pt idx="12">
                  <c:v>0.12</c:v>
                </c:pt>
                <c:pt idx="13">
                  <c:v>0.115</c:v>
                </c:pt>
                <c:pt idx="14">
                  <c:v>0.21978571428571428</c:v>
                </c:pt>
              </c:numCache>
            </c:numRef>
          </c:val>
        </c:ser>
        <c:ser>
          <c:idx val="2"/>
          <c:order val="2"/>
          <c:tx>
            <c:strRef>
              <c:f>'[AME report_JUNE 12.xls]GCB_2'!$S$79</c:f>
              <c:strCache>
                <c:ptCount val="1"/>
                <c:pt idx="0">
                  <c:v>Inefectivas</c:v>
                </c:pt>
              </c:strCache>
            </c:strRef>
          </c:tx>
          <c:spPr>
            <a:solidFill>
              <a:srgbClr val="333333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'[AME report_JUNE 12.xls]GCB_2'!$P$80:$P$94</c:f>
              <c:strCache>
                <c:ptCount val="15"/>
                <c:pt idx="0">
                  <c:v>Uruguay</c:v>
                </c:pt>
                <c:pt idx="1">
                  <c:v>Bolivia</c:v>
                </c:pt>
                <c:pt idx="2">
                  <c:v>El Salvador</c:v>
                </c:pt>
                <c:pt idx="3">
                  <c:v>Perú</c:v>
                </c:pt>
                <c:pt idx="4">
                  <c:v>Canadá</c:v>
                </c:pt>
                <c:pt idx="5">
                  <c:v>Brasil</c:v>
                </c:pt>
                <c:pt idx="6">
                  <c:v>Jamaica</c:v>
                </c:pt>
                <c:pt idx="7">
                  <c:v>Colombia</c:v>
                </c:pt>
                <c:pt idx="8">
                  <c:v>Venezuela</c:v>
                </c:pt>
                <c:pt idx="9">
                  <c:v>Estados Unidos</c:v>
                </c:pt>
                <c:pt idx="10">
                  <c:v>Chile</c:v>
                </c:pt>
                <c:pt idx="11">
                  <c:v>México</c:v>
                </c:pt>
                <c:pt idx="12">
                  <c:v>Argentina</c:v>
                </c:pt>
                <c:pt idx="13">
                  <c:v>Paraguay</c:v>
                </c:pt>
                <c:pt idx="14">
                  <c:v>AME</c:v>
                </c:pt>
              </c:strCache>
            </c:strRef>
          </c:cat>
          <c:val>
            <c:numRef>
              <c:f>'[AME report_JUNE 12.xls]GCB_2'!$S$80:$S$94</c:f>
              <c:numCache>
                <c:formatCode>0%</c:formatCode>
                <c:ptCount val="15"/>
                <c:pt idx="0">
                  <c:v>0.39200000000000002</c:v>
                </c:pt>
                <c:pt idx="1">
                  <c:v>0.47599999999999998</c:v>
                </c:pt>
                <c:pt idx="2">
                  <c:v>0.53500000000000003</c:v>
                </c:pt>
                <c:pt idx="3">
                  <c:v>0.54</c:v>
                </c:pt>
                <c:pt idx="4">
                  <c:v>0.54800000000000004</c:v>
                </c:pt>
                <c:pt idx="5">
                  <c:v>0.55600000000000005</c:v>
                </c:pt>
                <c:pt idx="6">
                  <c:v>0.55900000000000005</c:v>
                </c:pt>
                <c:pt idx="7">
                  <c:v>0.56099999999999994</c:v>
                </c:pt>
                <c:pt idx="8">
                  <c:v>0.56900000000000006</c:v>
                </c:pt>
                <c:pt idx="9">
                  <c:v>0.59499999999999997</c:v>
                </c:pt>
                <c:pt idx="10">
                  <c:v>0.627</c:v>
                </c:pt>
                <c:pt idx="11">
                  <c:v>0.72099999999999997</c:v>
                </c:pt>
                <c:pt idx="12">
                  <c:v>0.74199999999999999</c:v>
                </c:pt>
                <c:pt idx="13">
                  <c:v>0.78</c:v>
                </c:pt>
                <c:pt idx="14">
                  <c:v>0.58578571428571435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3580416"/>
        <c:axId val="103581952"/>
      </c:barChart>
      <c:catAx>
        <c:axId val="103580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58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58195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5804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1460957178841309"/>
          <c:y val="1.9900529741477737E-2"/>
          <c:w val="0.83627204030226698"/>
          <c:h val="3.980105948295547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800" dirty="0" smtClean="0">
                <a:effectLst/>
              </a:rPr>
              <a:t>¿</a:t>
            </a:r>
            <a:r>
              <a:rPr lang="en-GB" dirty="0" err="1" smtClean="0"/>
              <a:t>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reportaría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hecho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corrupción</a:t>
            </a:r>
            <a:r>
              <a:rPr lang="en-GB" dirty="0" smtClean="0"/>
              <a:t>?</a:t>
            </a:r>
            <a:endParaRPr lang="en-GB" dirty="0"/>
          </a:p>
        </c:rich>
      </c:tx>
      <c:layout>
        <c:manualLayout>
          <c:xMode val="edge"/>
          <c:yMode val="edge"/>
          <c:x val="4.7091412742382273E-2"/>
          <c:y val="0"/>
        </c:manualLayout>
      </c:layout>
      <c:overlay val="0"/>
      <c:spPr>
        <a:noFill/>
        <a:ln w="3264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637119113573413E-2"/>
          <c:y val="0.23880597014925373"/>
          <c:w val="0.89058171745152359"/>
          <c:h val="0.26368159203980102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 dpi="0" rotWithShape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32642">
              <a:noFill/>
            </a:ln>
          </c:spPr>
          <c:invertIfNegative val="0"/>
          <c:pictureOptions>
            <c:pictureFormat val="stack"/>
          </c:pictureOptions>
          <c:dLbls>
            <c:numFmt formatCode="0%" sourceLinked="0"/>
            <c:spPr>
              <a:noFill/>
              <a:ln w="32642">
                <a:noFill/>
              </a:ln>
            </c:spPr>
            <c:txPr>
              <a:bodyPr/>
              <a:lstStyle/>
              <a:p>
                <a:pPr>
                  <a:defRPr sz="125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'Country data'!$B$81</c:f>
              <c:numCache>
                <c:formatCode>0%</c:formatCode>
                <c:ptCount val="1"/>
                <c:pt idx="0">
                  <c:v>0.69200000000000006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3612416"/>
        <c:axId val="103613952"/>
      </c:barChart>
      <c:catAx>
        <c:axId val="103612416"/>
        <c:scaling>
          <c:orientation val="minMax"/>
        </c:scaling>
        <c:delete val="1"/>
        <c:axPos val="l"/>
        <c:majorTickMark val="out"/>
        <c:minorTickMark val="none"/>
        <c:tickLblPos val="nextTo"/>
        <c:crossAx val="103613952"/>
        <c:crosses val="autoZero"/>
        <c:auto val="1"/>
        <c:lblAlgn val="ctr"/>
        <c:lblOffset val="100"/>
        <c:noMultiLvlLbl val="0"/>
      </c:catAx>
      <c:valAx>
        <c:axId val="103613952"/>
        <c:scaling>
          <c:orientation val="minMax"/>
          <c:max val="1"/>
          <c:min val="0"/>
        </c:scaling>
        <c:delete val="0"/>
        <c:axPos val="b"/>
        <c:majorGridlines>
          <c:spPr>
            <a:ln w="408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5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dirty="0"/>
                  <a:t>% </a:t>
                </a:r>
                <a:r>
                  <a:rPr lang="en-GB" dirty="0" err="1" smtClean="0"/>
                  <a:t>que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respondió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que</a:t>
                </a:r>
                <a:r>
                  <a:rPr lang="en-GB" dirty="0" err="1" smtClean="0"/>
                  <a:t>“SI</a:t>
                </a:r>
                <a:r>
                  <a:rPr lang="en-GB" dirty="0" smtClean="0"/>
                  <a:t>"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37811634349030471"/>
              <c:y val="0.65174129353233834"/>
            </c:manualLayout>
          </c:layout>
          <c:overlay val="0"/>
          <c:spPr>
            <a:noFill/>
            <a:ln w="32642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12241">
            <a:noFill/>
          </a:ln>
        </c:spPr>
        <c:txPr>
          <a:bodyPr rot="0" vert="horz"/>
          <a:lstStyle/>
          <a:p>
            <a:pPr>
              <a:defRPr sz="125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612416"/>
        <c:crosses val="autoZero"/>
        <c:crossBetween val="between"/>
      </c:valAx>
      <c:spPr>
        <a:noFill/>
        <a:ln w="3264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7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C111F0-55A5-4ED3-8E27-7A273AFA60C5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9831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ＭＳ Ｐゴシック" pitchFamily="34"/>
              </a:defRPr>
            </a:lvl1pPr>
          </a:lstStyle>
          <a:p>
            <a:pPr lvl="0"/>
            <a:fld id="{76E50153-91E4-4FE9-BCEE-61992A95BE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rial"/>
        <a:ea typeface="ＭＳ Ｐゴシック"/>
        <a:cs typeface="ＭＳ Ｐゴシック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rial"/>
        <a:ea typeface="ＭＳ Ｐゴシック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rial"/>
        <a:ea typeface="ＭＳ Ｐゴシック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rial"/>
        <a:ea typeface="ＭＳ Ｐゴシック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rial"/>
        <a:ea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9B57A7-1DCA-41E8-B691-39E8A93A59C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F6586B-0566-413D-8551-CAB19717FD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F11A8E-F655-416B-B3C5-203464F32B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Tabelle durch Klicken auf Symbol hinzufügen</a:t>
            </a:r>
            <a:endParaRPr lang="en-US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B34521-2F6B-4B24-BA6A-7FD2B814F70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DCD802-307F-43E1-8422-56E9D405C1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4F133C-4072-4EAC-B5F5-23259A9CDB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3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53F464-8B27-4CD2-B7F2-CD177501FBC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3A26F8-45C6-4F56-AA91-6F045E9545B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C026A-1BB4-4A55-B8FD-D2F0E0CAC0E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EE53D4-AB5A-49A3-B1A0-D9CE688BA4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324741-F830-45DE-910D-2AF24111A9E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1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1615EC-38CA-436A-8C22-97E86DC3595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ＭＳ Ｐゴシック" pitchFamily="34"/>
              </a:defRPr>
            </a:lvl1pPr>
          </a:lstStyle>
          <a:p>
            <a:pPr lvl="0"/>
            <a:fld id="{2559D8C1-6628-42A6-B665-B0326AF1A09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  <a:cs typeface="ＭＳ Ｐゴシック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Char char="•"/>
        <a:tabLst/>
        <a:defRPr lang="de-DE" sz="32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  <a:cs typeface="ＭＳ Ｐゴシック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de-DE" sz="28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de-DE" sz="24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de-DE" sz="20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»"/>
        <a:tabLst/>
        <a:defRPr lang="de-DE" sz="20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png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413317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BAROMETRO GLOBAL DE LA CORRUPCION 2013</a:t>
            </a: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Rectangle 7"/>
          <p:cNvSpPr/>
          <p:nvPr/>
        </p:nvSpPr>
        <p:spPr>
          <a:xfrm>
            <a:off x="304796" y="1524003"/>
            <a:ext cx="8534396" cy="4524315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Publicado</a:t>
            </a:r>
            <a:r>
              <a:rPr lang="en-US" sz="3600" b="0" i="0" u="none" strike="noStrike" kern="1200" cap="none" spc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el 9 de Julio de 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2013</a:t>
            </a:r>
            <a:endParaRPr lang="en-GB" sz="36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La 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mayor </a:t>
            </a:r>
            <a:r>
              <a:rPr lang="en-US" sz="3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encuesta</a:t>
            </a:r>
            <a:r>
              <a:rPr lang="en-US" sz="3600" b="0" i="0" u="none" strike="noStrike" kern="1200" cap="none" spc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s-AR" sz="3600" b="0" i="0" u="none" strike="noStrike" kern="1200" cap="none" spc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a </a:t>
            </a:r>
            <a:r>
              <a:rPr lang="es-AR" sz="3600" b="0" i="0" u="none" strike="noStrike" kern="1200" cap="none" spc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nivel mundial sobre la experiencia y percepción ciudadana de la corrupción</a:t>
            </a: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4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CORRUPCION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 Y ESTADO DE DERECHO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Rectangle 7"/>
          <p:cNvSpPr/>
          <p:nvPr/>
        </p:nvSpPr>
        <p:spPr>
          <a:xfrm>
            <a:off x="304796" y="1400175"/>
            <a:ext cx="8839203" cy="4893647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4622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El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nivel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soborno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a la </a:t>
            </a:r>
            <a:r>
              <a:rPr lang="en-US" sz="2400" b="0" u="sng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policía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fue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el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más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alto 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(</a:t>
            </a:r>
            <a:r>
              <a:rPr lang="en-US" sz="2400" kern="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más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del 75%) en la </a:t>
            </a:r>
            <a:r>
              <a:rPr lang="en-US" sz="24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República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del Congo, Ghana, Indonesia, Kenya, Liberia, Nigeria y Sierra Leone.</a:t>
            </a:r>
            <a:endParaRPr lang="en-US" sz="2400" b="1" i="1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174622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1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174622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En 36 </a:t>
            </a:r>
            <a:r>
              <a:rPr lang="en-US" sz="24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países</a:t>
            </a:r>
            <a:r>
              <a:rPr lang="en-US" sz="24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, </a:t>
            </a:r>
            <a:r>
              <a:rPr lang="en-US" sz="24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las</a:t>
            </a:r>
            <a:r>
              <a:rPr lang="en-US" sz="24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personas </a:t>
            </a:r>
            <a:r>
              <a:rPr lang="en-US" sz="24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encuestadas</a:t>
            </a:r>
            <a:r>
              <a:rPr lang="en-US" sz="24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ven</a:t>
            </a:r>
            <a:r>
              <a:rPr lang="en-US" sz="24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a la </a:t>
            </a:r>
            <a:r>
              <a:rPr lang="en-US" sz="24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policía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como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la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institución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más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corrupta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. En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estos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países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un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promedio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del 53% de los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encuestados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han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pagado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sobornos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a la </a:t>
            </a:r>
            <a:r>
              <a:rPr lang="en-US" sz="24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policía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.</a:t>
            </a:r>
            <a:endParaRPr lang="en-US" sz="24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174622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174622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El </a:t>
            </a:r>
            <a:r>
              <a:rPr lang="en-US" sz="24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soborno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en el </a:t>
            </a:r>
            <a:r>
              <a:rPr lang="en-US" sz="24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poder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judicial ha </a:t>
            </a:r>
            <a:r>
              <a:rPr lang="en-US" sz="24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aumentado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24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más</a:t>
            </a:r>
            <a:r>
              <a:rPr lang="en-US" sz="24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del 20% </a:t>
            </a:r>
            <a:r>
              <a:rPr lang="en-US" sz="2400" kern="0" dirty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en Ghana, Indonesia, Mozambique, </a:t>
            </a:r>
            <a:r>
              <a:rPr lang="en-US" sz="2400" kern="0" dirty="0" err="1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las</a:t>
            </a:r>
            <a:r>
              <a:rPr lang="en-US" sz="2400" kern="0" dirty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Islas </a:t>
            </a:r>
            <a:r>
              <a:rPr lang="en-US" sz="2400" kern="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Salomón</a:t>
            </a:r>
            <a:r>
              <a:rPr lang="en-US" sz="2400" kern="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2400" kern="0" dirty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y Taiwan</a:t>
            </a:r>
          </a:p>
          <a:p>
            <a:pPr marL="174622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1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174622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Las personas en 20 </a:t>
            </a:r>
            <a:r>
              <a:rPr lang="en-US" sz="24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países</a:t>
            </a:r>
            <a:r>
              <a:rPr lang="en-US" sz="24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ven</a:t>
            </a:r>
            <a:r>
              <a:rPr lang="en-US" sz="24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al sector judicial </a:t>
            </a:r>
            <a:r>
              <a:rPr lang="en-US" sz="24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como</a:t>
            </a:r>
            <a:r>
              <a:rPr lang="en-US" sz="24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la </a:t>
            </a:r>
            <a:r>
              <a:rPr lang="en-US" sz="24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institución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más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4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corrupta</a:t>
            </a:r>
            <a:r>
              <a:rPr lang="en-US" sz="24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. </a:t>
            </a:r>
            <a:endParaRPr lang="en-US" sz="24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4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CORRUPCION Y ESTADO DE DERECHO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Rectangle 7"/>
          <p:cNvSpPr/>
          <p:nvPr/>
        </p:nvSpPr>
        <p:spPr>
          <a:xfrm>
            <a:off x="304796" y="1400175"/>
            <a:ext cx="8839203" cy="1015663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4622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En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Américas</a:t>
            </a:r>
            <a:r>
              <a:rPr lang="en-US" sz="3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, los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niveles</a:t>
            </a:r>
            <a:r>
              <a:rPr lang="en-US" sz="3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soborno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fueron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más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altos en la </a:t>
            </a:r>
            <a:r>
              <a:rPr lang="en-US" sz="30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policía</a:t>
            </a:r>
            <a:r>
              <a:rPr lang="en-US" sz="30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, </a:t>
            </a:r>
            <a:r>
              <a:rPr lang="en-US" sz="30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seguido</a:t>
            </a:r>
            <a:r>
              <a:rPr lang="en-US" sz="30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del </a:t>
            </a:r>
            <a:r>
              <a:rPr lang="en-US" sz="30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sistema</a:t>
            </a:r>
            <a:r>
              <a:rPr lang="en-US" sz="30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judicial.</a:t>
            </a:r>
            <a:endParaRPr lang="en-US" sz="3000" b="1" i="0" u="sng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graphicFrame>
        <p:nvGraphicFramePr>
          <p:cNvPr id="8" name="Object 11"/>
          <p:cNvGraphicFramePr/>
          <p:nvPr/>
        </p:nvGraphicFramePr>
        <p:xfrm>
          <a:off x="1114425" y="2371725"/>
          <a:ext cx="7419971" cy="463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hart" r:id="rId7" imgW="7476300" imgH="4684800" progId="Excel.Chart.8">
                  <p:embed/>
                </p:oleObj>
              </mc:Choice>
              <mc:Fallback>
                <p:oleObj name="Chart" r:id="rId7" imgW="7476300" imgH="468480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4425" y="2371725"/>
                        <a:ext cx="7419971" cy="4638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2997" dir="5400000" algn="tl">
                          <a:srgbClr val="000000">
                            <a:alpha val="35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Rectangle 7"/>
          <p:cNvSpPr/>
          <p:nvPr/>
        </p:nvSpPr>
        <p:spPr>
          <a:xfrm>
            <a:off x="304796" y="1524003"/>
            <a:ext cx="8839203" cy="4739759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En </a:t>
            </a:r>
            <a:r>
              <a:rPr lang="en-US" sz="3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demasiados</a:t>
            </a: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países</a:t>
            </a: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del </a:t>
            </a:r>
            <a:r>
              <a:rPr lang="en-US" sz="3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mundo</a:t>
            </a: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, </a:t>
            </a:r>
            <a:r>
              <a:rPr lang="en-US" sz="3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las</a:t>
            </a: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instituciones</a:t>
            </a: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que</a:t>
            </a: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debieran</a:t>
            </a:r>
            <a:r>
              <a:rPr lang="en-US" sz="3000" b="0" i="0" u="none" strike="noStrike" kern="1200" cap="none" spc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lucha</a:t>
            </a:r>
            <a:r>
              <a:rPr lang="en-US" sz="3000" dirty="0" err="1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r</a:t>
            </a:r>
            <a:r>
              <a:rPr lang="en-US" sz="3000" dirty="0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 contra la </a:t>
            </a:r>
            <a:r>
              <a:rPr lang="en-US" sz="3000" dirty="0" err="1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corrupción</a:t>
            </a:r>
            <a:r>
              <a:rPr lang="en-US" sz="3000" dirty="0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 no </a:t>
            </a:r>
            <a:r>
              <a:rPr lang="en-US" sz="3000" dirty="0" err="1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merecen</a:t>
            </a:r>
            <a:r>
              <a:rPr lang="en-US" sz="3000" dirty="0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 la </a:t>
            </a:r>
            <a:r>
              <a:rPr lang="en-US" sz="3000" dirty="0" err="1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confianza</a:t>
            </a:r>
            <a:r>
              <a:rPr lang="en-US" sz="3000" dirty="0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 de la </a:t>
            </a:r>
            <a:r>
              <a:rPr lang="en-US" sz="3000" dirty="0" err="1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ciudadanía</a:t>
            </a:r>
            <a:r>
              <a:rPr lang="en-US" sz="3000" dirty="0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.</a:t>
            </a: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1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1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“Los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gobiernos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deben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asegurar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que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haya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instituciones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fuertes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,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independientes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y con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recursos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adecuados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para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prevenir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y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sancionar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la </a:t>
            </a:r>
            <a:r>
              <a:rPr lang="en-US" sz="3000" b="0" i="1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corrupción</a:t>
            </a:r>
            <a:r>
              <a:rPr lang="en-US" sz="3000" b="0" i="1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. 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La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ciudadanía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paga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el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precio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cuando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estas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instituciones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clave se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ven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debilitadas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.”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1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Huguette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Labelle, </a:t>
            </a:r>
            <a:r>
              <a:rPr lang="en-US" sz="3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Presidenta</a:t>
            </a:r>
            <a:r>
              <a:rPr lang="en-US" sz="3000" b="0" i="0" u="none" strike="noStrike" kern="1200" cap="none" spc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de </a:t>
            </a:r>
            <a:r>
              <a:rPr lang="en-US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Transparency </a:t>
            </a: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International.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CORRUPCION Y ESTADO DE DERECHO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CORRUPCION EN LA CIMA DEL PODER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477609"/>
              </p:ext>
            </p:extLst>
          </p:nvPr>
        </p:nvGraphicFramePr>
        <p:xfrm>
          <a:off x="1452562" y="1804985"/>
          <a:ext cx="6238875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141277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¿</a:t>
            </a:r>
            <a:r>
              <a:rPr lang="es-AR" sz="1200" dirty="0" smtClean="0"/>
              <a:t>En </a:t>
            </a:r>
            <a:r>
              <a:rPr lang="es-AR" sz="1200" dirty="0" smtClean="0"/>
              <a:t>que medida cree </a:t>
            </a:r>
            <a:r>
              <a:rPr lang="es-AR" sz="1200" dirty="0" err="1" smtClean="0"/>
              <a:t>Ud</a:t>
            </a:r>
            <a:r>
              <a:rPr lang="es-AR" sz="1200" dirty="0" smtClean="0"/>
              <a:t> que las siguientes instituciones son corruptas? Escala del 1 (nada corrupto) al 5 (extremadamente corrupto). </a:t>
            </a:r>
            <a:endParaRPr lang="en-GB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LOS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 GOBIERNOS SON POCO EFECTIVOS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172200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490631"/>
              </p:ext>
            </p:extLst>
          </p:nvPr>
        </p:nvGraphicFramePr>
        <p:xfrm>
          <a:off x="1195546" y="1690489"/>
          <a:ext cx="7021785" cy="444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139303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¿</a:t>
            </a:r>
            <a:r>
              <a:rPr lang="es-AR" sz="1400" dirty="0" smtClean="0"/>
              <a:t>Que </a:t>
            </a:r>
            <a:r>
              <a:rPr lang="es-AR" sz="1400" dirty="0" smtClean="0"/>
              <a:t>tan efectivos son los gobiernos en la lucha contra la corrupción? </a:t>
            </a:r>
            <a:endParaRPr lang="en-GB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LA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 CIUDADANIA ESTA LISTA PARA ACTUAR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21982"/>
              </p:ext>
            </p:extLst>
          </p:nvPr>
        </p:nvGraphicFramePr>
        <p:xfrm>
          <a:off x="50800" y="1803403"/>
          <a:ext cx="9042400" cy="317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¿</a:t>
            </a:r>
            <a:r>
              <a:rPr lang="en-US" sz="3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PUEDE </a:t>
            </a:r>
            <a:r>
              <a:rPr lang="en-US" sz="3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LA GENTE COMUN MARCAR</a:t>
            </a:r>
            <a:r>
              <a:rPr lang="en-US" sz="3000" b="0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 LA DIFERENCIA EN LA LUCHA CONTRA LA CORRUPCION? </a:t>
            </a:r>
            <a:endParaRPr lang="en-GB" sz="3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graphicFrame>
        <p:nvGraphicFramePr>
          <p:cNvPr id="7" name="Object 8"/>
          <p:cNvGraphicFramePr/>
          <p:nvPr/>
        </p:nvGraphicFramePr>
        <p:xfrm>
          <a:off x="1447796" y="1284283"/>
          <a:ext cx="7391396" cy="552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hart" r:id="rId7" imgW="6306930" imgH="4723200" progId="Excel.Chart.8">
                  <p:embed/>
                </p:oleObj>
              </mc:Choice>
              <mc:Fallback>
                <p:oleObj name="Chart" r:id="rId7" imgW="6306930" imgH="472320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796" y="1284283"/>
                        <a:ext cx="7391396" cy="5522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2997" dir="5400000" algn="tl">
                          <a:srgbClr val="000000">
                            <a:alpha val="35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/>
          <p:nvPr/>
        </p:nvSpPr>
        <p:spPr>
          <a:xfrm>
            <a:off x="304796" y="1524003"/>
            <a:ext cx="1600200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“</a:t>
            </a:r>
            <a:r>
              <a:rPr lang="en-US" sz="4000" kern="0" dirty="0" smtClean="0">
                <a:solidFill>
                  <a:srgbClr val="000000"/>
                </a:solidFill>
                <a:latin typeface="Arial Narrow" pitchFamily="34"/>
                <a:ea typeface="ＭＳ Ｐゴシック" pitchFamily="34"/>
              </a:rPr>
              <a:t>SI</a:t>
            </a:r>
            <a:r>
              <a:rPr lang="en-US" sz="4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”</a:t>
            </a:r>
            <a:endParaRPr lang="en-GB" sz="40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BAROMETRO GLOBAL DE LA CORRUPCION 2013</a:t>
            </a: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AutoShape 8"/>
          <p:cNvSpPr/>
          <p:nvPr/>
        </p:nvSpPr>
        <p:spPr>
          <a:xfrm>
            <a:off x="2819396" y="3733796"/>
            <a:ext cx="3581403" cy="1524003"/>
          </a:xfrm>
          <a:custGeom>
            <a:avLst>
              <a:gd name="f0" fmla="val -5917"/>
              <a:gd name="f1" fmla="val -11408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dirty="0" smtClean="0">
                <a:solidFill>
                  <a:srgbClr val="00B0F0"/>
                </a:solidFill>
              </a:rPr>
              <a:t>¿</a:t>
            </a:r>
            <a:r>
              <a:rPr lang="en-US" sz="4000" b="0" i="0" u="none" strike="noStrike" kern="1200" cap="none" spc="0" baseline="0" dirty="0" smtClean="0">
                <a:solidFill>
                  <a:srgbClr val="00B0F0"/>
                </a:solidFill>
                <a:uFillTx/>
                <a:latin typeface="Arial Narrow" pitchFamily="34"/>
                <a:ea typeface="ＭＳ Ｐゴシック" pitchFamily="34"/>
              </a:rPr>
              <a:t>Y </a:t>
            </a:r>
            <a:r>
              <a:rPr lang="en-US" sz="4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ahora</a:t>
            </a:r>
            <a:r>
              <a:rPr lang="en-US" sz="4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4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que</a:t>
            </a:r>
            <a:r>
              <a:rPr lang="en-US" sz="4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?</a:t>
            </a:r>
            <a:endParaRPr lang="en-GB" sz="40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DEBEMOS INCREMENTAR NUESTROS</a:t>
            </a:r>
            <a:r>
              <a:rPr lang="en-US" sz="3200" b="0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 ESFUERZOS EN LA LUCHA CONTRA LA CORRUPCION</a:t>
            </a:r>
            <a:endParaRPr lang="en-GB" sz="32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Rectangle 7"/>
          <p:cNvSpPr/>
          <p:nvPr/>
        </p:nvSpPr>
        <p:spPr>
          <a:xfrm>
            <a:off x="304796" y="1609728"/>
            <a:ext cx="8534396" cy="4524315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Que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la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integridad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y la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confianza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sean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los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principios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básicos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las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instituciones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públicas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y los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servicios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públicos</a:t>
            </a:r>
            <a:endParaRPr lang="en-US" sz="32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Volver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al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estado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derecho</a:t>
            </a:r>
            <a:endParaRPr lang="en-US" sz="32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Que</a:t>
            </a:r>
            <a:r>
              <a:rPr lang="en-US" sz="32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los </a:t>
            </a:r>
            <a:r>
              <a:rPr lang="en-US" sz="32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corruptos</a:t>
            </a:r>
            <a:r>
              <a:rPr lang="en-US" sz="32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rindan</a:t>
            </a:r>
            <a:r>
              <a:rPr lang="en-US" sz="32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cuentas</a:t>
            </a:r>
            <a:endParaRPr lang="en-US" sz="32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Procesos</a:t>
            </a:r>
            <a:r>
              <a:rPr lang="en-US" sz="32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2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democráticos</a:t>
            </a:r>
            <a:r>
              <a:rPr lang="en-US" sz="32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limpios</a:t>
            </a:r>
            <a:endParaRPr lang="en-US" sz="32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381328"/>
            <a:ext cx="1931153" cy="55286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nbrella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38203"/>
            <a:ext cx="9144000" cy="6096003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TODOS TENEMOS UN ROL QUE JUGAR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5561015"/>
            <a:ext cx="9144000" cy="1384995"/>
          </a:xfrm>
          <a:prstGeom prst="rect">
            <a:avLst/>
          </a:prstGeom>
          <a:solidFill>
            <a:srgbClr val="C0C0C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La </a:t>
            </a:r>
            <a:r>
              <a:rPr lang="en-US" sz="36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ciudadanía</a:t>
            </a:r>
            <a:r>
              <a:rPr lang="en-US" sz="36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6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necesita</a:t>
            </a:r>
            <a:r>
              <a:rPr lang="en-US" sz="36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6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herramientas</a:t>
            </a:r>
            <a:r>
              <a:rPr lang="en-US" sz="36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6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para</a:t>
            </a:r>
            <a:r>
              <a:rPr lang="en-US" sz="36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6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protegerse</a:t>
            </a:r>
            <a:r>
              <a:rPr lang="en-US" sz="36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de la </a:t>
            </a:r>
            <a:r>
              <a:rPr lang="en-US" sz="36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corrupción</a:t>
            </a:r>
            <a:endParaRPr lang="en-US" sz="36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Text Box 9"/>
          <p:cNvSpPr txBox="1"/>
          <p:nvPr/>
        </p:nvSpPr>
        <p:spPr>
          <a:xfrm>
            <a:off x="6476996" y="5105396"/>
            <a:ext cx="2667003" cy="36671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 err="1" smtClean="0">
                <a:solidFill>
                  <a:srgbClr val="FFFFFF"/>
                </a:solidFill>
                <a:latin typeface="Arial Narrow" pitchFamily="34"/>
                <a:ea typeface="ＭＳ Ｐゴシック" pitchFamily="34"/>
              </a:rPr>
              <a:t>F</a:t>
            </a:r>
            <a:r>
              <a:rPr lang="en-US" sz="18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oto</a:t>
            </a:r>
            <a:r>
              <a:rPr lang="en-US" sz="1800" b="1" i="0" u="none" strike="noStrike" kern="1200" cap="none" spc="0" baseline="0" dirty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: Transparency </a:t>
            </a:r>
            <a:r>
              <a:rPr lang="en-US" sz="1800" b="1" i="0" u="none" strike="noStrike" kern="1200" cap="none" spc="0" baseline="0" dirty="0" err="1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Maroc</a:t>
            </a:r>
            <a:endParaRPr lang="en-GB" sz="1800" b="1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Rectangle 7"/>
          <p:cNvSpPr/>
          <p:nvPr/>
        </p:nvSpPr>
        <p:spPr>
          <a:xfrm>
            <a:off x="304796" y="1524003"/>
            <a:ext cx="8839203" cy="4431983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Una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encuesta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global de </a:t>
            </a:r>
            <a:r>
              <a:rPr lang="en-US" sz="3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opinión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pública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:</a:t>
            </a: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Contiene</a:t>
            </a:r>
            <a:r>
              <a:rPr lang="en-US" sz="3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las</a:t>
            </a:r>
            <a:r>
              <a:rPr lang="en-US" sz="3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experiencias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y </a:t>
            </a:r>
            <a:r>
              <a:rPr lang="en-US" sz="30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opiniones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 los </a:t>
            </a:r>
            <a:r>
              <a:rPr lang="en-US" sz="30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ciudadanos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sobre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el </a:t>
            </a:r>
            <a:r>
              <a:rPr lang="en-US" sz="30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soborno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y la </a:t>
            </a:r>
            <a:r>
              <a:rPr lang="en-US" sz="30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corrupción</a:t>
            </a:r>
            <a:endParaRPr lang="en-US" sz="30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114,300 </a:t>
            </a:r>
            <a:r>
              <a:rPr lang="en-US" sz="3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personas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encuestadas</a:t>
            </a:r>
            <a:endParaRPr lang="en-US" sz="30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107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países</a:t>
            </a:r>
            <a:r>
              <a:rPr lang="en-US" sz="30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/</a:t>
            </a:r>
            <a:r>
              <a:rPr lang="en-US" sz="30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territorios</a:t>
            </a: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Encuesta</a:t>
            </a:r>
            <a:r>
              <a:rPr lang="en-US" sz="3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realizada</a:t>
            </a:r>
            <a:r>
              <a:rPr lang="en-US" sz="3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entre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Septiembre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 2012 y </a:t>
            </a:r>
            <a:r>
              <a:rPr lang="en-US" sz="30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Marzo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 2013</a:t>
            </a:r>
            <a:endParaRPr lang="en-US" sz="30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8va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edición</a:t>
            </a:r>
            <a:r>
              <a:rPr lang="en-US" sz="30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 </a:t>
            </a:r>
            <a:r>
              <a:rPr lang="en-US" sz="30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este</a:t>
            </a:r>
            <a:r>
              <a:rPr lang="en-US" sz="30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3000" dirty="0" err="1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informe</a:t>
            </a:r>
            <a:r>
              <a:rPr lang="en-US" sz="3000" dirty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insignia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8" name="Rectangle 5"/>
          <p:cNvSpPr/>
          <p:nvPr/>
        </p:nvSpPr>
        <p:spPr>
          <a:xfrm>
            <a:off x="413317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BAROMETRO GLOBAL DE LA CORRUPCION 2013</a:t>
            </a: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Rectangle 7"/>
          <p:cNvSpPr/>
          <p:nvPr/>
        </p:nvSpPr>
        <p:spPr>
          <a:xfrm>
            <a:off x="381003" y="1371600"/>
            <a:ext cx="8458200" cy="5693866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001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Principales</a:t>
            </a:r>
            <a:r>
              <a:rPr lang="en-US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hallazgos</a:t>
            </a:r>
            <a:r>
              <a:rPr lang="en-US" sz="2800" b="0" i="0" u="none" strike="noStrike" kern="1200" cap="none" spc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del </a:t>
            </a:r>
            <a:r>
              <a:rPr lang="en-US" sz="28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Barómetro</a:t>
            </a:r>
            <a:r>
              <a:rPr lang="en-US" sz="2800" b="0" i="0" u="none" strike="noStrike" kern="1200" cap="none" spc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2013</a:t>
            </a:r>
            <a:r>
              <a:rPr lang="en-US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: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001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</a:p>
          <a:p>
            <a:pPr marL="0" marR="0" lvl="0" indent="0" algn="l" defTabSz="9001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La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ciudadanía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considera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que</a:t>
            </a:r>
            <a:r>
              <a:rPr lang="en-US" sz="28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la </a:t>
            </a:r>
            <a:r>
              <a:rPr lang="en-US" sz="28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corrupción</a:t>
            </a:r>
            <a:r>
              <a:rPr lang="en-US" sz="28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28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está</a:t>
            </a:r>
            <a:r>
              <a:rPr lang="en-US" sz="280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280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aumentando</a:t>
            </a:r>
            <a:endParaRPr lang="en-US" sz="28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001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Los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niveles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 </a:t>
            </a:r>
            <a:r>
              <a:rPr lang="en-US" sz="2800" kern="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pago</a:t>
            </a:r>
            <a:r>
              <a:rPr lang="en-US" sz="2800" kern="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de </a:t>
            </a:r>
            <a:r>
              <a:rPr lang="en-US" sz="2800" kern="0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sobornos</a:t>
            </a:r>
            <a:r>
              <a:rPr lang="en-US" sz="2800" kern="0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siguen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altos</a:t>
            </a:r>
            <a:endParaRPr lang="en-US" sz="28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001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La </a:t>
            </a:r>
            <a:r>
              <a:rPr lang="en-US" sz="28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corrupción</a:t>
            </a:r>
            <a:r>
              <a:rPr lang="en-US" sz="28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está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socavando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el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estado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derecho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alrededor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del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mundo</a:t>
            </a:r>
            <a:endParaRPr lang="en-US" sz="2800" b="0" i="0" u="none" strike="noStrike" kern="1200" cap="none" spc="0" dirty="0" smtClean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001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La </a:t>
            </a:r>
            <a:r>
              <a:rPr lang="en-US" sz="28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corrupción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comienza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en los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niveles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más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altos del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poder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, y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desde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allí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debe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ser</a:t>
            </a:r>
            <a:r>
              <a:rPr lang="en-US" sz="2800" b="0" i="0" u="none" strike="noStrike" kern="1200" cap="none" spc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detenida</a:t>
            </a:r>
            <a:endParaRPr lang="en-US" sz="28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001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La </a:t>
            </a:r>
            <a:r>
              <a:rPr lang="en-US" sz="28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ciudadanía</a:t>
            </a:r>
            <a:r>
              <a:rPr lang="en-US" sz="28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está</a:t>
            </a:r>
            <a:r>
              <a:rPr lang="en-US" sz="28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lista</a:t>
            </a:r>
            <a:r>
              <a:rPr lang="en-US" sz="28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para</a:t>
            </a:r>
            <a:r>
              <a:rPr lang="en-US" sz="28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luchar</a:t>
            </a:r>
            <a:r>
              <a:rPr lang="en-US" sz="2800" b="0" i="0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contra la </a:t>
            </a:r>
            <a:r>
              <a:rPr lang="en-US" sz="2800" b="0" i="0" u="none" strike="noStrike" kern="1200" cap="none" spc="0" baseline="0" dirty="0" err="1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corrupción</a:t>
            </a:r>
            <a:endParaRPr lang="en-US" sz="28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001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1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Todos</a:t>
            </a:r>
            <a:r>
              <a:rPr lang="en-US" sz="28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1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debemos</a:t>
            </a:r>
            <a:r>
              <a:rPr lang="en-US" sz="28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1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aumentar</a:t>
            </a:r>
            <a:r>
              <a:rPr lang="en-US" sz="28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1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nuestros</a:t>
            </a:r>
            <a:r>
              <a:rPr lang="en-US" sz="28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r>
              <a:rPr lang="en-US" sz="2800" b="0" i="1" u="none" strike="noStrike" kern="1200" cap="none" spc="0" baseline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esfuerzos</a:t>
            </a:r>
            <a:r>
              <a:rPr lang="en-US" sz="2800" b="0" i="1" u="none" strike="noStrike" kern="1200" cap="none" spc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en la </a:t>
            </a:r>
            <a:r>
              <a:rPr lang="en-US" sz="2800" b="0" i="1" u="none" strike="noStrike" kern="1200" cap="none" spc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lucha</a:t>
            </a:r>
            <a:r>
              <a:rPr lang="en-US" sz="2800" b="0" i="1" u="none" strike="noStrike" kern="1200" cap="none" spc="0" dirty="0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 contra la </a:t>
            </a:r>
            <a:r>
              <a:rPr lang="en-US" sz="2800" b="0" i="1" u="none" strike="noStrike" kern="1200" cap="none" spc="0" dirty="0" err="1" smtClean="0">
                <a:solidFill>
                  <a:srgbClr val="000000"/>
                </a:solidFill>
                <a:uFillTx/>
                <a:latin typeface="Arial Narrow" pitchFamily="34"/>
                <a:ea typeface="ＭＳ Ｐゴシック" pitchFamily="34"/>
              </a:rPr>
              <a:t>corrupción</a:t>
            </a:r>
            <a:endParaRPr lang="en-US" sz="28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001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ctr" defTabSz="90011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8" name="Rectangle 5"/>
          <p:cNvSpPr/>
          <p:nvPr/>
        </p:nvSpPr>
        <p:spPr>
          <a:xfrm>
            <a:off x="413317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BAROMETRO GLOBAL DE LA CORRUPCION 2013</a:t>
            </a: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rgbClr val="000000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rcRect l="1785"/>
          <a:stretch>
            <a:fillRect/>
          </a:stretch>
        </p:blipFill>
        <p:spPr>
          <a:xfrm>
            <a:off x="190502" y="404664"/>
            <a:ext cx="8762996" cy="598804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7704856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 Narrow" pitchFamily="34" charset="0"/>
              </a:rPr>
              <a:t>¿</a:t>
            </a:r>
            <a:r>
              <a:rPr lang="es-AR" sz="3200" b="1" dirty="0" smtClean="0">
                <a:solidFill>
                  <a:schemeClr val="bg1"/>
                </a:solidFill>
                <a:latin typeface="Arial Narrow" pitchFamily="34" charset="0"/>
              </a:rPr>
              <a:t>CREE </a:t>
            </a:r>
            <a:r>
              <a:rPr lang="es-AR" sz="3200" b="1" dirty="0" smtClean="0">
                <a:solidFill>
                  <a:schemeClr val="bg1"/>
                </a:solidFill>
                <a:latin typeface="Arial Narrow" pitchFamily="34" charset="0"/>
              </a:rPr>
              <a:t>UD QUE LA CORRUPCION HA AUMENTADO EN SU PAIS?</a:t>
            </a:r>
            <a:endParaRPr lang="en-GB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132856"/>
            <a:ext cx="77048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  <a:latin typeface="Arial Narrow" pitchFamily="34" charset="0"/>
              </a:rPr>
              <a:t>HA AUMENTADO</a:t>
            </a:r>
            <a:endParaRPr lang="en-GB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LA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 CORRUPCION ESTA AUMENTANDO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704141"/>
              </p:ext>
            </p:extLst>
          </p:nvPr>
        </p:nvGraphicFramePr>
        <p:xfrm>
          <a:off x="1331640" y="1231384"/>
          <a:ext cx="7295529" cy="549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EL PAGO DE SOBORNOS</a:t>
            </a:r>
            <a:r>
              <a:rPr lang="en-US" sz="3600" b="0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  SIGUE SIENDO ALTO</a:t>
            </a:r>
            <a:endParaRPr lang="en-GB" sz="36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5114925"/>
            <a:ext cx="6192688" cy="1143000"/>
          </a:xfrm>
          <a:prstGeom prst="rect">
            <a:avLst/>
          </a:prstGeom>
          <a:solidFill>
            <a:schemeClr val="tx1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MAS DE 1 EN 4 PERSONAS EN EL</a:t>
            </a:r>
            <a:r>
              <a:rPr lang="en-US" sz="2800" b="1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 MUNDO DICE HABER PAGADO UN SOBORNO</a:t>
            </a:r>
            <a:endParaRPr lang="en-GB" sz="2800" b="1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9196"/>
            <a:ext cx="9144000" cy="5638803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 l="10709" t="13281" r="70625" b="80052"/>
          <a:stretch>
            <a:fillRect/>
          </a:stretch>
        </p:blipFill>
        <p:spPr>
          <a:xfrm>
            <a:off x="0" y="6248396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FFFFFF"/>
                </a:solidFill>
                <a:latin typeface="Arial Narrow" pitchFamily="34"/>
                <a:ea typeface="ＭＳ Ｐゴシック" pitchFamily="34"/>
              </a:rPr>
              <a:t>EL PAGO DE </a:t>
            </a:r>
            <a:r>
              <a:rPr lang="en-US" sz="4000" dirty="0" smtClean="0">
                <a:solidFill>
                  <a:srgbClr val="FFFFFF"/>
                </a:solidFill>
                <a:latin typeface="Arial Narrow" pitchFamily="34"/>
                <a:ea typeface="ＭＳ Ｐゴシック" pitchFamily="34"/>
              </a:rPr>
              <a:t>SOBORNOS </a:t>
            </a:r>
            <a:r>
              <a:rPr lang="en-US" sz="4000" dirty="0" smtClean="0">
                <a:solidFill>
                  <a:srgbClr val="FFFFFF"/>
                </a:solidFill>
                <a:latin typeface="Arial Narrow" pitchFamily="34"/>
                <a:ea typeface="ＭＳ Ｐゴシック" pitchFamily="34"/>
              </a:rPr>
              <a:t>SIGUE </a:t>
            </a:r>
            <a:r>
              <a:rPr lang="en-US" sz="4000" dirty="0" smtClean="0">
                <a:solidFill>
                  <a:srgbClr val="FFFFFF"/>
                </a:solidFill>
                <a:latin typeface="Arial Narrow" pitchFamily="34"/>
                <a:ea typeface="ＭＳ Ｐゴシック" pitchFamily="34"/>
              </a:rPr>
              <a:t>ALTO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53203" y="3881435"/>
            <a:ext cx="304796" cy="282577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4665" y="2286000"/>
            <a:ext cx="287341" cy="304796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8" name="Rectangle 5"/>
          <p:cNvSpPr/>
          <p:nvPr/>
        </p:nvSpPr>
        <p:spPr>
          <a:xfrm>
            <a:off x="152397" y="980728"/>
            <a:ext cx="8839203" cy="1143000"/>
          </a:xfrm>
          <a:prstGeom prst="rect">
            <a:avLst/>
          </a:prstGeom>
          <a:solidFill>
            <a:schemeClr val="tx1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Arial Narrow" pitchFamily="34"/>
                <a:ea typeface="ＭＳ Ｐゴシック" pitchFamily="34"/>
              </a:rPr>
              <a:t>% DE PERSONAS ENCUESTADAS QUE HAN PAGADO </a:t>
            </a:r>
            <a:r>
              <a:rPr lang="en-US" sz="2400" b="1" dirty="0" smtClean="0">
                <a:solidFill>
                  <a:srgbClr val="FFFFFF"/>
                </a:solidFill>
                <a:latin typeface="Arial Narrow" pitchFamily="34"/>
                <a:ea typeface="ＭＳ Ｐゴシック" pitchFamily="34"/>
              </a:rPr>
              <a:t>UN SOBORNO PARA </a:t>
            </a:r>
            <a:r>
              <a:rPr lang="en-US" sz="2400" b="1" dirty="0" smtClean="0">
                <a:solidFill>
                  <a:srgbClr val="FFFFFF"/>
                </a:solidFill>
                <a:latin typeface="Arial Narrow" pitchFamily="34"/>
                <a:ea typeface="ＭＳ Ｐゴシック" pitchFamily="34"/>
              </a:rPr>
              <a:t>ACCEDER A ALGUNO DE OCHO SERVICIOS BASICOS, POR PAIS/TERRITORIO</a:t>
            </a:r>
            <a:endParaRPr lang="en-GB" sz="2400" b="1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EL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 PAGO DE 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SOBORNOS SIGUE </a:t>
            </a:r>
            <a:r>
              <a:rPr lang="en-US" sz="4000" b="0" i="0" u="none" strike="noStrike" kern="1200" cap="none" spc="0" dirty="0" smtClean="0">
                <a:solidFill>
                  <a:srgbClr val="FFFFFF"/>
                </a:solidFill>
                <a:uFillTx/>
                <a:latin typeface="Arial Narrow" pitchFamily="34"/>
                <a:ea typeface="ＭＳ Ｐゴシック" pitchFamily="34"/>
              </a:rPr>
              <a:t>ALTO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720297"/>
              </p:ext>
            </p:extLst>
          </p:nvPr>
        </p:nvGraphicFramePr>
        <p:xfrm>
          <a:off x="683568" y="1340768"/>
          <a:ext cx="7376626" cy="54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>
          <a:xfrm>
            <a:off x="0" y="0"/>
            <a:ext cx="9144000" cy="6950070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Rectangle 4" descr="Dark downward diagonal"/>
          <p:cNvSpPr/>
          <p:nvPr/>
        </p:nvSpPr>
        <p:spPr>
          <a:xfrm>
            <a:off x="0" y="0"/>
            <a:ext cx="9144000" cy="1219196"/>
          </a:xfrm>
          <a:prstGeom prst="rect">
            <a:avLst/>
          </a:prstGeom>
          <a:solidFill>
            <a:srgbClr val="000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600200" y="5019671"/>
            <a:ext cx="5791196" cy="1838328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Rectangle 7"/>
          <p:cNvSpPr/>
          <p:nvPr/>
        </p:nvSpPr>
        <p:spPr>
          <a:xfrm>
            <a:off x="685800" y="1524003"/>
            <a:ext cx="7924803" cy="4370427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El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pago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de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sobornos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para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acceder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a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servicios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públicos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no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solamente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es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un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costo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para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los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ciudadanos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en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términos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monetarios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.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También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lleva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a la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discriminación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y a la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desigualdad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en el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acceso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y la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provisión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 de los </a:t>
            </a:r>
            <a:r>
              <a:rPr lang="en-US" sz="3000" i="1" dirty="0" err="1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servicios</a:t>
            </a:r>
            <a:r>
              <a:rPr lang="en-US" sz="3000" i="1" dirty="0" smtClean="0">
                <a:solidFill>
                  <a:srgbClr val="3399FF"/>
                </a:solidFill>
                <a:latin typeface="Arial Narrow" pitchFamily="34"/>
                <a:ea typeface="ＭＳ Ｐゴシック" pitchFamily="34"/>
              </a:rPr>
              <a:t>.</a:t>
            </a:r>
            <a:r>
              <a:rPr lang="en-US" sz="3000" b="0" i="1" u="none" strike="noStrike" kern="1200" cap="none" spc="0" baseline="0" dirty="0" smtClean="0">
                <a:solidFill>
                  <a:srgbClr val="3399FF"/>
                </a:solidFill>
                <a:uFillTx/>
                <a:latin typeface="Arial Narrow" pitchFamily="34"/>
                <a:ea typeface="ＭＳ Ｐゴシック" pitchFamily="34"/>
              </a:rPr>
              <a:t> </a:t>
            </a:r>
            <a:endParaRPr lang="en-US" sz="3200" b="1" i="1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1" u="none" strike="noStrike" kern="1200" cap="none" spc="0" baseline="0" dirty="0">
              <a:solidFill>
                <a:srgbClr val="3399FF"/>
              </a:solidFill>
              <a:uFillTx/>
              <a:latin typeface="Arial Narrow" pitchFamily="34"/>
              <a:ea typeface="ＭＳ Ｐゴシック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0709" t="13281" r="70625" b="80052"/>
          <a:stretch>
            <a:fillRect/>
          </a:stretch>
        </p:blipFill>
        <p:spPr>
          <a:xfrm>
            <a:off x="0" y="6257925"/>
            <a:ext cx="2362196" cy="676271"/>
          </a:xfrm>
          <a:prstGeom prst="rect">
            <a:avLst/>
          </a:prstGeom>
          <a:noFill/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Rectangle 5"/>
          <p:cNvSpPr/>
          <p:nvPr/>
        </p:nvSpPr>
        <p:spPr>
          <a:xfrm>
            <a:off x="76196" y="76196"/>
            <a:ext cx="8839203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FFFFFF"/>
                </a:solidFill>
                <a:latin typeface="Arial Narrow" pitchFamily="34"/>
                <a:ea typeface="ＭＳ Ｐゴシック" pitchFamily="34"/>
              </a:rPr>
              <a:t>EL SOBORNO NOS CUESTA A TODOS</a:t>
            </a:r>
            <a:endParaRPr lang="en-GB" sz="4000" b="0" i="0" u="none" strike="noStrike" kern="1200" cap="none" spc="0" baseline="0" dirty="0">
              <a:solidFill>
                <a:srgbClr val="FFFFFF"/>
              </a:solidFill>
              <a:uFillTx/>
              <a:latin typeface="Arial Narrow" pitchFamily="34"/>
              <a:ea typeface="ＭＳ Ｐゴシック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B 2013 presentation_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GCB%202013%20presentation_AME</Template>
  <TotalTime>175</TotalTime>
  <Words>652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GCB 2013 presentation_AME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Marta-Gunnar</dc:creator>
  <cp:lastModifiedBy>Marta Erquicia</cp:lastModifiedBy>
  <cp:revision>9</cp:revision>
  <dcterms:created xsi:type="dcterms:W3CDTF">2013-07-03T09:35:11Z</dcterms:created>
  <dcterms:modified xsi:type="dcterms:W3CDTF">2013-07-05T13:14:33Z</dcterms:modified>
</cp:coreProperties>
</file>